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74" r:id="rId5"/>
    <p:sldId id="285" r:id="rId6"/>
    <p:sldId id="289" r:id="rId7"/>
    <p:sldId id="286" r:id="rId8"/>
    <p:sldId id="287" r:id="rId9"/>
    <p:sldId id="288" r:id="rId10"/>
    <p:sldId id="275" r:id="rId11"/>
    <p:sldId id="276" r:id="rId12"/>
    <p:sldId id="282" r:id="rId13"/>
    <p:sldId id="278" r:id="rId14"/>
    <p:sldId id="277" r:id="rId15"/>
    <p:sldId id="283" r:id="rId16"/>
    <p:sldId id="284" r:id="rId17"/>
    <p:sldId id="279" r:id="rId18"/>
    <p:sldId id="280" r:id="rId19"/>
  </p:sldIdLst>
  <p:sldSz cx="9144000" cy="6858000" type="screen4x3"/>
  <p:notesSz cx="9979025" cy="683387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2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6600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6" autoAdjust="0"/>
    <p:restoredTop sz="98110" autoAdjust="0"/>
  </p:normalViewPr>
  <p:slideViewPr>
    <p:cSldViewPr>
      <p:cViewPr varScale="1">
        <p:scale>
          <a:sx n="128" d="100"/>
          <a:sy n="128" d="100"/>
        </p:scale>
        <p:origin x="811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1A85D9B0-4109-4866-B23A-8726014AC80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244" cy="3428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52472" y="0"/>
            <a:ext cx="4324244" cy="3428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9352" y="854234"/>
            <a:ext cx="4100322" cy="23064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7903" y="3288800"/>
            <a:ext cx="7983220" cy="269083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90990"/>
            <a:ext cx="4324244" cy="34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52472" y="6490990"/>
            <a:ext cx="4324244" cy="3428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4583" name="Rectangle 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215074" y="557214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BD2C-2F85-40F8-949B-E9AFDD2C0B88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8072462" y="6286520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19A406E-D5D1-46E0-B30F-52EC74AD63C3}" type="slidenum">
              <a:rPr lang="en-US" sz="1200" b="0" smtClean="0"/>
            </a:fld>
            <a:endParaRPr 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600200"/>
            <a:ext cx="8763000" cy="1470025"/>
          </a:xfrm>
        </p:spPr>
        <p:txBody>
          <a:bodyPr anchor="ctr"/>
          <a:lstStyle/>
          <a:p>
            <a:r>
              <a:rPr lang="zh-CN" altLang="en-US" sz="7200">
                <a:solidFill>
                  <a:srgbClr val="0000CC"/>
                </a:solidFill>
              </a:rPr>
              <a:t>第七章 </a:t>
            </a:r>
            <a:r>
              <a:rPr lang="en-US" altLang="zh-CN" sz="7200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7200">
                <a:solidFill>
                  <a:srgbClr val="0000CC"/>
                </a:solidFill>
              </a:rPr>
              <a:t>元实二次型</a:t>
            </a:r>
            <a:endParaRPr lang="zh-CN" altLang="en-US" sz="7200">
              <a:solidFill>
                <a:srgbClr val="0000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/>
          <a:p>
            <a:r>
              <a:rPr lang="en-US" altLang="en-US" sz="5400"/>
              <a:t>§</a:t>
            </a:r>
            <a:r>
              <a:rPr lang="en-US" altLang="zh-CN" sz="5400"/>
              <a:t>7.2 </a:t>
            </a:r>
            <a:r>
              <a:rPr lang="zh-CN" altLang="en-US" sz="5400"/>
              <a:t>正定二次型</a:t>
            </a:r>
            <a:endParaRPr lang="zh-CN" altLang="en-US" sz="54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53" name="Rectangle 41"/>
          <p:cNvSpPr>
            <a:spLocks noGrp="1" noChangeArrowheads="1"/>
          </p:cNvSpPr>
          <p:nvPr>
            <p:ph type="title"/>
          </p:nvPr>
        </p:nvSpPr>
        <p:spPr>
          <a:xfrm>
            <a:off x="457200" y="623888"/>
            <a:ext cx="8229600" cy="1143000"/>
          </a:xfrm>
        </p:spPr>
        <p:txBody>
          <a:bodyPr/>
          <a:lstStyle/>
          <a:p>
            <a:pPr marL="1071880" indent="-1071880" algn="l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3: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若对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任意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≠0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，恒有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，则实二次型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负定二次型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55" name="Text Box 43"/>
          <p:cNvSpPr txBox="1">
            <a:spLocks noChangeArrowheads="1"/>
          </p:cNvSpPr>
          <p:nvPr/>
        </p:nvSpPr>
        <p:spPr bwMode="auto">
          <a:xfrm>
            <a:off x="1423988" y="1614488"/>
            <a:ext cx="5510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负定二次型的矩阵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负定矩阵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556" name="Text Box 44"/>
          <p:cNvSpPr txBox="1">
            <a:spLocks noChangeArrowheads="1"/>
          </p:cNvSpPr>
          <p:nvPr/>
        </p:nvSpPr>
        <p:spPr bwMode="auto">
          <a:xfrm>
            <a:off x="6934200" y="16144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&lt;0.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4560" name="Text Box 48"/>
          <p:cNvSpPr txBox="1">
            <a:spLocks noChangeArrowheads="1"/>
          </p:cNvSpPr>
          <p:nvPr/>
        </p:nvSpPr>
        <p:spPr bwMode="auto">
          <a:xfrm>
            <a:off x="304800" y="2224088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* </a:t>
            </a:r>
            <a:r>
              <a:rPr lang="zh-CN" altLang="en-US">
                <a:solidFill>
                  <a:schemeClr val="tx1"/>
                </a:solidFill>
              </a:rPr>
              <a:t>坐标变换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非退化线性替换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保持二次型的负定性不变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752600" y="3581400"/>
          <a:ext cx="3429000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2" name="Equation" r:id="rId1" imgW="1752600" imgH="939800" progId="Equation.DSMT4">
                  <p:embed/>
                </p:oleObj>
              </mc:Choice>
              <mc:Fallback>
                <p:oleObj name="Equation" r:id="rId1" imgW="17526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3429000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81000" y="304800"/>
            <a:ext cx="8153400" cy="650875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FF00"/>
                </a:solidFill>
                <a:ea typeface="楷体_GB2312" pitchFamily="49" charset="-122"/>
              </a:rPr>
              <a:t>非标准形的二次型是否负定的判定方法</a:t>
            </a:r>
            <a:endParaRPr lang="zh-CN" altLang="en-US" sz="36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41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0053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ea typeface="黑体" panose="02010609060101010101" pitchFamily="49" charset="-122"/>
              </a:rPr>
              <a:t>○</a:t>
            </a: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元实二次型负定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143000" y="1538288"/>
            <a:ext cx="449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41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0053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它的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惯性指数等于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6024" name="Rectangle 8"/>
          <p:cNvSpPr>
            <a:spLocks noChangeArrowheads="1"/>
          </p:cNvSpPr>
          <p:nvPr/>
        </p:nvSpPr>
        <p:spPr bwMode="auto">
          <a:xfrm>
            <a:off x="533400" y="5608638"/>
            <a:ext cx="7620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○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元实二次型负定的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必要条件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1)</a:t>
            </a:r>
            <a:r>
              <a:rPr lang="en-US" altLang="zh-CN" sz="2800" i="1" baseline="30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|&gt;0.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723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4500" indent="-4445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06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奇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，而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偶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数阶顺序主子式为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，即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257800" y="4267200"/>
          <a:ext cx="1828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3" name="Equation" r:id="rId3" imgW="901065" imgH="203200" progId="Equation.DSMT4">
                  <p:embed/>
                </p:oleObj>
              </mc:Choice>
              <mc:Fallback>
                <p:oleObj name="Equation" r:id="rId3" imgW="901065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267200"/>
                        <a:ext cx="1828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7315200" y="3962400"/>
            <a:ext cx="1295400" cy="955675"/>
          </a:xfrm>
          <a:prstGeom prst="rect">
            <a:avLst/>
          </a:prstGeom>
          <a:solidFill>
            <a:srgbClr val="FFCCFF"/>
          </a:solidFill>
          <a:ln w="9525" algn="ctr">
            <a:solidFill>
              <a:schemeClr val="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</a:rPr>
              <a:t>霍尔维茨定理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1143000" y="20574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41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0053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−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&gt;0.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7" grpId="0" animBg="1"/>
      <p:bldP spid="860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1752600" y="838200"/>
          <a:ext cx="5334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1" name="Equation" r:id="rId1" imgW="5016500" imgH="495300" progId="Equation.3">
                  <p:embed/>
                </p:oleObj>
              </mc:Choice>
              <mc:Fallback>
                <p:oleObj name="Equation" r:id="rId1" imgW="50165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838200"/>
                        <a:ext cx="5334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57200" y="17526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081088" y="2051050"/>
          <a:ext cx="19542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2" name="公式" r:id="rId3" imgW="786765" imgH="215900" progId="Equation.3">
                  <p:embed/>
                </p:oleObj>
              </mc:Choice>
              <mc:Fallback>
                <p:oleObj name="公式" r:id="rId3" imgW="7867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051050"/>
                        <a:ext cx="19542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1574800" y="3581400"/>
          <a:ext cx="185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Equation" r:id="rId5" imgW="1854200" imgH="381000" progId="Equation.3">
                  <p:embed/>
                </p:oleObj>
              </mc:Choice>
              <mc:Fallback>
                <p:oleObj name="Equation" r:id="rId5" imgW="1854200" imgH="38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3581400"/>
                        <a:ext cx="185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4038600" y="3289300"/>
          <a:ext cx="441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Equation" r:id="rId7" imgW="4419600" imgH="977900" progId="Equation.3">
                  <p:embed/>
                </p:oleObj>
              </mc:Choice>
              <mc:Fallback>
                <p:oleObj name="Equation" r:id="rId7" imgW="44196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89300"/>
                        <a:ext cx="441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1541463" y="4311650"/>
          <a:ext cx="19637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Equation" r:id="rId9" imgW="838200" imgH="241300" progId="Equation.DSMT4">
                  <p:embed/>
                </p:oleObj>
              </mc:Choice>
              <mc:Fallback>
                <p:oleObj name="Equation" r:id="rId9" imgW="8382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4311650"/>
                        <a:ext cx="19637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302000" y="160020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Equation" r:id="rId11" imgW="3098800" imgH="1511300" progId="Equation.3">
                  <p:embed/>
                </p:oleObj>
              </mc:Choice>
              <mc:Fallback>
                <p:oleObj name="Equation" r:id="rId11" imgW="30988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0020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pPr algn="l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判定下面二次型是正定二次型还是负定二次型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1066800" y="51054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因此 </a:t>
            </a:r>
            <a:r>
              <a:rPr lang="en-US" altLang="zh-CN" i="1">
                <a:solidFill>
                  <a:schemeClr val="tx1"/>
                </a:solidFill>
              </a:rPr>
              <a:t>f </a:t>
            </a:r>
            <a:r>
              <a:rPr lang="zh-CN" altLang="en-US">
                <a:solidFill>
                  <a:schemeClr val="tx1"/>
                </a:solidFill>
              </a:rPr>
              <a:t>为负定二次型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6" grpId="0" autoUpdateAnimBg="0"/>
      <p:bldP spid="788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Rectangle 2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3886200" cy="685800"/>
          </a:xfrm>
          <a:solidFill>
            <a:schemeClr val="accent2"/>
          </a:solidFill>
          <a:ln>
            <a:solidFill>
              <a:schemeClr val="hlink"/>
            </a:solidFill>
            <a:miter lim="800000"/>
          </a:ln>
        </p:spPr>
        <p:txBody>
          <a:bodyPr/>
          <a:lstStyle/>
          <a:p>
            <a:pPr algn="l"/>
            <a:r>
              <a:rPr lang="zh-CN" altLang="en-US" sz="3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补充</a:t>
            </a:r>
            <a:r>
              <a:rPr lang="en-US" altLang="zh-CN" sz="3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了解知识</a:t>
            </a:r>
            <a:r>
              <a:rPr lang="en-US" altLang="zh-CN" sz="36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360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228600" y="914400"/>
            <a:ext cx="8686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589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161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2733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305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：对于实二次型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，若对任意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≠0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，恒有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≥0 (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≤0)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，则实二次型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半正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定二次型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 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28600" y="28956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901700" indent="-901700"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3589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8161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2733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730500" indent="-9017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：若二次型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既不是半正定的，也不是半负定的，则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不定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1143000" y="1828800"/>
            <a:ext cx="7767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                     </a:t>
            </a:r>
            <a:r>
              <a:rPr lang="zh-CN" altLang="en-US"/>
              <a:t>它对应的矩阵称为</a:t>
            </a:r>
            <a:r>
              <a:rPr lang="zh-CN" altLang="en-US">
                <a:solidFill>
                  <a:srgbClr val="0000FF"/>
                </a:solidFill>
              </a:rPr>
              <a:t>半正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负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定矩阵</a:t>
            </a:r>
            <a:r>
              <a:rPr lang="zh-CN" altLang="en-US"/>
              <a:t>，记为</a:t>
            </a:r>
            <a:r>
              <a:rPr lang="en-US" altLang="zh-CN" i="1"/>
              <a:t>A</a:t>
            </a:r>
            <a:r>
              <a:rPr lang="en-US" altLang="zh-CN"/>
              <a:t>≥0 (</a:t>
            </a:r>
            <a:r>
              <a:rPr lang="en-US" altLang="zh-CN" i="1"/>
              <a:t>A</a:t>
            </a:r>
            <a:r>
              <a:rPr lang="en-US" altLang="zh-CN"/>
              <a:t>≤0).</a:t>
            </a:r>
            <a:endParaRPr lang="en-US" altLang="zh-CN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304800" y="3976688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hlink"/>
                </a:solidFill>
              </a:rPr>
              <a:t>A</a:t>
            </a:r>
            <a:r>
              <a:rPr lang="zh-CN" altLang="en-US">
                <a:solidFill>
                  <a:schemeClr val="hlink"/>
                </a:solidFill>
                <a:latin typeface="Arial" panose="020B0604020202020204" pitchFamily="34" charset="0"/>
              </a:rPr>
              <a:t>的主子式定义</a:t>
            </a:r>
            <a:r>
              <a:rPr lang="en-US" altLang="zh-CN">
                <a:solidFill>
                  <a:schemeClr val="hlink"/>
                </a:solidFill>
                <a:latin typeface="Arial" panose="020B0604020202020204" pitchFamily="34" charset="0"/>
              </a:rPr>
              <a:t>:</a:t>
            </a:r>
            <a:endParaRPr lang="en-US" altLang="zh-CN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66600" name="Text Box 40"/>
          <p:cNvSpPr txBox="1">
            <a:spLocks noChangeArrowheads="1"/>
          </p:cNvSpPr>
          <p:nvPr/>
        </p:nvSpPr>
        <p:spPr bwMode="auto">
          <a:xfrm>
            <a:off x="685800" y="46482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</a:rPr>
              <a:t>A=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阶主子式指形为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6601" name="Object 41"/>
          <p:cNvGraphicFramePr>
            <a:graphicFrameLocks noChangeAspect="1"/>
          </p:cNvGraphicFramePr>
          <p:nvPr/>
        </p:nvGraphicFramePr>
        <p:xfrm>
          <a:off x="5105400" y="3740150"/>
          <a:ext cx="28194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Equation" r:id="rId1" imgW="1346200" imgH="1016000" progId="Equation.DSMT4">
                  <p:embed/>
                </p:oleObj>
              </mc:Choice>
              <mc:Fallback>
                <p:oleObj name="Equation" r:id="rId1" imgW="1346200" imgH="10160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40150"/>
                        <a:ext cx="28194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2" name="Object 42"/>
          <p:cNvGraphicFramePr>
            <a:graphicFrameLocks noChangeAspect="1"/>
          </p:cNvGraphicFramePr>
          <p:nvPr/>
        </p:nvGraphicFramePr>
        <p:xfrm>
          <a:off x="5105400" y="5943600"/>
          <a:ext cx="2895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Equation" r:id="rId3" imgW="1524000" imgH="228600" progId="Equation.DSMT4">
                  <p:embed/>
                </p:oleObj>
              </mc:Choice>
              <mc:Fallback>
                <p:oleObj name="Equation" r:id="rId3" imgW="15240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943600"/>
                        <a:ext cx="2895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685800" y="5638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 i="1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阶子式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/>
      <p:bldP spid="66597" grpId="0"/>
      <p:bldP spid="66598" grpId="0"/>
      <p:bldP spid="66599" grpId="0"/>
      <p:bldP spid="66600" grpId="0"/>
      <p:bldP spid="666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正定、半正定充要条件列举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4800600" y="944563"/>
            <a:ext cx="4114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半正定的充要条件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648200" y="1935163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≥0</a:t>
            </a:r>
            <a:endParaRPr lang="en-US" altLang="zh-CN"/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4724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430" indent="-26543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的正惯性指数等于</a:t>
            </a:r>
            <a:r>
              <a:rPr lang="en-US" altLang="zh-CN" i="1" dirty="0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，或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的负惯性指数等于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724400" y="3352800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存在矩阵</a:t>
            </a:r>
            <a:r>
              <a:rPr lang="en-US" altLang="zh-CN" i="1" dirty="0">
                <a:solidFill>
                  <a:schemeClr val="tx1"/>
                </a:solidFill>
                <a:sym typeface="Wingdings" panose="05000000000000000000" pitchFamily="2" charset="2"/>
              </a:rPr>
              <a:t>P</a:t>
            </a:r>
            <a:r>
              <a:rPr lang="zh-CN" altLang="en-US" dirty="0">
                <a:solidFill>
                  <a:schemeClr val="tx1"/>
                </a:solidFill>
                <a:sym typeface="Wingdings" panose="05000000000000000000" pitchFamily="2" charset="2"/>
              </a:rPr>
              <a:t>使得</a:t>
            </a:r>
            <a:r>
              <a:rPr lang="en-US" altLang="zh-CN" i="1" dirty="0">
                <a:solidFill>
                  <a:schemeClr val="tx1"/>
                </a:solidFill>
                <a:sym typeface="Wingdings" panose="05000000000000000000" pitchFamily="2" charset="2"/>
              </a:rPr>
              <a:t>A=P</a:t>
            </a:r>
            <a:r>
              <a:rPr lang="en-US" altLang="zh-CN" i="1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T</a:t>
            </a:r>
            <a:r>
              <a:rPr lang="en-US" altLang="zh-CN" i="1" dirty="0">
                <a:solidFill>
                  <a:schemeClr val="tx1"/>
                </a:solidFill>
                <a:sym typeface="Wingdings" panose="05000000000000000000" pitchFamily="2" charset="2"/>
              </a:rPr>
              <a:t>P</a:t>
            </a:r>
            <a:r>
              <a:rPr lang="en-US" altLang="zh-CN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altLang="zh-CN" dirty="0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4724400" y="4267200"/>
            <a:ext cx="419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755" indent="-452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94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的主子式全大于或等于零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4724400" y="53340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755" indent="-452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194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的特征值全大于或等于零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4648200" y="944563"/>
            <a:ext cx="0" cy="51816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Dot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7052" name="Text Box 12"/>
          <p:cNvSpPr txBox="1">
            <a:spLocks noChangeArrowheads="1"/>
          </p:cNvSpPr>
          <p:nvPr/>
        </p:nvSpPr>
        <p:spPr bwMode="auto">
          <a:xfrm>
            <a:off x="152400" y="944563"/>
            <a:ext cx="403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二次型 </a:t>
            </a:r>
            <a:r>
              <a:rPr lang="en-US" altLang="zh-CN" i="1">
                <a:solidFill>
                  <a:srgbClr val="800000"/>
                </a:solidFill>
              </a:rPr>
              <a:t>f=X</a:t>
            </a:r>
            <a:r>
              <a:rPr lang="en-US" altLang="zh-CN" i="1" baseline="30000">
                <a:solidFill>
                  <a:srgbClr val="800000"/>
                </a:solidFill>
              </a:rPr>
              <a:t>T</a:t>
            </a:r>
            <a:r>
              <a:rPr lang="en-US" altLang="zh-CN" i="1">
                <a:solidFill>
                  <a:srgbClr val="800000"/>
                </a:solidFill>
              </a:rPr>
              <a:t>AX</a:t>
            </a:r>
            <a:r>
              <a:rPr lang="zh-CN" altLang="en-US">
                <a:solidFill>
                  <a:srgbClr val="800000"/>
                </a:solidFill>
              </a:rPr>
              <a:t>正定的充要条件</a:t>
            </a:r>
            <a:r>
              <a:rPr lang="en-US" altLang="zh-CN">
                <a:solidFill>
                  <a:srgbClr val="800000"/>
                </a:solidFill>
              </a:rPr>
              <a:t>: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87053" name="Text Box 13"/>
          <p:cNvSpPr txBox="1">
            <a:spLocks noChangeArrowheads="1"/>
          </p:cNvSpPr>
          <p:nvPr/>
        </p:nvSpPr>
        <p:spPr bwMode="auto">
          <a:xfrm>
            <a:off x="76200" y="194945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对任意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≠0, </a:t>
            </a:r>
            <a:r>
              <a:rPr lang="zh-CN" altLang="en-US">
                <a:solidFill>
                  <a:schemeClr val="tx1"/>
                </a:solidFill>
              </a:rPr>
              <a:t>恒有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en-US" altLang="zh-CN"/>
              <a:t>&gt;0</a:t>
            </a:r>
            <a:endParaRPr lang="en-US" altLang="zh-CN"/>
          </a:p>
        </p:txBody>
      </p: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228600" y="24384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的正惯性指数等于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endParaRPr lang="en-US" altLang="zh-CN"/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228600" y="2895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合同于单位矩阵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endParaRPr lang="en-US" altLang="zh-CN" i="1"/>
          </a:p>
        </p:txBody>
      </p:sp>
      <p:sp>
        <p:nvSpPr>
          <p:cNvPr id="87056" name="Text Box 16"/>
          <p:cNvSpPr txBox="1">
            <a:spLocks noChangeArrowheads="1"/>
          </p:cNvSpPr>
          <p:nvPr/>
        </p:nvSpPr>
        <p:spPr bwMode="auto">
          <a:xfrm>
            <a:off x="228600" y="3352800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2755" indent="-452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518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42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存在可逆矩阵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使得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A=C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endParaRPr lang="en-US" altLang="zh-CN" i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8600" y="42672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的顺序主子式全大于零</a:t>
            </a:r>
            <a:endParaRPr lang="zh-CN" altLang="en-US"/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228600" y="5334000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altLang="zh-CN" i="1">
                <a:solidFill>
                  <a:srgbClr val="0000FF"/>
                </a:solidFill>
                <a:sym typeface="Wingdings" panose="05000000000000000000" pitchFamily="2" charset="2"/>
              </a:rPr>
              <a:t>A</a:t>
            </a:r>
            <a:r>
              <a:rPr lang="zh-CN" altLang="en-US">
                <a:solidFill>
                  <a:srgbClr val="0000FF"/>
                </a:solidFill>
                <a:sym typeface="Wingdings" panose="05000000000000000000" pitchFamily="2" charset="2"/>
              </a:rPr>
              <a:t>的特征值全大于零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  <p:bldP spid="87048" grpId="0"/>
      <p:bldP spid="87049" grpId="0"/>
      <p:bldP spid="87050" grpId="0"/>
      <p:bldP spid="87051" grpId="0" animBg="1"/>
      <p:bldP spid="87052" grpId="0"/>
      <p:bldP spid="87053" grpId="0"/>
      <p:bldP spid="87054" grpId="0"/>
      <p:bldP spid="87055" grpId="0"/>
      <p:bldP spid="87056" grpId="0"/>
      <p:bldP spid="87057" grpId="0"/>
      <p:bldP spid="870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solidFill>
                  <a:srgbClr val="0000FF"/>
                </a:solidFill>
              </a:rPr>
              <a:t>小结</a:t>
            </a:r>
            <a:endParaRPr lang="zh-CN" altLang="en-US" sz="6000">
              <a:solidFill>
                <a:srgbClr val="0000FF"/>
              </a:solidFill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3962400"/>
          </a:xfrm>
        </p:spPr>
        <p:txBody>
          <a:bodyPr/>
          <a:lstStyle/>
          <a:p>
            <a:r>
              <a:rPr lang="zh-CN" altLang="en-US" sz="3600"/>
              <a:t>正定二次型和正定矩阵的定义</a:t>
            </a:r>
            <a:endParaRPr lang="zh-CN" altLang="en-US" sz="3600"/>
          </a:p>
          <a:p>
            <a:r>
              <a:rPr lang="zh-CN" altLang="en-US" sz="3600"/>
              <a:t>判定二次型</a:t>
            </a:r>
            <a:r>
              <a:rPr lang="en-US" altLang="zh-CN" sz="3600"/>
              <a:t>(</a:t>
            </a:r>
            <a:r>
              <a:rPr lang="zh-CN" altLang="en-US" sz="3600"/>
              <a:t>实对称矩阵</a:t>
            </a:r>
            <a:r>
              <a:rPr lang="en-US" altLang="zh-CN" sz="3600"/>
              <a:t>)</a:t>
            </a:r>
            <a:r>
              <a:rPr lang="zh-CN" altLang="en-US" sz="3600"/>
              <a:t>正定的判定方法和相关结论</a:t>
            </a:r>
            <a:r>
              <a:rPr lang="en-US" altLang="zh-CN" sz="3600"/>
              <a:t>(</a:t>
            </a:r>
            <a:r>
              <a:rPr lang="zh-CN" altLang="en-US" sz="3600"/>
              <a:t>重点</a:t>
            </a:r>
            <a:r>
              <a:rPr lang="en-US" altLang="zh-CN" sz="3600"/>
              <a:t>)</a:t>
            </a:r>
            <a:endParaRPr lang="en-US" altLang="zh-CN" sz="3600"/>
          </a:p>
          <a:p>
            <a:r>
              <a:rPr lang="zh-CN" altLang="en-US" sz="3600"/>
              <a:t>负定二次型和负定矩阵及其充要条件</a:t>
            </a:r>
            <a:endParaRPr lang="zh-CN" altLang="en-US" sz="3600"/>
          </a:p>
          <a:p>
            <a:r>
              <a:rPr lang="zh-CN" altLang="en-US" sz="3600"/>
              <a:t>了解半正定、半负定、不定二次型的概念</a:t>
            </a:r>
            <a:endParaRPr lang="zh-CN" altLang="en-US" sz="36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381000" y="1905000"/>
          <a:ext cx="83597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公式" r:id="rId1" imgW="3009900" imgH="698500" progId="Equation.3">
                  <p:embed/>
                </p:oleObj>
              </mc:Choice>
              <mc:Fallback>
                <p:oleObj name="公式" r:id="rId1" imgW="30099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8359775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zh-CN" altLang="en-US" sz="5400">
                <a:solidFill>
                  <a:srgbClr val="0000FF"/>
                </a:solidFill>
              </a:rPr>
              <a:t>思考题</a:t>
            </a:r>
            <a:endParaRPr lang="zh-CN" altLang="en-US" sz="54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Rot="1" noChangeArrowheads="1"/>
          </p:cNvSpPr>
          <p:nvPr/>
        </p:nvSpPr>
        <p:spPr bwMode="auto">
          <a:xfrm>
            <a:off x="179388" y="188913"/>
            <a:ext cx="8510587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思考题解答</a:t>
            </a:r>
            <a:endParaRPr lang="zh-CN" altLang="en-US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457200" y="1295400"/>
          <a:ext cx="3124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4" name="Equation" r:id="rId1" imgW="1116965" imgH="203200" progId="Equation.DSMT4">
                  <p:embed/>
                </p:oleObj>
              </mc:Choice>
              <mc:Fallback>
                <p:oleObj name="Equation" r:id="rId1" imgW="11169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124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609600" y="1828800"/>
          <a:ext cx="7924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5" name="公式" r:id="rId3" imgW="3378200" imgH="698500" progId="Equation.3">
                  <p:embed/>
                </p:oleObj>
              </mc:Choice>
              <mc:Fallback>
                <p:oleObj name="公式" r:id="rId3" imgW="33782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9248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62200" y="3048000"/>
          <a:ext cx="47244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公式" r:id="rId5" imgW="1790700" imgH="469900" progId="Equation.3">
                  <p:embed/>
                </p:oleObj>
              </mc:Choice>
              <mc:Fallback>
                <p:oleObj name="公式" r:id="rId5" imgW="17907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47244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225800" y="4419600"/>
          <a:ext cx="3403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Equation" r:id="rId7" imgW="3098800" imgH="495300" progId="Equation.3">
                  <p:embed/>
                </p:oleObj>
              </mc:Choice>
              <mc:Fallback>
                <p:oleObj name="Equation" r:id="rId7" imgW="30988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419600"/>
                        <a:ext cx="3403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895350" y="5149850"/>
          <a:ext cx="5962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8" name="Equation" r:id="rId9" imgW="5029200" imgH="406400" progId="Equation.3">
                  <p:embed/>
                </p:oleObj>
              </mc:Choice>
              <mc:Fallback>
                <p:oleObj name="Equation" r:id="rId9" imgW="50292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149850"/>
                        <a:ext cx="5962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7" name="Rectangle 5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marL="1071880" indent="-1071880" algn="l"/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：若对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任意 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 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恒有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&gt;0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，则实二次型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i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正定二次型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01" name="Object 57"/>
          <p:cNvGraphicFramePr>
            <a:graphicFrameLocks noGrp="1" noChangeAspect="1"/>
          </p:cNvGraphicFramePr>
          <p:nvPr>
            <p:ph idx="1"/>
          </p:nvPr>
        </p:nvGraphicFramePr>
        <p:xfrm>
          <a:off x="2209800" y="2438400"/>
          <a:ext cx="47244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Equation" r:id="rId1" imgW="2070100" imgH="241300" progId="Equation.DSMT4">
                  <p:embed/>
                </p:oleObj>
              </mc:Choice>
              <mc:Fallback>
                <p:oleObj name="Equation" r:id="rId1" imgW="2070100" imgH="2413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38400"/>
                        <a:ext cx="47244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8" name="Text Box 54"/>
          <p:cNvSpPr txBox="1">
            <a:spLocks noChangeArrowheads="1"/>
          </p:cNvSpPr>
          <p:nvPr/>
        </p:nvSpPr>
        <p:spPr bwMode="auto">
          <a:xfrm>
            <a:off x="838200" y="1219200"/>
            <a:ext cx="5510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正定二次型的矩阵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zh-CN" altLang="en-US">
                <a:solidFill>
                  <a:srgbClr val="0000FF"/>
                </a:solidFill>
              </a:rPr>
              <a:t>正定矩阵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199" name="Text Box 55"/>
          <p:cNvSpPr txBox="1">
            <a:spLocks noChangeArrowheads="1"/>
          </p:cNvSpPr>
          <p:nvPr/>
        </p:nvSpPr>
        <p:spPr bwMode="auto">
          <a:xfrm>
            <a:off x="6324600" y="12192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&gt;0.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00" name="Text Box 56"/>
          <p:cNvSpPr txBox="1">
            <a:spLocks noChangeArrowheads="1"/>
          </p:cNvSpPr>
          <p:nvPr/>
        </p:nvSpPr>
        <p:spPr bwMode="auto">
          <a:xfrm>
            <a:off x="838200" y="1981200"/>
            <a:ext cx="466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已知：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元二次型的标准形为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03" name="Text Box 59"/>
          <p:cNvSpPr txBox="1">
            <a:spLocks noChangeArrowheads="1"/>
          </p:cNvSpPr>
          <p:nvPr/>
        </p:nvSpPr>
        <p:spPr bwMode="auto">
          <a:xfrm>
            <a:off x="504825" y="3033713"/>
            <a:ext cx="8348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</a:rPr>
              <a:t>仅当所有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个系数 </a:t>
            </a:r>
            <a:r>
              <a:rPr lang="en-US" altLang="zh-CN" i="1">
                <a:solidFill>
                  <a:schemeClr val="tx1"/>
                </a:solidFill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&gt;0 (</a:t>
            </a:r>
            <a:r>
              <a:rPr lang="en-US" altLang="zh-CN" i="1">
                <a:solidFill>
                  <a:schemeClr val="tx1"/>
                </a:solidFill>
              </a:rPr>
              <a:t>i</a:t>
            </a:r>
            <a:r>
              <a:rPr lang="en-US" altLang="zh-CN">
                <a:solidFill>
                  <a:schemeClr val="tx1"/>
                </a:solidFill>
              </a:rPr>
              <a:t>=1,2,…,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时，它才是正定的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04" name="Text Box 60"/>
          <p:cNvSpPr txBox="1">
            <a:spLocks noChangeArrowheads="1"/>
          </p:cNvSpPr>
          <p:nvPr/>
        </p:nvSpPr>
        <p:spPr bwMode="auto">
          <a:xfrm>
            <a:off x="228600" y="373380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* </a:t>
            </a:r>
            <a:r>
              <a:rPr lang="zh-CN" altLang="en-US">
                <a:solidFill>
                  <a:schemeClr val="tx1"/>
                </a:solidFill>
              </a:rPr>
              <a:t>坐标变换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非退化线性替换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保持二次型的正定性不变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05" name="Text Box 61"/>
          <p:cNvSpPr txBox="1">
            <a:spLocks noChangeArrowheads="1"/>
          </p:cNvSpPr>
          <p:nvPr/>
        </p:nvSpPr>
        <p:spPr bwMode="auto">
          <a:xfrm>
            <a:off x="457200" y="4440238"/>
            <a:ext cx="7620000" cy="58896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folHlink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dirty="0">
                <a:solidFill>
                  <a:srgbClr val="FFFF00"/>
                </a:solidFill>
                <a:ea typeface="楷体_GB2312" pitchFamily="49" charset="-122"/>
              </a:rPr>
              <a:t>非标准形的二次型是否正定的判定方法</a:t>
            </a:r>
            <a:endParaRPr lang="zh-CN" altLang="en-US" sz="3200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6206" name="Text Box 62"/>
          <p:cNvSpPr txBox="1">
            <a:spLocks noChangeArrowheads="1"/>
          </p:cNvSpPr>
          <p:nvPr/>
        </p:nvSpPr>
        <p:spPr bwMode="auto">
          <a:xfrm>
            <a:off x="457200" y="51196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2050" indent="-11620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3417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5208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0053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796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336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9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251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708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元实二次型正定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它的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正惯性指数等于</a:t>
            </a:r>
            <a:r>
              <a:rPr lang="en-US" altLang="zh-CN" i="1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1624013" y="5638800"/>
          <a:ext cx="3786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name="公式" r:id="rId3" imgW="1752600" imgH="228600" progId="Equation.3">
                  <p:embed/>
                </p:oleObj>
              </mc:Choice>
              <mc:Fallback>
                <p:oleObj name="公式" r:id="rId3" imgW="1752600" imgH="2286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5638800"/>
                        <a:ext cx="37861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8" name="Rectangle 64"/>
          <p:cNvSpPr>
            <a:spLocks noChangeArrowheads="1"/>
          </p:cNvSpPr>
          <p:nvPr/>
        </p:nvSpPr>
        <p:spPr bwMode="auto">
          <a:xfrm>
            <a:off x="5410200" y="563880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为正定二次型</a:t>
            </a:r>
            <a:r>
              <a:rPr kumimoji="1" lang="en-US" altLang="zh-CN">
                <a:solidFill>
                  <a:schemeClr val="tx1"/>
                </a:solidFill>
              </a:rPr>
              <a:t>.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6209" name="Text Box 65"/>
          <p:cNvSpPr txBox="1">
            <a:spLocks noChangeArrowheads="1"/>
          </p:cNvSpPr>
          <p:nvPr/>
        </p:nvSpPr>
        <p:spPr bwMode="auto">
          <a:xfrm>
            <a:off x="685800" y="5638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例如</a:t>
            </a:r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8" grpId="0"/>
      <p:bldP spid="6199" grpId="0"/>
      <p:bldP spid="6200" grpId="0"/>
      <p:bldP spid="6203" grpId="0"/>
      <p:bldP spid="6204" grpId="0"/>
      <p:bldP spid="6205" grpId="0" animBg="1"/>
      <p:bldP spid="6206" grpId="0"/>
      <p:bldP spid="6208" grpId="0"/>
      <p:bldP spid="6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6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algn="l"/>
            <a:r>
              <a:rPr lang="zh-CN" altLang="en-US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元实二次型正定的</a:t>
            </a:r>
            <a:r>
              <a:rPr lang="zh-CN" altLang="en-US" sz="28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必要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条件是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|&gt;0.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249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3810000" y="2743200"/>
          <a:ext cx="297180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1" imgW="1638300" imgH="939800" progId="Equation.DSMT4">
                  <p:embed/>
                </p:oleObj>
              </mc:Choice>
              <mc:Fallback>
                <p:oleObj name="Equation" r:id="rId1" imgW="1638300" imgH="939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743200"/>
                        <a:ext cx="297180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457200" y="838200"/>
            <a:ext cx="853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推论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i="1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阶实对称矩阵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&gt;0 </a:t>
            </a:r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 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与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n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阶单位矩阵</a:t>
            </a:r>
            <a:r>
              <a:rPr lang="en-US" altLang="zh-CN" i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zh-CN" altLang="en-US">
                <a:solidFill>
                  <a:schemeClr val="tx1"/>
                </a:solidFill>
                <a:sym typeface="Wingdings" panose="05000000000000000000" pitchFamily="2" charset="2"/>
              </a:rPr>
              <a:t>合同</a:t>
            </a:r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88" name="Text Box 24"/>
          <p:cNvSpPr txBox="1">
            <a:spLocks noChangeArrowheads="1"/>
          </p:cNvSpPr>
          <p:nvPr/>
        </p:nvSpPr>
        <p:spPr bwMode="auto">
          <a:xfrm>
            <a:off x="457200" y="13716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81075" indent="-98107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6078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398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195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推论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阶实对称矩阵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&gt;0 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存在可逆实矩阵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使得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A=C</a:t>
            </a:r>
            <a:r>
              <a:rPr lang="en-US" altLang="zh-CN" i="1" baseline="3000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T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.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381000" y="230028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定义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矩阵 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=(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ij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的子阵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7010400" y="3276600"/>
          <a:ext cx="1828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3" imgW="901065" imgH="203200" progId="Equation.DSMT4">
                  <p:embed/>
                </p:oleObj>
              </mc:Choice>
              <mc:Fallback>
                <p:oleObj name="Equation" r:id="rId3" imgW="901065" imgH="203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1828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1524000" y="4357688"/>
            <a:ext cx="396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1524000" y="4814888"/>
            <a:ext cx="624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1</a:t>
            </a:r>
            <a:r>
              <a:rPr lang="en-US" altLang="zh-CN">
                <a:solidFill>
                  <a:schemeClr val="tx1"/>
                </a:solidFill>
              </a:rPr>
              <a:t>|,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2</a:t>
            </a:r>
            <a:r>
              <a:rPr lang="en-US" altLang="zh-CN">
                <a:solidFill>
                  <a:schemeClr val="tx1"/>
                </a:solidFill>
              </a:rPr>
              <a:t>|,…, |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en-US" altLang="zh-CN" i="1" baseline="-25000">
                <a:solidFill>
                  <a:schemeClr val="tx1"/>
                </a:solidFill>
              </a:rPr>
              <a:t>n</a:t>
            </a:r>
            <a:r>
              <a:rPr lang="en-US" altLang="zh-CN">
                <a:solidFill>
                  <a:schemeClr val="tx1"/>
                </a:solidFill>
              </a:rPr>
              <a:t>|</a:t>
            </a:r>
            <a:r>
              <a:rPr lang="zh-CN" altLang="en-US">
                <a:solidFill>
                  <a:schemeClr val="tx1"/>
                </a:solidFill>
              </a:rPr>
              <a:t>称为</a:t>
            </a:r>
            <a:r>
              <a:rPr lang="en-US" altLang="zh-CN" i="1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rgbClr val="0000FF"/>
                </a:solidFill>
              </a:rPr>
              <a:t>顺序主子式</a:t>
            </a:r>
            <a:r>
              <a:rPr lang="en-US" altLang="zh-CN">
                <a:solidFill>
                  <a:schemeClr val="tx1"/>
                </a:solidFill>
              </a:rPr>
              <a:t>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457200" y="537845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1880" indent="-107188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509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43065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9725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元实二次型正定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 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它的矩阵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=(</a:t>
            </a:r>
            <a:r>
              <a:rPr lang="en-US" altLang="zh-CN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ij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顺序主子式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都大于零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7" grpId="0"/>
      <p:bldP spid="62488" grpId="0"/>
      <p:bldP spid="62489" grpId="0"/>
      <p:bldP spid="62494" grpId="0"/>
      <p:bldP spid="62495" grpId="0"/>
      <p:bldP spid="624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65125" y="15240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Arial" panose="020B0604020202020204" pitchFamily="34" charset="0"/>
              </a:rPr>
              <a:t>证明：</a:t>
            </a:r>
            <a:r>
              <a:rPr lang="zh-CN" altLang="en-US">
                <a:solidFill>
                  <a:srgbClr val="800000"/>
                </a:solidFill>
                <a:latin typeface="Arial" panose="020B0604020202020204" pitchFamily="34" charset="0"/>
              </a:rPr>
              <a:t>必要性</a:t>
            </a:r>
            <a:endParaRPr lang="zh-CN" altLang="en-US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803525" y="174625"/>
            <a:ext cx="5862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正定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|&gt;0.</a:t>
            </a:r>
            <a:endParaRPr lang="en-US" altLang="zh-CN"/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3400" y="793750"/>
            <a:ext cx="82931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考察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en-US" altLang="zh-CN"/>
              <a:t>(</a:t>
            </a:r>
            <a:r>
              <a:rPr lang="zh-CN" altLang="en-US"/>
              <a:t>对称</a:t>
            </a:r>
            <a:r>
              <a:rPr lang="en-US" altLang="zh-CN"/>
              <a:t>)</a:t>
            </a:r>
            <a:r>
              <a:rPr lang="zh-CN" altLang="en-US">
                <a:solidFill>
                  <a:srgbClr val="0000FF"/>
                </a:solidFill>
              </a:rPr>
              <a:t>顺序主子阵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k</a:t>
            </a:r>
            <a:r>
              <a:rPr lang="en-US" altLang="zh-CN"/>
              <a:t>=1,2,…,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−</a:t>
            </a:r>
            <a:r>
              <a:rPr lang="en-US" altLang="zh-CN"/>
              <a:t>1)</a:t>
            </a:r>
            <a:r>
              <a:rPr lang="zh-CN" altLang="en-US"/>
              <a:t>对应的二次型</a:t>
            </a:r>
            <a:endParaRPr lang="zh-CN" altLang="en-US"/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1828800" y="1479550"/>
          <a:ext cx="47688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0" name="Equation" r:id="rId1" imgW="2628900" imgH="952500" progId="Equation.DSMT4">
                  <p:embed/>
                </p:oleObj>
              </mc:Choice>
              <mc:Fallback>
                <p:oleObj name="Equation" r:id="rId1" imgW="2628900" imgH="952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79550"/>
                        <a:ext cx="47688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1905000" y="2774950"/>
          <a:ext cx="1751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1" name="Equation" r:id="rId3" imgW="965200" imgH="444500" progId="Equation.DSMT4">
                  <p:embed/>
                </p:oleObj>
              </mc:Choice>
              <mc:Fallback>
                <p:oleObj name="Equation" r:id="rId3" imgW="9652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74950"/>
                        <a:ext cx="1751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1905000" y="3689350"/>
          <a:ext cx="2971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2" name="Equation" r:id="rId5" imgW="1638300" imgH="228600" progId="Equation.DSMT4">
                  <p:embed/>
                </p:oleObj>
              </mc:Choice>
              <mc:Fallback>
                <p:oleObj name="Equation" r:id="rId5" imgW="16383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89350"/>
                        <a:ext cx="29718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898525" y="4130675"/>
            <a:ext cx="801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对任意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0</a:t>
            </a:r>
            <a:r>
              <a:rPr lang="zh-CN" altLang="en-US">
                <a:sym typeface="Symbol" panose="05050102010706020507" pitchFamily="18" charset="2"/>
              </a:rPr>
              <a:t>时必有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 ,0…,0) </a:t>
            </a:r>
            <a:r>
              <a:rPr lang="en-US" altLang="zh-CN">
                <a:sym typeface="Symbol" panose="05050102010706020507" pitchFamily="18" charset="2"/>
              </a:rPr>
              <a:t>0,</a:t>
            </a:r>
            <a:endParaRPr lang="en-US" altLang="zh-CN"/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41325" y="4603750"/>
            <a:ext cx="553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i="1" baseline="30000"/>
              <a:t>T</a:t>
            </a:r>
            <a:r>
              <a:rPr lang="en-US" altLang="zh-CN" i="1"/>
              <a:t>AX</a:t>
            </a:r>
            <a:r>
              <a:rPr lang="zh-CN" altLang="en-US"/>
              <a:t>正定，因此</a:t>
            </a:r>
            <a:endParaRPr lang="zh-CN" altLang="en-US"/>
          </a:p>
        </p:txBody>
      </p:sp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1136650" y="5213350"/>
          <a:ext cx="69262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3" name="Equation" r:id="rId7" imgW="2933700" imgH="228600" progId="Equation.DSMT4">
                  <p:embed/>
                </p:oleObj>
              </mc:Choice>
              <mc:Fallback>
                <p:oleObj name="Equation" r:id="rId7" imgW="29337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5213350"/>
                        <a:ext cx="69262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898525" y="5737225"/>
            <a:ext cx="796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  <a:r>
              <a:rPr lang="en-US" altLang="zh-CN" i="1"/>
              <a:t>f</a:t>
            </a:r>
            <a:r>
              <a:rPr lang="en-US" altLang="zh-CN" i="1" baseline="-25000"/>
              <a:t>k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 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en-US" altLang="zh-CN"/>
              <a:t>) </a:t>
            </a:r>
            <a:r>
              <a:rPr lang="zh-CN" altLang="en-US"/>
              <a:t>正定</a:t>
            </a:r>
            <a:r>
              <a:rPr lang="en-US" altLang="zh-CN"/>
              <a:t>, </a:t>
            </a:r>
            <a:r>
              <a:rPr lang="zh-CN" altLang="en-US"/>
              <a:t>从而其矩阵的行列式 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|&gt;0.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92167" grpId="0"/>
      <p:bldP spid="92172" grpId="0"/>
      <p:bldP spid="92173" grpId="0"/>
      <p:bldP spid="921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4450"/>
            <a:ext cx="8229600" cy="777875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dirty="0"/>
              <a:t>复习</a:t>
            </a:r>
            <a:r>
              <a:rPr lang="zh-CN" altLang="en-US" dirty="0" smtClean="0">
                <a:solidFill>
                  <a:srgbClr val="0000FF"/>
                </a:solidFill>
              </a:rPr>
              <a:t>行列式性质： 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1800" y="1828800"/>
            <a:ext cx="8280400" cy="35052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行列互换（转置）值不变（性质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两行互换，反号（性质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一行的公因子可以提出（性质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某行元为两项和，则等于两行列式和（性质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某行为零、两行相同或成比例，值为零（性质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某行倍数加到另一行，值不变（性质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Blip>
                <a:blip r:embed="rId1"/>
              </a:buBlip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57200" y="838200"/>
            <a:ext cx="8382000" cy="1815882"/>
          </a:xfrm>
          <a:prstGeom prst="rect">
            <a:avLst/>
          </a:prstGeom>
          <a:noFill/>
          <a:ln w="57150" cmpd="thinThick" algn="ctr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 </a:t>
            </a:r>
            <a:r>
              <a:rPr lang="zh-CN" altLang="en-US" dirty="0" smtClean="0"/>
              <a:t>根据性质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为对称矩阵，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zh-CN" altLang="en-US" dirty="0"/>
              <a:t>为同阶的第三类初等矩阵</a:t>
            </a:r>
            <a:r>
              <a:rPr lang="en-US" altLang="zh-CN" dirty="0"/>
              <a:t>(</a:t>
            </a:r>
            <a:r>
              <a:rPr lang="zh-CN" altLang="en-US" dirty="0"/>
              <a:t>单位矩阵某行倍数加到另一行上得到</a:t>
            </a:r>
            <a:r>
              <a:rPr lang="en-US" altLang="zh-CN" dirty="0"/>
              <a:t>)</a:t>
            </a:r>
            <a:r>
              <a:rPr lang="zh-CN" altLang="en-US" dirty="0"/>
              <a:t>，则合同变换得到的矩阵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E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T</a:t>
            </a:r>
            <a:r>
              <a:rPr lang="en-US" altLang="zh-CN" i="1" dirty="0"/>
              <a:t>AE</a:t>
            </a:r>
            <a:r>
              <a:rPr lang="en-US" altLang="zh-CN" baseline="-25000" dirty="0"/>
              <a:t>1</a:t>
            </a:r>
            <a:r>
              <a:rPr lang="zh-CN" altLang="en-US" dirty="0"/>
              <a:t>与</a:t>
            </a:r>
            <a:r>
              <a:rPr lang="en-US" altLang="zh-CN" i="1" dirty="0"/>
              <a:t>A</a:t>
            </a:r>
            <a:r>
              <a:rPr lang="zh-CN" altLang="en-US" dirty="0"/>
              <a:t>有相同的行列式值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65125" y="27305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00"/>
                </a:solidFill>
                <a:latin typeface="Arial" panose="020B0604020202020204" pitchFamily="34" charset="0"/>
              </a:rPr>
              <a:t>充分性</a:t>
            </a:r>
            <a:endParaRPr lang="zh-CN" altLang="en-US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965325" y="295275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</a:t>
            </a:r>
            <a:r>
              <a:rPr lang="en-US" altLang="zh-CN" i="1"/>
              <a:t>n</a:t>
            </a:r>
            <a:r>
              <a:rPr lang="zh-CN" altLang="en-US"/>
              <a:t>用数学归纳法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974725" y="2970213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时，二次型为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  <a:endParaRPr lang="en-US" altLang="zh-CN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5165725" y="2994025"/>
            <a:ext cx="321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显然当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时正定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990600" y="3589338"/>
            <a:ext cx="5248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设对</a:t>
            </a:r>
            <a:r>
              <a:rPr lang="en-US" altLang="zh-CN" i="1"/>
              <a:t>n</a:t>
            </a:r>
            <a:r>
              <a:rPr lang="en-US" altLang="zh-CN">
                <a:cs typeface="Times New Roman" panose="02020603050405020304" pitchFamily="18" charset="0"/>
              </a:rPr>
              <a:t>−</a:t>
            </a:r>
            <a:r>
              <a:rPr lang="en-US" altLang="zh-CN"/>
              <a:t>1</a:t>
            </a:r>
            <a:r>
              <a:rPr lang="zh-CN" altLang="en-US"/>
              <a:t>定理结论成立，对于</a:t>
            </a:r>
            <a:r>
              <a:rPr lang="en-US" altLang="zh-CN" i="1"/>
              <a:t>n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019800" y="3579813"/>
            <a:ext cx="277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，故将</a:t>
            </a:r>
            <a:endParaRPr lang="zh-CN" alt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288925" y="4189413"/>
            <a:ext cx="828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/>
              <a:t>A</a:t>
            </a:r>
            <a:r>
              <a:rPr lang="zh-CN" altLang="en-US"/>
              <a:t>的第一列的         倍加到第 </a:t>
            </a:r>
            <a:r>
              <a:rPr lang="en-US" altLang="zh-CN" i="1"/>
              <a:t>j </a:t>
            </a:r>
            <a:r>
              <a:rPr lang="zh-CN" altLang="en-US"/>
              <a:t>列上，同时将第一行的</a:t>
            </a:r>
            <a:endParaRPr lang="zh-CN" altLang="en-US"/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2514600" y="4046538"/>
          <a:ext cx="6445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6" name="Equation" r:id="rId1" imgW="355600" imgH="457200" progId="Equation.DSMT4">
                  <p:embed/>
                </p:oleObj>
              </mc:Choice>
              <mc:Fallback>
                <p:oleObj name="Equation" r:id="rId1" imgW="3556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46538"/>
                        <a:ext cx="6445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304800" y="4884738"/>
          <a:ext cx="14954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7" name="Equation" r:id="rId3" imgW="825500" imgH="457200" progId="Equation.DSMT4">
                  <p:embed/>
                </p:oleObj>
              </mc:Choice>
              <mc:Fallback>
                <p:oleObj name="Equation" r:id="rId3" imgW="8255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84738"/>
                        <a:ext cx="1495425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905000" y="5037138"/>
            <a:ext cx="5122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倍加到第 </a:t>
            </a:r>
            <a:r>
              <a:rPr lang="en-US" altLang="zh-CN" i="1"/>
              <a:t>j </a:t>
            </a:r>
            <a:r>
              <a:rPr lang="zh-CN" altLang="en-US"/>
              <a:t>行</a:t>
            </a:r>
            <a:r>
              <a:rPr lang="en-US" altLang="zh-CN"/>
              <a:t>(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上得到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 animBg="1"/>
      <p:bldP spid="93189" grpId="0"/>
      <p:bldP spid="93190" grpId="0"/>
      <p:bldP spid="93191" grpId="0"/>
      <p:bldP spid="93192" grpId="0"/>
      <p:bldP spid="93193" grpId="0"/>
      <p:bldP spid="93194" grpId="0"/>
      <p:bldP spid="93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622300" y="152400"/>
          <a:ext cx="74549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Equation" r:id="rId1" imgW="3632200" imgH="939800" progId="Equation.DSMT4">
                  <p:embed/>
                </p:oleObj>
              </mc:Choice>
              <mc:Fallback>
                <p:oleObj name="Equation" r:id="rId1" imgW="36322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152400"/>
                        <a:ext cx="7454900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17525" y="2079625"/>
            <a:ext cx="443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则坐标变换 </a:t>
            </a:r>
            <a:r>
              <a:rPr lang="en-US" altLang="zh-CN" i="1"/>
              <a:t>X=PY </a:t>
            </a:r>
            <a:r>
              <a:rPr lang="zh-CN" altLang="en-US"/>
              <a:t>化二次型</a:t>
            </a:r>
            <a:endParaRPr lang="zh-CN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1169988" y="2293938"/>
          <a:ext cx="6878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0" name="Equation" r:id="rId3" imgW="3111500" imgH="444500" progId="Equation.DSMT4">
                  <p:embed/>
                </p:oleObj>
              </mc:Choice>
              <mc:Fallback>
                <p:oleObj name="Equation" r:id="rId3" imgW="3111500" imgH="444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293938"/>
                        <a:ext cx="6878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1463675" y="2895600"/>
          <a:ext cx="3565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1" name="Equation" r:id="rId5" imgW="1612900" imgH="241300" progId="Equation.DSMT4">
                  <p:embed/>
                </p:oleObj>
              </mc:Choice>
              <mc:Fallback>
                <p:oleObj name="Equation" r:id="rId5" imgW="16129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895600"/>
                        <a:ext cx="3565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609600" y="3581400"/>
            <a:ext cx="581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的各阶顺序主子式为</a:t>
            </a:r>
            <a:endParaRPr lang="zh-CN" altLang="en-US"/>
          </a:p>
        </p:txBody>
      </p:sp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1827213" y="4267200"/>
          <a:ext cx="4900612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2" name="Equation" r:id="rId7" imgW="2387600" imgH="762000" progId="Equation.DSMT4">
                  <p:embed/>
                </p:oleObj>
              </mc:Choice>
              <mc:Fallback>
                <p:oleObj name="Equation" r:id="rId7" imgW="2387600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267200"/>
                        <a:ext cx="4900612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  <p:bldP spid="942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990600" y="4038600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由归纳法假设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正定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81000" y="4632325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    </a:t>
            </a:r>
            <a:r>
              <a:rPr lang="zh-CN" altLang="en-US"/>
              <a:t>对于任意的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0</a:t>
            </a:r>
            <a:r>
              <a:rPr lang="zh-CN" altLang="en-US">
                <a:sym typeface="Symbol" panose="05050102010706020507" pitchFamily="18" charset="2"/>
              </a:rPr>
              <a:t>显然有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0, 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0, 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0</a:t>
            </a:r>
            <a:r>
              <a:rPr lang="zh-CN" altLang="en-US">
                <a:sym typeface="Symbol" panose="05050102010706020507" pitchFamily="18" charset="2"/>
              </a:rPr>
              <a:t>至少有一个成立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124200" y="5105400"/>
            <a:ext cx="601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因此恒有 </a:t>
            </a:r>
            <a:r>
              <a:rPr lang="en-US" altLang="zh-CN" i="1"/>
              <a:t>f</a:t>
            </a:r>
            <a:r>
              <a:rPr lang="en-US" altLang="zh-CN"/>
              <a:t> =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+</a:t>
            </a:r>
            <a:r>
              <a:rPr lang="en-US" altLang="zh-CN" i="1"/>
              <a:t>g 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,…,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)&gt;0</a:t>
            </a:r>
            <a:r>
              <a:rPr lang="zh-CN" altLang="en-US"/>
              <a:t>，</a:t>
            </a:r>
            <a:endParaRPr lang="zh-CN" altLang="en-US"/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1000" y="5638800"/>
            <a:ext cx="411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 </a:t>
            </a:r>
            <a:r>
              <a:rPr lang="en-US" altLang="zh-CN" i="1"/>
              <a:t>f=X</a:t>
            </a:r>
            <a:r>
              <a:rPr lang="en-US" altLang="zh-CN" i="1" baseline="30000"/>
              <a:t>T</a:t>
            </a:r>
            <a:r>
              <a:rPr lang="en-US" altLang="zh-CN" i="1"/>
              <a:t>AX </a:t>
            </a:r>
            <a:r>
              <a:rPr lang="zh-CN" altLang="en-US"/>
              <a:t>为正定二次型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57200" y="228600"/>
            <a:ext cx="317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由于对于 </a:t>
            </a:r>
            <a:r>
              <a:rPr lang="en-US" altLang="zh-CN" i="1"/>
              <a:t>j</a:t>
            </a:r>
            <a:r>
              <a:rPr lang="en-US" altLang="zh-CN"/>
              <a:t>=2,3,…,</a:t>
            </a:r>
            <a:r>
              <a:rPr lang="en-US" altLang="zh-CN" i="1"/>
              <a:t>n</a:t>
            </a:r>
            <a:endParaRPr lang="en-US" altLang="zh-CN" i="1"/>
          </a:p>
        </p:txBody>
      </p:sp>
      <p:graphicFrame>
        <p:nvGraphicFramePr>
          <p:cNvPr id="95242" name="Object 10"/>
          <p:cNvGraphicFramePr>
            <a:graphicFrameLocks noChangeAspect="1"/>
          </p:cNvGraphicFramePr>
          <p:nvPr/>
        </p:nvGraphicFramePr>
        <p:xfrm>
          <a:off x="460375" y="727075"/>
          <a:ext cx="5916613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1" imgW="2882900" imgH="1003300" progId="Equation.DSMT4">
                  <p:embed/>
                </p:oleObj>
              </mc:Choice>
              <mc:Fallback>
                <p:oleObj name="Equation" r:id="rId1" imgW="2882900" imgH="1003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727075"/>
                        <a:ext cx="5916613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3" name="Object 11"/>
          <p:cNvGraphicFramePr>
            <a:graphicFrameLocks noChangeAspect="1"/>
          </p:cNvGraphicFramePr>
          <p:nvPr/>
        </p:nvGraphicFramePr>
        <p:xfrm>
          <a:off x="6311900" y="920750"/>
          <a:ext cx="245110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Equation" r:id="rId3" imgW="1193800" imgH="762000" progId="Equation.DSMT4">
                  <p:embed/>
                </p:oleObj>
              </mc:Choice>
              <mc:Fallback>
                <p:oleObj name="Equation" r:id="rId3" imgW="11938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920750"/>
                        <a:ext cx="2451100" cy="157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457200" y="3214688"/>
            <a:ext cx="851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而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&gt;0</a:t>
            </a:r>
            <a:r>
              <a:rPr lang="zh-CN" altLang="en-US"/>
              <a:t>，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 i="1" baseline="-25000"/>
              <a:t>j</a:t>
            </a:r>
            <a:r>
              <a:rPr lang="en-US" altLang="zh-CN"/>
              <a:t>|&gt;0, </a:t>
            </a:r>
            <a:r>
              <a:rPr lang="zh-CN" altLang="en-US"/>
              <a:t>因此二次型</a:t>
            </a:r>
            <a:r>
              <a:rPr lang="en-US" altLang="zh-CN" i="1"/>
              <a:t>g</a:t>
            </a:r>
            <a:r>
              <a:rPr lang="zh-CN" altLang="en-US"/>
              <a:t>的各阶顺序主子式大于</a:t>
            </a:r>
            <a:r>
              <a:rPr lang="en-US" altLang="zh-CN"/>
              <a:t>0.</a:t>
            </a:r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9" grpId="0"/>
      <p:bldP spid="95240" grpId="0"/>
      <p:bldP spid="95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pPr algn="l"/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判别下面二次型是否正定</a:t>
            </a: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3512" name="Object 24"/>
          <p:cNvGraphicFramePr>
            <a:graphicFrameLocks noChangeAspect="1"/>
          </p:cNvGraphicFramePr>
          <p:nvPr/>
        </p:nvGraphicFramePr>
        <p:xfrm>
          <a:off x="996950" y="909638"/>
          <a:ext cx="74612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8" name="公式" r:id="rId1" imgW="3429000" imgH="241300" progId="Equation.3">
                  <p:embed/>
                </p:oleObj>
              </mc:Choice>
              <mc:Fallback>
                <p:oleObj name="公式" r:id="rId1" imgW="34290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909638"/>
                        <a:ext cx="74612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574675" y="19050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解：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295400" y="1976438"/>
          <a:ext cx="3429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9" name="公式" r:id="rId3" imgW="1447800" imgH="228600" progId="Equation.3">
                  <p:embed/>
                </p:oleObj>
              </mc:Choice>
              <mc:Fallback>
                <p:oleObj name="公式" r:id="rId3" imgW="14478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76438"/>
                        <a:ext cx="34290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5049838" y="1600200"/>
          <a:ext cx="250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0" name="Equation" r:id="rId5" imgW="2501900" imgH="1511300" progId="Equation.3">
                  <p:embed/>
                </p:oleObj>
              </mc:Choice>
              <mc:Fallback>
                <p:oleObj name="Equation" r:id="rId5" imgW="2501900" imgH="151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1600200"/>
                        <a:ext cx="2501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838200" y="3148013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它的顺序主子式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1512888" y="4114800"/>
          <a:ext cx="10652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公式" r:id="rId7" imgW="393700" imgH="203200" progId="Equation.3">
                  <p:embed/>
                </p:oleObj>
              </mc:Choice>
              <mc:Fallback>
                <p:oleObj name="公式" r:id="rId7" imgW="393700" imgH="203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4114800"/>
                        <a:ext cx="10652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2770188" y="3811588"/>
          <a:ext cx="22256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公式" r:id="rId9" imgW="876300" imgH="469900" progId="Equation.3">
                  <p:embed/>
                </p:oleObj>
              </mc:Choice>
              <mc:Fallback>
                <p:oleObj name="公式" r:id="rId9" imgW="876300" imgH="469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3811588"/>
                        <a:ext cx="22256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5380038" y="3519488"/>
          <a:ext cx="3078162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Equation" r:id="rId11" imgW="1346200" imgH="698500" progId="Equation.DSMT4">
                  <p:embed/>
                </p:oleObj>
              </mc:Choice>
              <mc:Fallback>
                <p:oleObj name="Equation" r:id="rId11" imgW="1346200" imgH="698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38" y="3519488"/>
                        <a:ext cx="3078162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Rectangle 33"/>
          <p:cNvSpPr>
            <a:spLocks noChangeArrowheads="1"/>
          </p:cNvSpPr>
          <p:nvPr/>
        </p:nvSpPr>
        <p:spPr bwMode="auto">
          <a:xfrm>
            <a:off x="838200" y="5119688"/>
            <a:ext cx="3844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故上述二次型是正定的</a:t>
            </a:r>
            <a:r>
              <a:rPr kumimoji="1" lang="en-US" altLang="zh-CN">
                <a:solidFill>
                  <a:schemeClr val="tx1"/>
                </a:solidFill>
              </a:rPr>
              <a:t>.</a:t>
            </a:r>
            <a:endParaRPr kumimoji="1"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14" grpId="0" autoUpdateAnimBg="0"/>
      <p:bldP spid="63517" grpId="0" autoUpdateAnimBg="0"/>
      <p:bldP spid="63521" grpId="0" autoUpdateAnimBg="0"/>
    </p:bldLst>
  </p:timing>
</p:sld>
</file>

<file path=ppt/theme/theme1.xml><?xml version="1.0" encoding="utf-8"?>
<a:theme xmlns:a="http://schemas.openxmlformats.org/drawingml/2006/main" name="满意主题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满意主题1</Template>
  <TotalTime>0</TotalTime>
  <Words>1895</Words>
  <Application>WPS 演示</Application>
  <PresentationFormat>全屏显示(4:3)</PresentationFormat>
  <Paragraphs>184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17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黑体</vt:lpstr>
      <vt:lpstr>Symbol</vt:lpstr>
      <vt:lpstr>楷体_GB2312</vt:lpstr>
      <vt:lpstr>新宋体</vt:lpstr>
      <vt:lpstr>微软雅黑</vt:lpstr>
      <vt:lpstr>Arial Unicode MS</vt:lpstr>
      <vt:lpstr>Calibri</vt:lpstr>
      <vt:lpstr>满意主题1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第七章 n元实二次型</vt:lpstr>
      <vt:lpstr>定义1：若对任意 X 0，恒有XTAX&gt;0，则实二次型XTAX称为正定二次型.</vt:lpstr>
      <vt:lpstr>推论1 n元实二次型正定的必要条件是 |A|&gt;0.</vt:lpstr>
      <vt:lpstr>PowerPoint 演示文稿</vt:lpstr>
      <vt:lpstr>复习行列式性质： </vt:lpstr>
      <vt:lpstr>PowerPoint 演示文稿</vt:lpstr>
      <vt:lpstr>PowerPoint 演示文稿</vt:lpstr>
      <vt:lpstr>PowerPoint 演示文稿</vt:lpstr>
      <vt:lpstr>例1 判别下面二次型是否正定.</vt:lpstr>
      <vt:lpstr>定义3: 若对任意X≠0，恒有XTAX&lt;0，则实二次型XTAX称为负定二次型.</vt:lpstr>
      <vt:lpstr>PowerPoint 演示文稿</vt:lpstr>
      <vt:lpstr>例3 判定下面二次型是正定二次型还是负定二次型.</vt:lpstr>
      <vt:lpstr>补充(了解知识)</vt:lpstr>
      <vt:lpstr>正定、半正定充要条件列举</vt:lpstr>
      <vt:lpstr>小结</vt:lpstr>
      <vt:lpstr>思考题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南开大学自动化系刘忠信</dc:creator>
  <cp:lastModifiedBy>张建磊</cp:lastModifiedBy>
  <cp:revision>189</cp:revision>
  <cp:lastPrinted>2113-01-01T00:00:00Z</cp:lastPrinted>
  <dcterms:created xsi:type="dcterms:W3CDTF">2113-01-01T00:00:00Z</dcterms:created>
  <dcterms:modified xsi:type="dcterms:W3CDTF">2019-12-10T07:04:59Z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2052-11.1.0.9209</vt:lpwstr>
  </property>
</Properties>
</file>