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61" r:id="rId10"/>
    <p:sldId id="262" r:id="rId11"/>
    <p:sldId id="278" r:id="rId12"/>
    <p:sldId id="279" r:id="rId13"/>
    <p:sldId id="280" r:id="rId14"/>
    <p:sldId id="263" r:id="rId15"/>
    <p:sldId id="264" r:id="rId16"/>
    <p:sldId id="283" r:id="rId17"/>
    <p:sldId id="265" r:id="rId18"/>
    <p:sldId id="267" r:id="rId19"/>
    <p:sldId id="282" r:id="rId20"/>
    <p:sldId id="268" r:id="rId21"/>
    <p:sldId id="270" r:id="rId22"/>
    <p:sldId id="272" r:id="rId23"/>
    <p:sldId id="274" r:id="rId24"/>
    <p:sldId id="281" r:id="rId25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3300"/>
    <a:srgbClr val="0000FF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>
      <p:cViewPr varScale="1">
        <p:scale>
          <a:sx n="117" d="100"/>
          <a:sy n="117" d="100"/>
        </p:scale>
        <p:origin x="17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7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B92AF9AF-FBA6-408B-A06B-D70E36CDBBF3}" type="slidenum">
              <a:rPr lang="en-US" altLang="zh-CN">
                <a:ea typeface="黑体" panose="02010609060101010101" pitchFamily="49" charset="-122"/>
              </a:rPr>
              <a:pPr/>
              <a:t>‹#›</a:t>
            </a:fld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5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黑体" panose="02010609060101010101" pitchFamily="49" charset="-122"/>
              </a:defRPr>
            </a:lvl1pPr>
            <a:lvl2pPr>
              <a:defRPr sz="2400">
                <a:ea typeface="黑体" panose="02010609060101010101" pitchFamily="49" charset="-122"/>
              </a:defRPr>
            </a:lvl2pPr>
            <a:lvl3pPr>
              <a:defRPr sz="2000">
                <a:ea typeface="黑体" panose="02010609060101010101" pitchFamily="49" charset="-122"/>
              </a:defRPr>
            </a:lvl3pPr>
            <a:lvl4pPr>
              <a:defRPr sz="1800">
                <a:ea typeface="黑体" panose="02010609060101010101" pitchFamily="49" charset="-122"/>
              </a:defRPr>
            </a:lvl4pPr>
            <a:lvl5pPr>
              <a:defRPr sz="1800"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黑体" panose="02010609060101010101" pitchFamily="49" charset="-122"/>
              </a:defRPr>
            </a:lvl1pPr>
            <a:lvl2pPr>
              <a:defRPr sz="2400">
                <a:ea typeface="黑体" panose="02010609060101010101" pitchFamily="49" charset="-122"/>
              </a:defRPr>
            </a:lvl2pPr>
            <a:lvl3pPr>
              <a:defRPr sz="2000">
                <a:ea typeface="黑体" panose="02010609060101010101" pitchFamily="49" charset="-122"/>
              </a:defRPr>
            </a:lvl3pPr>
            <a:lvl4pPr>
              <a:defRPr sz="1800">
                <a:ea typeface="黑体" panose="02010609060101010101" pitchFamily="49" charset="-122"/>
              </a:defRPr>
            </a:lvl4pPr>
            <a:lvl5pPr>
              <a:defRPr sz="1800"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黑体" panose="02010609060101010101" pitchFamily="49" charset="-122"/>
              </a:defRPr>
            </a:lvl1pPr>
            <a:lvl2pPr>
              <a:defRPr sz="2000">
                <a:ea typeface="黑体" panose="02010609060101010101" pitchFamily="49" charset="-122"/>
              </a:defRPr>
            </a:lvl2pPr>
            <a:lvl3pPr>
              <a:defRPr sz="1800">
                <a:ea typeface="黑体" panose="02010609060101010101" pitchFamily="49" charset="-122"/>
              </a:defRPr>
            </a:lvl3pPr>
            <a:lvl4pPr>
              <a:defRPr sz="1600">
                <a:ea typeface="黑体" panose="02010609060101010101" pitchFamily="49" charset="-122"/>
              </a:defRPr>
            </a:lvl4pPr>
            <a:lvl5pPr>
              <a:defRPr sz="1600"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黑体" panose="02010609060101010101" pitchFamily="49" charset="-122"/>
              </a:defRPr>
            </a:lvl1pPr>
            <a:lvl2pPr>
              <a:defRPr sz="2000">
                <a:ea typeface="黑体" panose="02010609060101010101" pitchFamily="49" charset="-122"/>
              </a:defRPr>
            </a:lvl2pPr>
            <a:lvl3pPr>
              <a:defRPr sz="1800">
                <a:ea typeface="黑体" panose="02010609060101010101" pitchFamily="49" charset="-122"/>
              </a:defRPr>
            </a:lvl3pPr>
            <a:lvl4pPr>
              <a:defRPr sz="1600">
                <a:ea typeface="黑体" panose="02010609060101010101" pitchFamily="49" charset="-122"/>
              </a:defRPr>
            </a:lvl4pPr>
            <a:lvl5pPr>
              <a:defRPr sz="1600"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黑体" panose="02010609060101010101" pitchFamily="49" charset="-122"/>
              </a:defRPr>
            </a:lvl1pPr>
            <a:lvl2pPr>
              <a:defRPr sz="280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000">
                <a:ea typeface="黑体" panose="02010609060101010101" pitchFamily="49" charset="-122"/>
              </a:defRPr>
            </a:lvl4pPr>
            <a:lvl5pPr>
              <a:defRPr sz="2000">
                <a:ea typeface="黑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黑体" panose="02010609060101010101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黑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黑体" panose="02010609060101010101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F258-BFE6-4DE8-8FEF-4FC360BCA3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800" b="0" smtClean="0"/>
              <a:pPr/>
              <a:t>‹#›</a:t>
            </a:fld>
            <a:endParaRPr 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1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/>
          <a:lstStyle/>
          <a:p>
            <a:r>
              <a:rPr lang="zh-CN" altLang="en-US" sz="7200">
                <a:solidFill>
                  <a:srgbClr val="000099"/>
                </a:solidFill>
              </a:rPr>
              <a:t>第二章 矩阵代数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84550"/>
            <a:ext cx="6400800" cy="1752600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</a:rPr>
              <a:t>第四节   转置矩阵和一些重要的方阵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57463"/>
            <a:ext cx="8229600" cy="1800225"/>
          </a:xfrm>
        </p:spPr>
        <p:txBody>
          <a:bodyPr/>
          <a:lstStyle/>
          <a:p>
            <a:pPr marL="1160463" indent="-1160463">
              <a:buFontTx/>
              <a:buNone/>
            </a:pPr>
            <a:r>
              <a:rPr lang="zh-CN" altLang="en-US" b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b="0">
                <a:solidFill>
                  <a:srgbClr val="FF3300"/>
                </a:solidFill>
                <a:latin typeface="黑体" pitchFamily="49" charset="-122"/>
              </a:rPr>
              <a:t>2</a:t>
            </a:r>
            <a:r>
              <a:rPr lang="en-US" altLang="zh-CN" b="0"/>
              <a:t> </a:t>
            </a:r>
            <a:r>
              <a:rPr lang="zh-CN" altLang="en-US"/>
              <a:t>若实矩阵</a:t>
            </a:r>
            <a:r>
              <a:rPr lang="en-US" altLang="zh-CN" i="1"/>
              <a:t>A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zh-CN" altLang="en-US"/>
              <a:t>＝－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CC"/>
                </a:solidFill>
              </a:rPr>
              <a:t>反对称矩阵</a:t>
            </a:r>
            <a:r>
              <a:rPr lang="en-US" altLang="zh-CN"/>
              <a:t>.</a:t>
            </a:r>
          </a:p>
          <a:p>
            <a:pPr marL="1160463" indent="-1160463">
              <a:buFontTx/>
              <a:buNone/>
            </a:pPr>
            <a:r>
              <a:rPr lang="en-US" altLang="zh-CN"/>
              <a:t>           </a:t>
            </a:r>
            <a:r>
              <a:rPr lang="zh-CN" altLang="en-US"/>
              <a:t>由定义可知，反对称矩阵为</a:t>
            </a:r>
            <a:r>
              <a:rPr lang="zh-CN" altLang="en-US">
                <a:solidFill>
                  <a:srgbClr val="A50021"/>
                </a:solidFill>
              </a:rPr>
              <a:t>方阵</a:t>
            </a:r>
            <a:r>
              <a:rPr lang="en-US" altLang="zh-CN"/>
              <a:t>.</a:t>
            </a:r>
            <a:r>
              <a:rPr lang="en-US" altLang="zh-CN" b="0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99"/>
                </a:solidFill>
                <a:latin typeface="黑体" pitchFamily="49" charset="-122"/>
              </a:rPr>
              <a:t>2.</a:t>
            </a:r>
            <a:r>
              <a:rPr lang="zh-CN" altLang="en-US" sz="3600">
                <a:solidFill>
                  <a:srgbClr val="000099"/>
                </a:solidFill>
                <a:latin typeface="黑体" pitchFamily="49" charset="-122"/>
              </a:rPr>
              <a:t>反对称矩阵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196975" y="657225"/>
          <a:ext cx="16113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3" imgW="558720" imgH="266400" progId="Equation.DSMT4">
                  <p:embed/>
                </p:oleObj>
              </mc:Choice>
              <mc:Fallback>
                <p:oleObj name="Equation" r:id="rId3" imgW="55872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657225"/>
                        <a:ext cx="1611313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20713" y="188913"/>
            <a:ext cx="58959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另例，若</a:t>
            </a:r>
            <a:r>
              <a:rPr lang="en-US" altLang="zh-CN" i="1">
                <a:cs typeface="Times New Roman" pitchFamily="18" charset="0"/>
              </a:rPr>
              <a:t>B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是一个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en-US" altLang="zh-CN">
                <a:latin typeface="黑体" pitchFamily="49" charset="-122"/>
                <a:cs typeface="Times New Roman" pitchFamily="18" charset="0"/>
              </a:rPr>
              <a:t>×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矩阵，则由于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49275" y="1268413"/>
            <a:ext cx="37338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故</a:t>
            </a:r>
            <a:r>
              <a:rPr lang="en-US" altLang="zh-CN" i="1">
                <a:cs typeface="Times New Roman" pitchFamily="18" charset="0"/>
              </a:rPr>
              <a:t>BB</a:t>
            </a:r>
            <a:r>
              <a:rPr lang="en-US" altLang="zh-CN" baseline="30000">
                <a:latin typeface="黑体" pitchFamily="49" charset="-122"/>
                <a:cs typeface="Times New Roman" pitchFamily="18" charset="0"/>
              </a:rPr>
              <a:t>T</a:t>
            </a:r>
            <a:r>
              <a:rPr lang="zh-CN" altLang="en-US">
                <a:cs typeface="Times New Roman" pitchFamily="18" charset="0"/>
              </a:rPr>
              <a:t>为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zh-CN" altLang="en-US">
                <a:cs typeface="Times New Roman" pitchFamily="18" charset="0"/>
              </a:rPr>
              <a:t>阶对称矩阵 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709863" y="657225"/>
          <a:ext cx="22701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5" imgW="787320" imgH="266400" progId="Equation.DSMT4">
                  <p:embed/>
                </p:oleObj>
              </mc:Choice>
              <mc:Fallback>
                <p:oleObj name="Equation" r:id="rId5" imgW="78732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657225"/>
                        <a:ext cx="227012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941888" y="620713"/>
          <a:ext cx="13922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7" imgW="482400" imgH="215640" progId="Equation.DSMT4">
                  <p:embed/>
                </p:oleObj>
              </mc:Choice>
              <mc:Fallback>
                <p:oleObj name="Equation" r:id="rId7" imgW="482400" imgH="215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620713"/>
                        <a:ext cx="139223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726113" y="4151313"/>
          <a:ext cx="27336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9" imgW="1295280" imgH="545760" progId="Equation.DSMT4">
                  <p:embed/>
                </p:oleObj>
              </mc:Choice>
              <mc:Fallback>
                <p:oleObj name="Equation" r:id="rId9" imgW="1295280" imgH="5457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4151313"/>
                        <a:ext cx="273367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140200" y="5686425"/>
            <a:ext cx="209550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800" b="0" dirty="0"/>
              <a:t> </a:t>
            </a:r>
            <a:endParaRPr lang="en-US" altLang="zh-CN" sz="1800" b="0" dirty="0">
              <a:latin typeface="Arial" charset="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84213" y="4508500"/>
            <a:ext cx="45862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n</a:t>
            </a:r>
            <a:r>
              <a:rPr lang="zh-CN" altLang="en-US"/>
              <a:t>阶方阵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为反对称矩阵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219700" y="4508500"/>
            <a:ext cx="56038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Wingdings" pitchFamily="2" charset="2"/>
              </a:rPr>
              <a:t>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84213" y="5373688"/>
            <a:ext cx="75057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既为对称矩阵又为反对称矩阵的矩阵为</a:t>
            </a:r>
            <a:r>
              <a:rPr lang="zh-CN" altLang="en-US">
                <a:solidFill>
                  <a:srgbClr val="A50021"/>
                </a:solidFill>
              </a:rPr>
              <a:t>零矩阵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/>
      <p:bldP spid="9223" grpId="0"/>
      <p:bldP spid="9232" grpId="0"/>
      <p:bldP spid="9233" grpId="0"/>
      <p:bldP spid="9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1 </a:t>
            </a:r>
            <a:r>
              <a:rPr lang="zh-CN" altLang="en-US" sz="2800"/>
              <a:t>证明奇数阶反对称矩阵的行列式必为</a:t>
            </a:r>
            <a:r>
              <a:rPr lang="en-US" altLang="zh-CN" sz="2800"/>
              <a:t>0.</a:t>
            </a: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2484438" y="1597025"/>
          <a:ext cx="2336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97025"/>
                        <a:ext cx="23368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11188" y="981075"/>
            <a:ext cx="33385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	</a:t>
            </a:r>
            <a:r>
              <a:rPr lang="zh-CN" altLang="en-US"/>
              <a:t>由 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zh-CN" altLang="en-US"/>
              <a:t>＝－</a:t>
            </a:r>
            <a:r>
              <a:rPr lang="en-US" altLang="zh-CN" i="1"/>
              <a:t>A </a:t>
            </a:r>
            <a:r>
              <a:rPr lang="zh-CN" altLang="en-US"/>
              <a:t>得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4829175" y="1589088"/>
          <a:ext cx="16875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5" imgW="825480" imgH="266400" progId="Equation.DSMT4">
                  <p:embed/>
                </p:oleObj>
              </mc:Choice>
              <mc:Fallback>
                <p:oleObj name="Equation" r:id="rId5" imgW="825480" imgH="266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1589088"/>
                        <a:ext cx="1687513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1042988" y="2205038"/>
            <a:ext cx="41132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zh-CN" altLang="en-US"/>
              <a:t>为奇数时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＝－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，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932363" y="2205038"/>
            <a:ext cx="164623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＝</a:t>
            </a:r>
            <a:r>
              <a:rPr lang="en-US" altLang="zh-CN"/>
              <a:t>0 .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01650" y="3197225"/>
            <a:ext cx="70945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例</a:t>
            </a:r>
            <a:r>
              <a:rPr lang="en-US" altLang="zh-CN">
                <a:latin typeface="黑体" pitchFamily="49" charset="-122"/>
              </a:rPr>
              <a:t>2 </a:t>
            </a:r>
            <a:r>
              <a:rPr lang="zh-CN" altLang="en-US">
                <a:latin typeface="黑体" pitchFamily="49" charset="-122"/>
              </a:rPr>
              <a:t>若</a:t>
            </a:r>
            <a:r>
              <a:rPr lang="en-US" altLang="zh-CN" i="1"/>
              <a:t>A</a:t>
            </a:r>
            <a:r>
              <a:rPr lang="zh-CN" altLang="en-US">
                <a:latin typeface="黑体" pitchFamily="49" charset="-122"/>
              </a:rPr>
              <a:t>为实对称矩阵，且</a:t>
            </a:r>
            <a:r>
              <a:rPr lang="en-US" altLang="zh-CN" i="1"/>
              <a:t>A</a:t>
            </a:r>
            <a:r>
              <a:rPr lang="en-US" altLang="zh-CN" baseline="30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=</a:t>
            </a:r>
            <a:r>
              <a:rPr lang="en-US" altLang="zh-CN" i="1"/>
              <a:t>O</a:t>
            </a:r>
            <a:r>
              <a:rPr lang="zh-CN" altLang="en-US">
                <a:latin typeface="黑体" pitchFamily="49" charset="-122"/>
              </a:rPr>
              <a:t>，证明</a:t>
            </a:r>
            <a:r>
              <a:rPr lang="en-US" altLang="zh-CN" i="1"/>
              <a:t>A=O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684213" y="3860800"/>
            <a:ext cx="588803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>
                <a:latin typeface="黑体" pitchFamily="49" charset="-122"/>
                <a:cs typeface="Times New Roman" pitchFamily="18" charset="0"/>
              </a:rPr>
              <a:t>证：由于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为对称矩阵，故有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i="1" baseline="30000">
                <a:cs typeface="Times New Roman" pitchFamily="18" charset="0"/>
              </a:rPr>
              <a:t>T</a:t>
            </a:r>
            <a:r>
              <a:rPr lang="en-US" altLang="zh-CN" i="1">
                <a:cs typeface="Times New Roman" pitchFamily="18" charset="0"/>
              </a:rPr>
              <a:t>=A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，</a:t>
            </a:r>
            <a:endParaRPr lang="zh-CN" altLang="en-US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403350" y="4508500"/>
            <a:ext cx="31305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转化为前面的题目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6372225" y="3860800"/>
            <a:ext cx="21812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  <a:r>
              <a:rPr lang="en-US" altLang="zh-CN" i="1"/>
              <a:t>A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>
                <a:solidFill>
                  <a:schemeClr val="tx2"/>
                </a:solidFill>
              </a:rPr>
              <a:t>AA</a:t>
            </a:r>
            <a:r>
              <a:rPr lang="en-US" altLang="zh-CN" baseline="30000">
                <a:solidFill>
                  <a:schemeClr val="tx2"/>
                </a:solidFill>
              </a:rPr>
              <a:t>T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/>
      <p:bldP spid="27678" grpId="0"/>
      <p:bldP spid="27679" grpId="0"/>
      <p:bldP spid="27686" grpId="0"/>
      <p:bldP spid="27688" grpId="0"/>
      <p:bldP spid="276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47688" y="333375"/>
            <a:ext cx="7696200" cy="1638300"/>
            <a:chOff x="576" y="480"/>
            <a:chExt cx="4848" cy="1032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576" y="480"/>
              <a:ext cx="48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dirty="0"/>
                <a:t>例</a:t>
              </a:r>
              <a:r>
                <a:rPr kumimoji="1" lang="en-US" altLang="zh-CN" dirty="0">
                  <a:latin typeface="黑体" pitchFamily="49" charset="-122"/>
                </a:rPr>
                <a:t>3  </a:t>
              </a:r>
              <a:r>
                <a:rPr kumimoji="1" lang="zh-CN" altLang="en-US" dirty="0">
                  <a:latin typeface="黑体" panose="02010609060101010101" pitchFamily="49" charset="-122"/>
                </a:rPr>
                <a:t>设列矩阵                满足        </a:t>
              </a:r>
            </a:p>
            <a:p>
              <a:endParaRPr kumimoji="1" lang="zh-CN" altLang="en-US" dirty="0">
                <a:latin typeface="黑体" panose="02010609060101010101" pitchFamily="49" charset="-122"/>
              </a:endParaRPr>
            </a:p>
            <a:p>
              <a:endParaRPr kumimoji="1"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2112" y="480"/>
            <a:ext cx="18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7" name="Equation" r:id="rId3" imgW="2869920" imgH="507960" progId="Equation.3">
                    <p:embed/>
                  </p:oleObj>
                </mc:Choice>
                <mc:Fallback>
                  <p:oleObj name="Equation" r:id="rId3" imgW="2869920" imgH="5079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80"/>
                          <a:ext cx="180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4520" y="528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8" name="Equation" r:id="rId5" imgW="1434960" imgH="444240" progId="Equation.3">
                    <p:embed/>
                  </p:oleObj>
                </mc:Choice>
                <mc:Fallback>
                  <p:oleObj name="Equation" r:id="rId5" imgW="1434960" imgH="4442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528"/>
                          <a:ext cx="90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648" y="864"/>
            <a:ext cx="477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9" name="Equation" r:id="rId7" imgW="7581600" imgH="1028520" progId="Equation.3">
                    <p:embed/>
                  </p:oleObj>
                </mc:Choice>
                <mc:Fallback>
                  <p:oleObj name="Equation" r:id="rId7" imgW="7581600" imgH="1028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864"/>
                          <a:ext cx="4776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55650" y="2333625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证明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1979613" y="2205038"/>
          <a:ext cx="32400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9" imgW="1409400" imgH="317160" progId="Equation.DSMT4">
                  <p:embed/>
                </p:oleObj>
              </mc:Choice>
              <mc:Fallback>
                <p:oleObj name="Equation" r:id="rId9" imgW="1409400" imgH="317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32400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099050" y="2297113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11" imgW="2412720" imgH="533160" progId="Equation.3">
                  <p:embed/>
                </p:oleObj>
              </mc:Choice>
              <mc:Fallback>
                <p:oleObj name="Equation" r:id="rId11" imgW="2412720" imgH="533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297113"/>
                        <a:ext cx="2413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813050" y="2906713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13" imgW="2654280" imgH="444240" progId="Equation.3">
                  <p:embed/>
                </p:oleObj>
              </mc:Choice>
              <mc:Fallback>
                <p:oleObj name="Equation" r:id="rId13" imgW="2654280" imgH="44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906713"/>
                        <a:ext cx="265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898650" y="3516313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15" imgW="2514600" imgH="431640" progId="Equation.3">
                  <p:embed/>
                </p:oleObj>
              </mc:Choice>
              <mc:Fallback>
                <p:oleObj name="Equation" r:id="rId15" imgW="251460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516313"/>
                        <a:ext cx="2514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908050" y="4125913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17" imgW="1663560" imgH="380880" progId="Equation.3">
                  <p:embed/>
                </p:oleObj>
              </mc:Choice>
              <mc:Fallback>
                <p:oleObj name="Equation" r:id="rId17" imgW="1663560" imgH="3808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125913"/>
                        <a:ext cx="1663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736850" y="4049713"/>
          <a:ext cx="218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19" imgW="2184120" imgH="533160" progId="Equation.3">
                  <p:embed/>
                </p:oleObj>
              </mc:Choice>
              <mc:Fallback>
                <p:oleObj name="Equation" r:id="rId19" imgW="2184120" imgH="533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049713"/>
                        <a:ext cx="218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908050" y="4735513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21" imgW="4267080" imgH="457200" progId="Equation.3">
                  <p:embed/>
                </p:oleObj>
              </mc:Choice>
              <mc:Fallback>
                <p:oleObj name="Equation" r:id="rId21" imgW="426708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735513"/>
                        <a:ext cx="381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4806950" y="4735513"/>
          <a:ext cx="364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23" imgW="4178160" imgH="457200" progId="Equation.3">
                  <p:embed/>
                </p:oleObj>
              </mc:Choice>
              <mc:Fallback>
                <p:oleObj name="Equation" r:id="rId23" imgW="4178160" imgH="457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735513"/>
                        <a:ext cx="364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908050" y="5435600"/>
          <a:ext cx="2590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Equation" r:id="rId25" imgW="3085920" imgH="380880" progId="Equation.3">
                  <p:embed/>
                </p:oleObj>
              </mc:Choice>
              <mc:Fallback>
                <p:oleObj name="Equation" r:id="rId25" imgW="3085920" imgH="380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435600"/>
                        <a:ext cx="25908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3575050" y="5497513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27" imgW="685800" imgH="304560" progId="Equation.3">
                  <p:embed/>
                </p:oleObj>
              </mc:Choice>
              <mc:Fallback>
                <p:oleObj name="Equation" r:id="rId27" imgW="685800" imgH="304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497513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684213" y="549275"/>
            <a:ext cx="7412037" cy="946150"/>
            <a:chOff x="576" y="480"/>
            <a:chExt cx="4669" cy="596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576" y="480"/>
              <a:ext cx="466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例</a:t>
              </a:r>
              <a:r>
                <a:rPr kumimoji="1" lang="en-US" altLang="zh-CN" dirty="0">
                  <a:latin typeface="黑体" pitchFamily="49" charset="-122"/>
                </a:rPr>
                <a:t>4</a:t>
              </a:r>
              <a:r>
                <a:rPr kumimoji="1" lang="en-US" altLang="zh-CN" dirty="0"/>
                <a:t>    </a:t>
              </a:r>
              <a:r>
                <a:rPr kumimoji="1" lang="zh-CN" altLang="en-US" dirty="0"/>
                <a:t>证明任一      阶矩阵     都可表示成对称阵</a:t>
              </a:r>
            </a:p>
            <a:p>
              <a:r>
                <a:rPr kumimoji="1" lang="zh-CN" altLang="en-US" dirty="0"/>
                <a:t>与反对称阵之和</a:t>
              </a:r>
              <a:r>
                <a:rPr kumimoji="1" lang="en-US" altLang="zh-CN" dirty="0"/>
                <a:t>.</a:t>
              </a:r>
            </a:p>
          </p:txBody>
        </p:sp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160" y="57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" name="公式" r:id="rId3" imgW="241200" imgH="253800" progId="Equation.3">
                    <p:embed/>
                  </p:oleObj>
                </mc:Choice>
                <mc:Fallback>
                  <p:oleObj name="公式" r:id="rId3" imgW="24120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76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3120" y="52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" name="公式" r:id="rId5" imgW="317160" imgH="317160" progId="Equation.3">
                    <p:embed/>
                  </p:oleObj>
                </mc:Choice>
                <mc:Fallback>
                  <p:oleObj name="公式" r:id="rId5" imgW="317160" imgH="3171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528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4213" y="16160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证明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011363" y="1679575"/>
          <a:ext cx="203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7" imgW="2031840" imgH="419040" progId="Equation.3">
                  <p:embed/>
                </p:oleObj>
              </mc:Choice>
              <mc:Fallback>
                <p:oleObj name="Equation" r:id="rId7" imgW="203184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679575"/>
                        <a:ext cx="20320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760413" y="2301875"/>
          <a:ext cx="261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9" imgW="2616120" imgH="533160" progId="Equation.3">
                  <p:embed/>
                </p:oleObj>
              </mc:Choice>
              <mc:Fallback>
                <p:oleObj name="Equation" r:id="rId9" imgW="2616120" imgH="533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301875"/>
                        <a:ext cx="2616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351213" y="237807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11" imgW="1371600" imgH="380880" progId="Equation.3">
                  <p:embed/>
                </p:oleObj>
              </mc:Choice>
              <mc:Fallback>
                <p:oleObj name="Equation" r:id="rId11" imgW="1371600" imgH="380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2378075"/>
                        <a:ext cx="1371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851400" y="2435225"/>
          <a:ext cx="669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13" imgW="672840" imgH="368280" progId="Equation.3">
                  <p:embed/>
                </p:oleObj>
              </mc:Choice>
              <mc:Fallback>
                <p:oleObj name="Equation" r:id="rId13" imgW="67284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435225"/>
                        <a:ext cx="6699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31813" y="2987675"/>
            <a:ext cx="3208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  </a:t>
            </a:r>
            <a:r>
              <a:rPr kumimoji="1" lang="zh-CN" altLang="en-US" dirty="0"/>
              <a:t>所以</a:t>
            </a:r>
            <a:r>
              <a:rPr kumimoji="1" lang="en-US" altLang="zh-CN" dirty="0"/>
              <a:t>C</a:t>
            </a:r>
            <a:r>
              <a:rPr kumimoji="1" lang="zh-CN" altLang="en-US" dirty="0"/>
              <a:t>为对称矩阵</a:t>
            </a:r>
            <a:r>
              <a:rPr kumimoji="1" lang="en-US" altLang="zh-CN" dirty="0"/>
              <a:t>.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760413" y="3673475"/>
          <a:ext cx="2120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15" imgW="2120760" imgH="444240" progId="Equation.3">
                  <p:embed/>
                </p:oleObj>
              </mc:Choice>
              <mc:Fallback>
                <p:oleObj name="Equation" r:id="rId15" imgW="212076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73475"/>
                        <a:ext cx="21209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275013" y="3597275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Equation" r:id="rId17" imgW="2590560" imgH="533160" progId="Equation.3">
                  <p:embed/>
                </p:oleObj>
              </mc:Choice>
              <mc:Fallback>
                <p:oleObj name="Equation" r:id="rId17" imgW="2590560" imgH="533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597275"/>
                        <a:ext cx="2590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5942013" y="3673475"/>
          <a:ext cx="1358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19" imgW="1358640" imgH="380880" progId="Equation.3">
                  <p:embed/>
                </p:oleObj>
              </mc:Choice>
              <mc:Fallback>
                <p:oleObj name="Equation" r:id="rId19" imgW="1358640" imgH="380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3673475"/>
                        <a:ext cx="13589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7370763" y="3732213"/>
          <a:ext cx="88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21" imgW="888840" imgH="355320" progId="Equation.3">
                  <p:embed/>
                </p:oleObj>
              </mc:Choice>
              <mc:Fallback>
                <p:oleObj name="Equation" r:id="rId21" imgW="888840" imgH="3553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3732213"/>
                        <a:ext cx="889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31813" y="4283075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  </a:t>
            </a:r>
            <a:r>
              <a:rPr kumimoji="1" lang="zh-CN" altLang="en-US" dirty="0"/>
              <a:t>所以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为反对称矩阵</a:t>
            </a:r>
            <a:r>
              <a:rPr kumimoji="1" lang="en-US" altLang="zh-CN" dirty="0"/>
              <a:t>.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760413" y="4968875"/>
          <a:ext cx="3136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23" imgW="3136680" imgH="876240" progId="Equation.3">
                  <p:embed/>
                </p:oleObj>
              </mc:Choice>
              <mc:Fallback>
                <p:oleObj name="Equation" r:id="rId23" imgW="3136680" imgH="8762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968875"/>
                        <a:ext cx="3136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3941763" y="5026025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25" imgW="1346040" imgH="825480" progId="Equation.3">
                  <p:embed/>
                </p:oleObj>
              </mc:Choice>
              <mc:Fallback>
                <p:oleObj name="Equation" r:id="rId25" imgW="1346040" imgH="825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026025"/>
                        <a:ext cx="1346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6170613" y="512127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命题得证</a:t>
            </a:r>
            <a:r>
              <a:rPr kumimoji="1" lang="en-US" altLang="zh-CN" dirty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  <p:bldP spid="30733" grpId="0" autoUpdateAnimBg="0"/>
      <p:bldP spid="30738" grpId="0" autoUpdateAnimBg="0"/>
      <p:bldP spid="307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188" y="908050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99"/>
                </a:solidFill>
                <a:latin typeface="黑体" pitchFamily="49" charset="-122"/>
              </a:rPr>
              <a:t>3. </a:t>
            </a:r>
            <a:r>
              <a:rPr lang="zh-CN" altLang="en-US" sz="3600">
                <a:solidFill>
                  <a:srgbClr val="000099"/>
                </a:solidFill>
                <a:latin typeface="黑体" pitchFamily="49" charset="-122"/>
              </a:rPr>
              <a:t>对角形矩阵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39750" y="2203450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3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>
                <a:cs typeface="Times New Roman" pitchFamily="18" charset="0"/>
              </a:rPr>
              <a:t>形如</a:t>
            </a:r>
            <a:endParaRPr lang="zh-CN" altLang="en-US" sz="40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700338" y="1268413"/>
          <a:ext cx="381635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1663700" imgH="1079500" progId="Equation.DSMT4">
                  <p:embed/>
                </p:oleObj>
              </mc:Choice>
              <mc:Fallback>
                <p:oleObj name="Equation" r:id="rId3" imgW="1663700" imgH="1079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413"/>
                        <a:ext cx="3816350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03350" y="3787775"/>
            <a:ext cx="633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的</a:t>
            </a:r>
            <a:r>
              <a:rPr lang="en-US" altLang="zh-CN" sz="3200" i="1" dirty="0">
                <a:cs typeface="Times New Roman" pitchFamily="18" charset="0"/>
              </a:rPr>
              <a:t>n</a:t>
            </a:r>
            <a:r>
              <a:rPr lang="zh-CN" altLang="en-US" sz="3200" dirty="0">
                <a:cs typeface="Times New Roman" pitchFamily="18" charset="0"/>
              </a:rPr>
              <a:t>阶矩阵称为对角形矩阵</a:t>
            </a:r>
            <a:r>
              <a:rPr lang="en-US" altLang="zh-CN" sz="3200" dirty="0">
                <a:cs typeface="Times New Roman" pitchFamily="18" charset="0"/>
              </a:rPr>
              <a:t>.</a:t>
            </a:r>
            <a:endParaRPr lang="en-US" altLang="zh-CN" sz="4400" dirty="0">
              <a:latin typeface="Arial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27088" y="45323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常记为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195513" y="4603750"/>
          <a:ext cx="33131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1638300" imgH="241300" progId="Equation.DSMT4">
                  <p:embed/>
                </p:oleObj>
              </mc:Choice>
              <mc:Fallback>
                <p:oleObj name="Equation" r:id="rId5" imgW="1638300" imgH="2413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03750"/>
                        <a:ext cx="33131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435600" y="4579938"/>
            <a:ext cx="311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，且</a:t>
            </a:r>
            <a:r>
              <a:rPr lang="en-US" altLang="zh-CN" i="1" dirty="0">
                <a:cs typeface="Times New Roman" pitchFamily="18" charset="0"/>
              </a:rPr>
              <a:t>D</a:t>
            </a:r>
            <a:r>
              <a:rPr lang="zh-CN" altLang="en-US" dirty="0"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99"/>
                </a:solidFill>
                <a:cs typeface="Times New Roman" pitchFamily="18" charset="0"/>
              </a:rPr>
              <a:t>对称</a:t>
            </a:r>
            <a:r>
              <a:rPr lang="zh-CN" altLang="en-US" dirty="0">
                <a:cs typeface="Times New Roman" pitchFamily="18" charset="0"/>
              </a:rPr>
              <a:t>矩阵</a:t>
            </a:r>
            <a:r>
              <a:rPr lang="en-US" altLang="zh-CN" dirty="0">
                <a:cs typeface="Times New Roman" pitchFamily="18" charset="0"/>
              </a:rPr>
              <a:t>.</a:t>
            </a:r>
            <a:r>
              <a:rPr lang="en-US" altLang="zh-CN" sz="2500" dirty="0">
                <a:latin typeface="Arial" charset="0"/>
              </a:rPr>
              <a:t> </a:t>
            </a:r>
            <a:endParaRPr lang="en-US" altLang="zh-CN" sz="4000" dirty="0">
              <a:latin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2" grpId="0"/>
      <p:bldP spid="10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35000"/>
          </a:xfrm>
        </p:spPr>
        <p:txBody>
          <a:bodyPr/>
          <a:lstStyle/>
          <a:p>
            <a:pPr algn="l"/>
            <a:r>
              <a:rPr lang="zh-CN" altLang="en-US" sz="3600" b="0">
                <a:solidFill>
                  <a:srgbClr val="000099"/>
                </a:solidFill>
              </a:rPr>
              <a:t>对角形矩阵性质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955675"/>
            <a:ext cx="84248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latin typeface="Arial" charset="0"/>
              </a:rPr>
              <a:t>	</a:t>
            </a:r>
            <a:r>
              <a:rPr lang="zh-CN" altLang="en-US" dirty="0">
                <a:latin typeface="Arial" charset="0"/>
              </a:rPr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i="1" dirty="0"/>
              <a:t>n</a:t>
            </a:r>
            <a:r>
              <a:rPr lang="zh-CN" altLang="en-US" dirty="0">
                <a:latin typeface="Arial" charset="0"/>
              </a:rPr>
              <a:t>阶对角形矩阵，</a:t>
            </a:r>
            <a:r>
              <a:rPr lang="en-US" altLang="zh-CN" i="1" dirty="0">
                <a:solidFill>
                  <a:srgbClr val="000099"/>
                </a:solidFill>
              </a:rPr>
              <a:t>k</a:t>
            </a:r>
            <a:r>
              <a:rPr lang="zh-CN" altLang="en-US" dirty="0">
                <a:latin typeface="Arial" charset="0"/>
              </a:rPr>
              <a:t>为实数，则</a:t>
            </a:r>
            <a:r>
              <a:rPr lang="en-US" altLang="zh-CN" i="1" dirty="0">
                <a:solidFill>
                  <a:srgbClr val="000099"/>
                </a:solidFill>
              </a:rPr>
              <a:t>A</a:t>
            </a:r>
            <a:r>
              <a:rPr lang="en-US" altLang="zh-CN" dirty="0">
                <a:solidFill>
                  <a:srgbClr val="000099"/>
                </a:solidFill>
                <a:latin typeface="Arial" charset="0"/>
              </a:rPr>
              <a:t>+</a:t>
            </a:r>
            <a:r>
              <a:rPr lang="en-US" altLang="zh-CN" i="1" dirty="0">
                <a:solidFill>
                  <a:srgbClr val="000099"/>
                </a:solidFill>
              </a:rPr>
              <a:t>B</a:t>
            </a:r>
            <a:r>
              <a:rPr lang="zh-CN" altLang="en-US" i="1" dirty="0">
                <a:solidFill>
                  <a:srgbClr val="000099"/>
                </a:solidFill>
              </a:rPr>
              <a:t>，</a:t>
            </a:r>
            <a:r>
              <a:rPr lang="en-US" altLang="zh-CN" i="1" dirty="0">
                <a:solidFill>
                  <a:srgbClr val="000099"/>
                </a:solidFill>
              </a:rPr>
              <a:t>kA</a:t>
            </a:r>
            <a:r>
              <a:rPr lang="zh-CN" altLang="en-US" i="1" dirty="0">
                <a:solidFill>
                  <a:srgbClr val="000099"/>
                </a:solidFill>
              </a:rPr>
              <a:t>，</a:t>
            </a:r>
            <a:r>
              <a:rPr lang="en-US" altLang="zh-CN" i="1" dirty="0">
                <a:solidFill>
                  <a:srgbClr val="000099"/>
                </a:solidFill>
              </a:rPr>
              <a:t>AB</a:t>
            </a:r>
            <a:r>
              <a:rPr lang="zh-CN" altLang="en-US" dirty="0">
                <a:latin typeface="Arial" charset="0"/>
              </a:rPr>
              <a:t>皆为对角形矩阵，且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71550" y="3009900"/>
            <a:ext cx="201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 b="0" dirty="0">
                <a:cs typeface="Times New Roman" pitchFamily="18" charset="0"/>
              </a:rPr>
              <a:t>		</a:t>
            </a:r>
            <a:endParaRPr lang="en-US" altLang="zh-CN" sz="1800" b="0" dirty="0">
              <a:latin typeface="Arial" charset="0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95288" y="2119313"/>
          <a:ext cx="84963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3060360" imgH="241200" progId="Equation.DSMT4">
                  <p:embed/>
                </p:oleObj>
              </mc:Choice>
              <mc:Fallback>
                <p:oleObj name="Equation" r:id="rId3" imgW="30603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19313"/>
                        <a:ext cx="84963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116013" y="2767013"/>
          <a:ext cx="6481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2209800" imgH="241300" progId="Equation.DSMT4">
                  <p:embed/>
                </p:oleObj>
              </mc:Choice>
              <mc:Fallback>
                <p:oleObj name="Equation" r:id="rId5" imgW="22098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67013"/>
                        <a:ext cx="648176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71550" y="3760788"/>
            <a:ext cx="2012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 b="0" dirty="0">
                <a:cs typeface="Times New Roman" pitchFamily="18" charset="0"/>
              </a:rPr>
              <a:t>		</a:t>
            </a:r>
            <a:endParaRPr lang="en-US" altLang="zh-CN" sz="1800" b="0" dirty="0">
              <a:latin typeface="Arial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95288" y="3460750"/>
          <a:ext cx="55451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7" imgW="1802618" imgH="266584" progId="Equation.DSMT4">
                  <p:embed/>
                </p:oleObj>
              </mc:Choice>
              <mc:Fallback>
                <p:oleObj name="Equation" r:id="rId7" imgW="1802618" imgH="266584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60750"/>
                        <a:ext cx="5545137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27088" y="4437063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对角形矩阵可逆 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 </a:t>
            </a:r>
            <a:r>
              <a:rPr lang="zh-CN" altLang="en-US" dirty="0">
                <a:cs typeface="Times New Roman" pitchFamily="18" charset="0"/>
              </a:rPr>
              <a:t>它主对角线上元全不为零</a:t>
            </a:r>
            <a:r>
              <a:rPr lang="en-US" altLang="zh-CN" dirty="0">
                <a:cs typeface="Times New Roman" pitchFamily="18" charset="0"/>
              </a:rPr>
              <a:t>.</a:t>
            </a:r>
          </a:p>
          <a:p>
            <a:r>
              <a:rPr lang="en-US" altLang="zh-CN" dirty="0">
                <a:cs typeface="Times New Roman" pitchFamily="18" charset="0"/>
              </a:rPr>
              <a:t>                                  </a:t>
            </a:r>
            <a:r>
              <a:rPr lang="zh-CN" altLang="en-US" dirty="0">
                <a:cs typeface="Times New Roman" pitchFamily="18" charset="0"/>
              </a:rPr>
              <a:t>而且当</a:t>
            </a:r>
            <a:r>
              <a:rPr lang="en-US" altLang="zh-CN" i="1" dirty="0"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可逆时，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706813" y="5373688"/>
          <a:ext cx="4826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9" imgW="2032000" imgH="266700" progId="Equation.DSMT4">
                  <p:embed/>
                </p:oleObj>
              </mc:Choice>
              <mc:Fallback>
                <p:oleObj name="Equation" r:id="rId9" imgW="2032000" imgH="266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5373688"/>
                        <a:ext cx="48260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372225" y="367665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Arial" charset="0"/>
              </a:rPr>
              <a:t>（</a:t>
            </a:r>
            <a:r>
              <a:rPr lang="en-US" altLang="zh-CN" sz="2400" i="1" dirty="0"/>
              <a:t>m</a:t>
            </a:r>
            <a:r>
              <a:rPr lang="zh-CN" altLang="en-US" sz="2400" dirty="0">
                <a:latin typeface="Arial" charset="0"/>
              </a:rPr>
              <a:t>为自然数）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00" grpId="0"/>
      <p:bldP spid="123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13684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另外，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50825" y="1196975"/>
          <a:ext cx="87534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3" imgW="5308560" imgH="1079280" progId="Equation.DSMT4">
                  <p:embed/>
                </p:oleObj>
              </mc:Choice>
              <mc:Fallback>
                <p:oleObj name="Equation" r:id="rId3" imgW="530856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875347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23850" y="3500438"/>
          <a:ext cx="871378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5" imgW="5168880" imgH="1079280" progId="Equation.DSMT4">
                  <p:embed/>
                </p:oleObj>
              </mc:Choice>
              <mc:Fallback>
                <p:oleObj name="Equation" r:id="rId5" imgW="5168880" imgH="1079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8713788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33412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99"/>
                </a:solidFill>
              </a:rPr>
              <a:t>4. </a:t>
            </a:r>
            <a:r>
              <a:rPr lang="zh-CN" altLang="en-US" sz="3600">
                <a:solidFill>
                  <a:srgbClr val="000099"/>
                </a:solidFill>
              </a:rPr>
              <a:t>正交矩阵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8229600" cy="1760538"/>
          </a:xfrm>
          <a:prstGeom prst="rect">
            <a:avLst/>
          </a:prstGeom>
        </p:spPr>
        <p:txBody>
          <a:bodyPr/>
          <a:lstStyle/>
          <a:p>
            <a:pPr marL="1162050" indent="-1162050">
              <a:buFontTx/>
              <a:buNone/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黑体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若</a:t>
            </a:r>
            <a:r>
              <a:rPr lang="en-US" altLang="zh-CN" i="1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阶实矩阵</a:t>
            </a:r>
            <a:r>
              <a:rPr lang="en-US" altLang="zh-CN" i="1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满足</a:t>
            </a:r>
            <a:r>
              <a:rPr lang="en-US" altLang="zh-CN" i="1" dirty="0">
                <a:ea typeface="黑体" panose="02010609060101010101" pitchFamily="49" charset="-122"/>
              </a:rPr>
              <a:t>A</a:t>
            </a:r>
            <a:r>
              <a:rPr lang="en-US" altLang="zh-CN" baseline="30000" dirty="0">
                <a:ea typeface="黑体" panose="02010609060101010101" pitchFamily="49" charset="-122"/>
              </a:rPr>
              <a:t>T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i="1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＝</a:t>
            </a:r>
            <a:r>
              <a:rPr lang="en-US" altLang="zh-CN" i="1" dirty="0">
                <a:ea typeface="黑体" panose="02010609060101010101" pitchFamily="49" charset="-122"/>
              </a:rPr>
              <a:t>E</a:t>
            </a:r>
            <a:r>
              <a:rPr lang="zh-CN" altLang="en-US" dirty="0">
                <a:ea typeface="黑体" panose="02010609060101010101" pitchFamily="49" charset="-122"/>
              </a:rPr>
              <a:t>，则</a:t>
            </a:r>
            <a:r>
              <a:rPr lang="en-US" altLang="zh-CN" i="1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称为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正交矩阵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</a:p>
          <a:p>
            <a:pPr marL="1162050" indent="-1162050">
              <a:buFontTx/>
              <a:buNone/>
            </a:pPr>
            <a:r>
              <a:rPr lang="en-US" altLang="zh-CN" dirty="0">
                <a:ea typeface="黑体" panose="02010609060101010101" pitchFamily="49" charset="-122"/>
              </a:rPr>
              <a:t>	</a:t>
            </a:r>
            <a:r>
              <a:rPr lang="zh-CN" altLang="en-US" dirty="0">
                <a:ea typeface="黑体" panose="02010609060101010101" pitchFamily="49" charset="-122"/>
              </a:rPr>
              <a:t>显然，正交矩阵为</a:t>
            </a:r>
            <a:r>
              <a:rPr lang="zh-CN" altLang="en-US" dirty="0">
                <a:solidFill>
                  <a:srgbClr val="A50021"/>
                </a:solidFill>
                <a:ea typeface="黑体" panose="02010609060101010101" pitchFamily="49" charset="-122"/>
              </a:rPr>
              <a:t>可逆</a:t>
            </a:r>
            <a:r>
              <a:rPr lang="zh-CN" altLang="en-US" dirty="0">
                <a:ea typeface="黑体" panose="02010609060101010101" pitchFamily="49" charset="-122"/>
              </a:rPr>
              <a:t>矩阵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27038" y="2290763"/>
            <a:ext cx="5945187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99"/>
                </a:solidFill>
              </a:rPr>
              <a:t>正交矩阵性质   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71</a:t>
            </a:r>
            <a:r>
              <a:rPr lang="zh-CN" altLang="en-US"/>
              <a:t>页</a:t>
            </a:r>
            <a:r>
              <a:rPr lang="en-US" altLang="zh-CN"/>
              <a:t>)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11188" y="2936875"/>
            <a:ext cx="6367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Arial" charset="0"/>
                <a:cs typeface="Courier New" pitchFamily="49" charset="0"/>
              </a:rPr>
              <a:t>(1) </a:t>
            </a:r>
            <a:r>
              <a:rPr lang="en-US" altLang="zh-CN" i="1" dirty="0">
                <a:cs typeface="Courier New" pitchFamily="49" charset="0"/>
              </a:rPr>
              <a:t>n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阶矩阵</a:t>
            </a:r>
            <a:r>
              <a:rPr lang="en-US" altLang="zh-CN" i="1" dirty="0">
                <a:cs typeface="Courier New" pitchFamily="49" charset="0"/>
              </a:rPr>
              <a:t>A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为正交矩阵的充要条件是 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686550" y="2835275"/>
          <a:ext cx="16303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835275"/>
                        <a:ext cx="16303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08013" y="3429000"/>
            <a:ext cx="198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Arial" charset="0"/>
                <a:cs typeface="Courier New" pitchFamily="49" charset="0"/>
              </a:rPr>
              <a:t>(2) </a:t>
            </a:r>
            <a:r>
              <a:rPr lang="en-US" altLang="zh-CN" i="1" dirty="0">
                <a:cs typeface="Courier New" pitchFamily="49" charset="0"/>
              </a:rPr>
              <a:t>n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阶矩阵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627313" y="3441700"/>
          <a:ext cx="13668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5" imgW="622030" imgH="266584" progId="Equation.DSMT4">
                  <p:embed/>
                </p:oleObj>
              </mc:Choice>
              <mc:Fallback>
                <p:oleObj name="Equation" r:id="rId5" imgW="622030" imgH="266584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41700"/>
                        <a:ext cx="136683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851275" y="3429000"/>
            <a:ext cx="490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是正交矩阵的充要条件是等式</a:t>
            </a:r>
            <a:r>
              <a:rPr lang="zh-CN" altLang="en-US" sz="2100" b="0" dirty="0">
                <a:latin typeface="Arial" charset="0"/>
              </a:rPr>
              <a:t> </a:t>
            </a:r>
            <a:endParaRPr lang="zh-CN" altLang="en-US" sz="3600" b="0" dirty="0">
              <a:latin typeface="Arial" charset="0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763713" y="3946525"/>
          <a:ext cx="28797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7" imgW="1511300" imgH="546100" progId="Equation.DSMT4">
                  <p:embed/>
                </p:oleObj>
              </mc:Choice>
              <mc:Fallback>
                <p:oleObj name="Equation" r:id="rId7" imgW="1511300" imgH="5461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46525"/>
                        <a:ext cx="28797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148263" y="4810125"/>
          <a:ext cx="2305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810125"/>
                        <a:ext cx="23050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763713" y="4883150"/>
          <a:ext cx="28797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1" imgW="1485255" imgH="545863" progId="Equation.DSMT4">
                  <p:embed/>
                </p:oleObj>
              </mc:Choice>
              <mc:Fallback>
                <p:oleObj name="Equation" r:id="rId11" imgW="1485255" imgH="545863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83150"/>
                        <a:ext cx="28797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31913" y="5891213"/>
            <a:ext cx="3254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</a:t>
            </a:r>
            <a:r>
              <a:rPr lang="zh-CN" altLang="en-US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至少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有一个成立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20" grpId="0"/>
      <p:bldP spid="13321" grpId="0"/>
      <p:bldP spid="13323" grpId="0"/>
      <p:bldP spid="13325" grpId="0"/>
      <p:bldP spid="133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55650" y="349250"/>
            <a:ext cx="460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latin typeface="Arial" charset="0"/>
                <a:cs typeface="Courier New" pitchFamily="49" charset="0"/>
              </a:rPr>
              <a:t>(3)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i="1" dirty="0">
                <a:cs typeface="Courier New" pitchFamily="49" charset="0"/>
              </a:rPr>
              <a:t>A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为正交矩阵，则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195763" y="338138"/>
          <a:ext cx="13128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3" imgW="647640" imgH="215640" progId="Equation.DSMT4">
                  <p:embed/>
                </p:oleObj>
              </mc:Choice>
              <mc:Fallback>
                <p:oleObj name="Equation" r:id="rId3" imgW="6476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338138"/>
                        <a:ext cx="131286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435600" y="333375"/>
            <a:ext cx="309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  <a:tab pos="1371600" algn="l"/>
              </a:tabLst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也是正交矩阵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</a:t>
            </a:r>
            <a:endParaRPr lang="en-US" altLang="zh-CN" sz="4000" dirty="0">
              <a:latin typeface="Arial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55650" y="908050"/>
            <a:ext cx="7920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  <a:tab pos="1371600" algn="l"/>
              </a:tabLst>
            </a:pPr>
            <a:r>
              <a:rPr lang="en-US" altLang="zh-CN" dirty="0">
                <a:latin typeface="Arial" charset="0"/>
              </a:rPr>
              <a:t>(4) </a:t>
            </a:r>
            <a:r>
              <a:rPr lang="en-US" altLang="zh-CN" i="1" dirty="0">
                <a:cs typeface="Courier New" pitchFamily="49" charset="0"/>
              </a:rPr>
              <a:t>A</a:t>
            </a:r>
            <a:r>
              <a:rPr lang="zh-CN" altLang="en-US" dirty="0">
                <a:latin typeface="Arial" charset="0"/>
              </a:rPr>
              <a:t>为正交矩阵，则</a:t>
            </a:r>
            <a:r>
              <a:rPr lang="en-US" altLang="zh-CN" i="1" dirty="0">
                <a:cs typeface="Courier New" pitchFamily="49" charset="0"/>
              </a:rPr>
              <a:t>A</a:t>
            </a:r>
            <a:r>
              <a:rPr lang="zh-CN" altLang="en-US" dirty="0">
                <a:latin typeface="Arial" charset="0"/>
              </a:rPr>
              <a:t>的行列式必为＋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或－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， </a:t>
            </a:r>
          </a:p>
          <a:p>
            <a:pPr>
              <a:tabLst>
                <a:tab pos="1257300" algn="l"/>
                <a:tab pos="1371600" algn="l"/>
              </a:tabLst>
            </a:pPr>
            <a:r>
              <a:rPr lang="zh-CN" altLang="en-US" dirty="0">
                <a:latin typeface="Arial" charset="0"/>
              </a:rPr>
              <a:t>      即  </a:t>
            </a:r>
            <a:r>
              <a:rPr lang="en-US" altLang="zh-CN" dirty="0">
                <a:latin typeface="Arial" charset="0"/>
              </a:rPr>
              <a:t>|</a:t>
            </a:r>
            <a:r>
              <a:rPr lang="en-US" altLang="zh-CN" i="1" dirty="0">
                <a:cs typeface="Courier New" pitchFamily="49" charset="0"/>
              </a:rPr>
              <a:t>A</a:t>
            </a:r>
            <a:r>
              <a:rPr lang="en-US" altLang="zh-CN" dirty="0">
                <a:latin typeface="Arial" charset="0"/>
              </a:rPr>
              <a:t>|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±1.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55650" y="1773238"/>
            <a:ext cx="7272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  <a:tab pos="1371600" algn="l"/>
              </a:tabLst>
            </a:pPr>
            <a:r>
              <a:rPr lang="en-US" altLang="zh-CN" dirty="0">
                <a:latin typeface="Arial" charset="0"/>
              </a:rPr>
              <a:t>(5) </a:t>
            </a:r>
            <a:r>
              <a:rPr lang="zh-CN" altLang="en-US" dirty="0">
                <a:latin typeface="Arial" charset="0"/>
              </a:rPr>
              <a:t>若</a:t>
            </a:r>
            <a:r>
              <a:rPr lang="en-US" altLang="zh-CN" i="1" dirty="0">
                <a:cs typeface="Courier New" pitchFamily="49" charset="0"/>
              </a:rPr>
              <a:t>A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i="1" dirty="0">
                <a:cs typeface="Courier New" pitchFamily="49" charset="0"/>
              </a:rPr>
              <a:t>B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i="1" dirty="0">
                <a:cs typeface="Courier New" pitchFamily="49" charset="0"/>
              </a:rPr>
              <a:t>n</a:t>
            </a:r>
            <a:r>
              <a:rPr lang="zh-CN" altLang="en-US" dirty="0">
                <a:latin typeface="Arial" charset="0"/>
              </a:rPr>
              <a:t>阶正交矩阵，则</a:t>
            </a:r>
            <a:r>
              <a:rPr lang="en-US" altLang="zh-CN" i="1" dirty="0">
                <a:cs typeface="Courier New" pitchFamily="49" charset="0"/>
              </a:rPr>
              <a:t>AB</a:t>
            </a:r>
            <a:r>
              <a:rPr lang="zh-CN" altLang="en-US" dirty="0">
                <a:latin typeface="Arial" charset="0"/>
              </a:rPr>
              <a:t>（或</a:t>
            </a:r>
            <a:r>
              <a:rPr lang="en-US" altLang="zh-CN" i="1" dirty="0">
                <a:cs typeface="Courier New" pitchFamily="49" charset="0"/>
              </a:rPr>
              <a:t>BA</a:t>
            </a:r>
            <a:r>
              <a:rPr lang="zh-CN" altLang="en-US" dirty="0">
                <a:latin typeface="Arial" charset="0"/>
              </a:rPr>
              <a:t>）</a:t>
            </a:r>
          </a:p>
          <a:p>
            <a:pPr>
              <a:tabLst>
                <a:tab pos="1257300" algn="l"/>
                <a:tab pos="1371600" algn="l"/>
              </a:tabLst>
            </a:pPr>
            <a:r>
              <a:rPr lang="zh-CN" altLang="en-US" dirty="0">
                <a:latin typeface="Arial" charset="0"/>
              </a:rPr>
              <a:t>     也是正交矩阵</a:t>
            </a:r>
            <a:r>
              <a:rPr lang="en-US" altLang="zh-CN" dirty="0">
                <a:latin typeface="Arial" charset="0"/>
              </a:rPr>
              <a:t>.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95288" y="2852738"/>
            <a:ext cx="74930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阶正交矩阵，试证</a:t>
            </a:r>
            <a:r>
              <a:rPr lang="en-US" altLang="zh-CN" i="1" dirty="0"/>
              <a:t>A</a:t>
            </a:r>
            <a:r>
              <a:rPr lang="en-US" altLang="zh-CN" baseline="30000" dirty="0"/>
              <a:t>*</a:t>
            </a:r>
            <a:r>
              <a:rPr lang="zh-CN" altLang="en-US" dirty="0"/>
              <a:t>也是正交矩阵</a:t>
            </a:r>
            <a:r>
              <a:rPr lang="en-US" altLang="zh-CN" dirty="0"/>
              <a:t>. 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720725" y="4005263"/>
          <a:ext cx="16430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5" imgW="825480" imgH="279360" progId="Equation.DSMT4">
                  <p:embed/>
                </p:oleObj>
              </mc:Choice>
              <mc:Fallback>
                <p:oleObj name="Equation" r:id="rId5" imgW="825480" imgH="2793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005263"/>
                        <a:ext cx="16430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914650" y="4005263"/>
          <a:ext cx="1657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7" imgW="812447" imgH="279279" progId="Equation.DSMT4">
                  <p:embed/>
                </p:oleObj>
              </mc:Choice>
              <mc:Fallback>
                <p:oleObj name="Equation" r:id="rId7" imgW="812447" imgH="279279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005263"/>
                        <a:ext cx="16573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187450" y="4581525"/>
          <a:ext cx="43195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9" imgW="1968480" imgH="279360" progId="Equation.DSMT4">
                  <p:embed/>
                </p:oleObj>
              </mc:Choice>
              <mc:Fallback>
                <p:oleObj name="Equation" r:id="rId9" imgW="1968480" imgH="279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43195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508625" y="4508500"/>
          <a:ext cx="2254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11" imgW="1117440" imgH="304560" progId="Equation.DSMT4">
                  <p:embed/>
                </p:oleObj>
              </mc:Choice>
              <mc:Fallback>
                <p:oleObj name="Equation" r:id="rId11" imgW="1117440" imgH="304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508500"/>
                        <a:ext cx="22542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284663" y="5229225"/>
          <a:ext cx="14684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13" imgW="723600" imgH="266400" progId="Equation.DSMT4">
                  <p:embed/>
                </p:oleObj>
              </mc:Choice>
              <mc:Fallback>
                <p:oleObj name="Equation" r:id="rId13" imgW="723600" imgH="26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29225"/>
                        <a:ext cx="14684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61950" y="3429000"/>
            <a:ext cx="69056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	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zh-CN" altLang="en-US"/>
              <a:t>为正交矩阵知</a:t>
            </a:r>
            <a:r>
              <a:rPr lang="en-US" altLang="zh-CN" i="1"/>
              <a:t>A</a:t>
            </a:r>
            <a:r>
              <a:rPr lang="zh-CN" altLang="en-US"/>
              <a:t>可逆，且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7129463" y="3429000"/>
            <a:ext cx="8985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又由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339975" y="3989388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684213" y="458152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470150" y="5229225"/>
          <a:ext cx="17414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5" imgW="863280" imgH="266400" progId="Equation.DSMT4">
                  <p:embed/>
                </p:oleObj>
              </mc:Choice>
              <mc:Fallback>
                <p:oleObj name="Equation" r:id="rId15" imgW="863280" imgH="266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229225"/>
                        <a:ext cx="174148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5795963" y="5300663"/>
          <a:ext cx="64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17" imgW="304560" imgH="177480" progId="Equation.DSMT4">
                  <p:embed/>
                </p:oleObj>
              </mc:Choice>
              <mc:Fallback>
                <p:oleObj name="Equation" r:id="rId17" imgW="304560" imgH="177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00663"/>
                        <a:ext cx="647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7700" y="5734050"/>
            <a:ext cx="32766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</a:t>
            </a:r>
            <a:r>
              <a:rPr lang="en-US" altLang="zh-CN" i="1"/>
              <a:t>A</a:t>
            </a:r>
            <a:r>
              <a:rPr lang="en-US" altLang="zh-CN"/>
              <a:t>*</a:t>
            </a:r>
            <a:r>
              <a:rPr lang="zh-CN" altLang="en-US"/>
              <a:t>为正交矩阵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81" grpId="0"/>
      <p:bldP spid="15382" grpId="0"/>
      <p:bldP spid="15383" grpId="0"/>
      <p:bldP spid="15384" grpId="0"/>
      <p:bldP spid="153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549275"/>
            <a:ext cx="8785225" cy="1143000"/>
          </a:xfrm>
        </p:spPr>
        <p:txBody>
          <a:bodyPr/>
          <a:lstStyle/>
          <a:p>
            <a:pPr marL="628650" indent="-628650" algn="l"/>
            <a:r>
              <a:rPr lang="zh-CN" altLang="en-US" sz="2800"/>
              <a:t>例</a:t>
            </a:r>
            <a:r>
              <a:rPr lang="en-US" altLang="zh-CN" sz="2800"/>
              <a:t>6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zh-CN" altLang="en-US" sz="2800"/>
              <a:t>是</a:t>
            </a:r>
            <a:r>
              <a:rPr lang="en-US" altLang="zh-CN" sz="2800" i="1"/>
              <a:t>n</a:t>
            </a:r>
            <a:r>
              <a:rPr lang="zh-CN" altLang="en-US" sz="2800"/>
              <a:t>阶对称矩阵，</a:t>
            </a:r>
            <a:r>
              <a:rPr lang="en-US" altLang="zh-CN" sz="2800" i="1"/>
              <a:t>T</a:t>
            </a:r>
            <a:r>
              <a:rPr lang="zh-CN" altLang="en-US" sz="2800"/>
              <a:t>是</a:t>
            </a:r>
            <a:r>
              <a:rPr lang="en-US" altLang="zh-CN" sz="2800" i="1"/>
              <a:t>n</a:t>
            </a:r>
            <a:r>
              <a:rPr lang="zh-CN" altLang="en-US" sz="2800"/>
              <a:t>阶正交矩阵，试证</a:t>
            </a:r>
            <a:r>
              <a:rPr lang="en-US" altLang="zh-CN" sz="2800" i="1"/>
              <a:t>T</a:t>
            </a:r>
            <a:r>
              <a:rPr lang="en-US" altLang="zh-CN" sz="2800" baseline="30000"/>
              <a:t>-1</a:t>
            </a:r>
            <a:r>
              <a:rPr lang="en-US" altLang="zh-CN" sz="2800" i="1"/>
              <a:t>AT</a:t>
            </a:r>
            <a:r>
              <a:rPr lang="zh-CN" altLang="en-US" sz="2800"/>
              <a:t>为对称矩阵</a:t>
            </a:r>
            <a:r>
              <a:rPr lang="en-US" altLang="zh-CN" sz="2800"/>
              <a:t>.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284663" y="2349500"/>
          <a:ext cx="1301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349500"/>
                        <a:ext cx="13017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835150" y="2997200"/>
          <a:ext cx="18208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5" imgW="711000" imgH="266400" progId="Equation.DSMT4">
                  <p:embed/>
                </p:oleObj>
              </mc:Choice>
              <mc:Fallback>
                <p:oleObj name="Equation" r:id="rId5" imgW="7110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182086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95288" y="1773238"/>
            <a:ext cx="482123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 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zh-CN" altLang="en-US"/>
              <a:t>为对称矩阵知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zh-CN" altLang="en-US" i="1"/>
              <a:t>＝</a:t>
            </a:r>
            <a:r>
              <a:rPr lang="en-US" altLang="zh-CN" i="1"/>
              <a:t>A</a:t>
            </a:r>
            <a:r>
              <a:rPr lang="zh-CN" altLang="en-US"/>
              <a:t>，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900113" y="2349500"/>
            <a:ext cx="523716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  <a:r>
              <a:rPr lang="en-US" altLang="zh-CN" i="1"/>
              <a:t>T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阶正交矩阵知                ，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900113" y="292417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971550" y="5013325"/>
            <a:ext cx="364648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所以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 baseline="30000">
                <a:solidFill>
                  <a:schemeClr val="tx2"/>
                </a:solidFill>
              </a:rPr>
              <a:t>-1</a:t>
            </a:r>
            <a:r>
              <a:rPr lang="en-US" altLang="zh-CN" i="1">
                <a:solidFill>
                  <a:schemeClr val="tx2"/>
                </a:solidFill>
              </a:rPr>
              <a:t>AT</a:t>
            </a:r>
            <a:r>
              <a:rPr lang="zh-CN" altLang="en-US">
                <a:solidFill>
                  <a:schemeClr val="tx2"/>
                </a:solidFill>
              </a:rPr>
              <a:t>为对称矩阵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3635375" y="3019425"/>
          <a:ext cx="2520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7" imgW="1002960" imgH="266400" progId="Equation.DSMT4">
                  <p:embed/>
                </p:oleObj>
              </mc:Choice>
              <mc:Fallback>
                <p:oleObj name="Equation" r:id="rId7" imgW="1002960" imgH="266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019425"/>
                        <a:ext cx="25209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3635375" y="3644900"/>
          <a:ext cx="2305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9" imgW="914400" imgH="266400" progId="Equation.DSMT4">
                  <p:embed/>
                </p:oleObj>
              </mc:Choice>
              <mc:Fallback>
                <p:oleObj name="Equation" r:id="rId9" imgW="914400" imgH="266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44900"/>
                        <a:ext cx="2305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3635375" y="4221163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11" imgW="647640" imgH="215640" progId="Equation.DSMT4">
                  <p:embed/>
                </p:oleObj>
              </mc:Choice>
              <mc:Fallback>
                <p:oleObj name="Equation" r:id="rId11" imgW="647640" imgH="215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21163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/>
      <p:bldP spid="35854" grpId="0"/>
      <p:bldP spid="35855" grpId="0"/>
      <p:bldP spid="358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§2.4.1</a:t>
            </a:r>
            <a:r>
              <a:rPr lang="zh-CN" altLang="en-US">
                <a:solidFill>
                  <a:srgbClr val="000099"/>
                </a:solidFill>
              </a:rPr>
              <a:t>转置矩阵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1239838"/>
            <a:ext cx="8002588" cy="1612900"/>
          </a:xfrm>
        </p:spPr>
        <p:txBody>
          <a:bodyPr/>
          <a:lstStyle/>
          <a:p>
            <a:pPr marL="985838" indent="-985838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定义</a:t>
            </a:r>
            <a:r>
              <a:rPr lang="zh-CN" altLang="en-US" sz="2800"/>
              <a:t>	设</a:t>
            </a:r>
            <a:r>
              <a:rPr lang="en-US" altLang="zh-CN" sz="2800" i="1"/>
              <a:t>A</a:t>
            </a:r>
            <a:r>
              <a:rPr lang="zh-CN" altLang="en-US" sz="2800"/>
              <a:t>是一个</a:t>
            </a:r>
            <a:r>
              <a:rPr lang="en-US" altLang="zh-CN" sz="2800" i="1"/>
              <a:t>m</a:t>
            </a:r>
            <a:r>
              <a:rPr lang="en-US" altLang="zh-CN" sz="2000"/>
              <a:t>×</a:t>
            </a:r>
            <a:r>
              <a:rPr lang="en-US" altLang="zh-CN" sz="2800" i="1"/>
              <a:t>n</a:t>
            </a:r>
            <a:r>
              <a:rPr lang="zh-CN" altLang="en-US" sz="2800"/>
              <a:t>矩阵，若将</a:t>
            </a:r>
            <a:r>
              <a:rPr lang="en-US" altLang="zh-CN" sz="2800" i="1"/>
              <a:t>A</a:t>
            </a:r>
            <a:r>
              <a:rPr lang="zh-CN" altLang="en-US" sz="2800"/>
              <a:t>的行顺次改成列，所得</a:t>
            </a:r>
            <a:r>
              <a:rPr lang="en-US" altLang="zh-CN" sz="2800" i="1"/>
              <a:t>n</a:t>
            </a:r>
            <a:r>
              <a:rPr lang="en-US" altLang="zh-CN" sz="2000"/>
              <a:t>×</a:t>
            </a:r>
            <a:r>
              <a:rPr lang="en-US" altLang="zh-CN" sz="2800" i="1"/>
              <a:t>m</a:t>
            </a:r>
            <a:r>
              <a:rPr lang="zh-CN" altLang="en-US" sz="2800"/>
              <a:t>矩阵称为</a:t>
            </a:r>
            <a:r>
              <a:rPr lang="en-US" altLang="zh-CN" sz="2800" i="1"/>
              <a:t>A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0000CC"/>
                </a:solidFill>
              </a:rPr>
              <a:t>转置矩阵</a:t>
            </a:r>
            <a:r>
              <a:rPr lang="en-US" altLang="zh-CN" sz="2800"/>
              <a:t>. </a:t>
            </a:r>
            <a:r>
              <a:rPr lang="zh-CN" altLang="en-US" sz="2800"/>
              <a:t>记作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 sz="2800" baseline="30000">
                <a:solidFill>
                  <a:srgbClr val="A50021"/>
                </a:solidFill>
              </a:rPr>
              <a:t>T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035050" y="3644900"/>
          <a:ext cx="2251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876240" imgH="266400" progId="Equation.DSMT4">
                  <p:embed/>
                </p:oleObj>
              </mc:Choice>
              <mc:Fallback>
                <p:oleObj name="Equation" r:id="rId3" imgW="87624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644900"/>
                        <a:ext cx="22510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348038" y="3716338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latin typeface="Arial" charset="0"/>
              </a:rPr>
              <a:t>则 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835400" y="2767013"/>
          <a:ext cx="47847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2095200" imgH="1091880" progId="Equation.DSMT4">
                  <p:embed/>
                </p:oleObj>
              </mc:Choice>
              <mc:Fallback>
                <p:oleObj name="Equation" r:id="rId5" imgW="2095200" imgH="1091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767013"/>
                        <a:ext cx="4784725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044575" y="530066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baseline="30000" dirty="0">
                <a:latin typeface="Arial" charset="0"/>
              </a:rPr>
              <a:t>T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元＝</a:t>
            </a:r>
            <a:r>
              <a:rPr lang="en-US" altLang="zh-CN" i="1" dirty="0"/>
              <a:t>A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>
                <a:latin typeface="Arial" charset="0"/>
              </a:rPr>
              <a:t>( </a:t>
            </a:r>
            <a:r>
              <a:rPr lang="en-US" altLang="zh-CN" i="1" dirty="0"/>
              <a:t>j, </a:t>
            </a:r>
            <a:r>
              <a:rPr lang="en-US" altLang="zh-CN" i="1" dirty="0" err="1"/>
              <a:t>i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元</a:t>
            </a:r>
            <a:r>
              <a:rPr lang="en-US" altLang="zh-CN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2" grpId="0"/>
      <p:bldP spid="4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229600" cy="779462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99"/>
                </a:solidFill>
              </a:rPr>
              <a:t>5. </a:t>
            </a:r>
            <a:r>
              <a:rPr lang="zh-CN" altLang="en-US" sz="3600">
                <a:solidFill>
                  <a:srgbClr val="000099"/>
                </a:solidFill>
              </a:rPr>
              <a:t>埃尔米特矩阵和酉矩阵</a:t>
            </a:r>
            <a:r>
              <a:rPr lang="en-US" altLang="zh-CN" sz="3600">
                <a:solidFill>
                  <a:srgbClr val="000099"/>
                </a:solidFill>
              </a:rPr>
              <a:t>(</a:t>
            </a:r>
            <a:r>
              <a:rPr lang="zh-CN" altLang="en-US" sz="3600">
                <a:solidFill>
                  <a:srgbClr val="A50021"/>
                </a:solidFill>
              </a:rPr>
              <a:t>选学</a:t>
            </a:r>
            <a:r>
              <a:rPr lang="en-US" altLang="zh-CN" sz="3600">
                <a:solidFill>
                  <a:srgbClr val="000099"/>
                </a:solidFill>
              </a:rPr>
              <a:t>)</a:t>
            </a:r>
            <a:r>
              <a:rPr lang="en-US" altLang="zh-CN" sz="3600" b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23850" y="895350"/>
            <a:ext cx="1203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FF3300"/>
                </a:solidFill>
              </a:rPr>
              <a:t>定义</a:t>
            </a:r>
            <a:r>
              <a:rPr kumimoji="1" lang="en-US" altLang="zh-CN" sz="3200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476375" y="927100"/>
            <a:ext cx="7559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/>
              <a:t>当</a:t>
            </a:r>
            <a:r>
              <a:rPr kumimoji="1" lang="en-US" altLang="zh-CN" sz="3200" i="1" dirty="0"/>
              <a:t>A</a:t>
            </a:r>
            <a:r>
              <a:rPr kumimoji="1" lang="en-US" altLang="zh-CN" sz="3200" dirty="0"/>
              <a:t>=(</a:t>
            </a:r>
            <a:r>
              <a:rPr kumimoji="1" lang="en-US" altLang="zh-CN" sz="3200" i="1" dirty="0" err="1"/>
              <a:t>a</a:t>
            </a:r>
            <a:r>
              <a:rPr kumimoji="1" lang="en-US" altLang="zh-CN" sz="3200" i="1" baseline="-25000" dirty="0" err="1"/>
              <a:t>ij</a:t>
            </a:r>
            <a:r>
              <a:rPr kumimoji="1" lang="en-US" altLang="zh-CN" sz="3200" dirty="0"/>
              <a:t>) </a:t>
            </a:r>
            <a:r>
              <a:rPr kumimoji="1" lang="zh-CN" altLang="en-US" sz="3200" dirty="0"/>
              <a:t>为复方矩时，用      表示     的共轭复数，记　　　，  称为</a:t>
            </a:r>
            <a:r>
              <a:rPr kumimoji="1" lang="en-US" altLang="zh-CN" sz="3200" i="1" dirty="0"/>
              <a:t>A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rgbClr val="0000CC"/>
                </a:solidFill>
              </a:rPr>
              <a:t>共轭矩阵</a:t>
            </a:r>
            <a:r>
              <a:rPr kumimoji="1" lang="en-US" altLang="zh-CN" sz="3200" dirty="0"/>
              <a:t>.      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084888" y="823913"/>
          <a:ext cx="6365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823913"/>
                        <a:ext cx="6365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7524750" y="895350"/>
          <a:ext cx="465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公式" r:id="rId5" imgW="355320" imgH="495000" progId="Equation.3">
                  <p:embed/>
                </p:oleObj>
              </mc:Choice>
              <mc:Fallback>
                <p:oleObj name="公式" r:id="rId5" imgW="355320" imgH="495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895350"/>
                        <a:ext cx="4651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3563938" y="1430338"/>
          <a:ext cx="1295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7" imgW="558720" imgH="253800" progId="Equation.DSMT4">
                  <p:embed/>
                </p:oleObj>
              </mc:Choice>
              <mc:Fallback>
                <p:oleObj name="Equation" r:id="rId7" imgW="55872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30338"/>
                        <a:ext cx="12954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5003800" y="1398588"/>
          <a:ext cx="460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98588"/>
                        <a:ext cx="4603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5076825" y="3271838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11" imgW="1904760" imgH="457200" progId="Equation.3">
                  <p:embed/>
                </p:oleObj>
              </mc:Choice>
              <mc:Fallback>
                <p:oleObj name="Equation" r:id="rId11" imgW="1904760" imgH="457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71838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971550" y="3848100"/>
          <a:ext cx="20161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13" imgW="876240" imgH="266400" progId="Equation.DSMT4">
                  <p:embed/>
                </p:oleObj>
              </mc:Choice>
              <mc:Fallback>
                <p:oleObj name="Equation" r:id="rId13" imgW="876240" imgH="26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48100"/>
                        <a:ext cx="20161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395288" y="1989138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0099"/>
                </a:solidFill>
              </a:rPr>
              <a:t>运算性质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1001713" y="3343275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15" imgW="2666880" imgH="457200" progId="Equation.3">
                  <p:embed/>
                </p:oleObj>
              </mc:Choice>
              <mc:Fallback>
                <p:oleObj name="Equation" r:id="rId15" imgW="266688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343275"/>
                        <a:ext cx="266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68313" y="269557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（设</a:t>
            </a:r>
            <a:r>
              <a:rPr kumimoji="1" lang="en-US" altLang="zh-CN" i="1" dirty="0"/>
              <a:t>A, B</a:t>
            </a:r>
            <a:r>
              <a:rPr kumimoji="1" lang="zh-CN" altLang="en-US" dirty="0"/>
              <a:t>为复矩阵，</a:t>
            </a:r>
            <a:r>
              <a:rPr kumimoji="1" lang="en-US" altLang="zh-CN" i="1" dirty="0">
                <a:latin typeface="Symbol" pitchFamily="18" charset="2"/>
              </a:rPr>
              <a:t>l</a:t>
            </a:r>
            <a:r>
              <a:rPr kumimoji="1" lang="zh-CN" altLang="en-US" dirty="0"/>
              <a:t>为复数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且运算都是可行的）</a:t>
            </a:r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971550" y="4422775"/>
          <a:ext cx="2160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17" imgW="990360" imgH="304560" progId="Equation.DSMT4">
                  <p:embed/>
                </p:oleObj>
              </mc:Choice>
              <mc:Fallback>
                <p:oleObj name="Equation" r:id="rId17" imgW="990360" imgH="3045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22775"/>
                        <a:ext cx="21605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076825" y="3703638"/>
          <a:ext cx="1755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19" imgW="838080" imgH="330120" progId="Equation.DSMT4">
                  <p:embed/>
                </p:oleObj>
              </mc:Choice>
              <mc:Fallback>
                <p:oleObj name="Equation" r:id="rId19" imgW="838080" imgH="3301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03638"/>
                        <a:ext cx="17557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933450" y="4999038"/>
            <a:ext cx="3783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(6) </a:t>
            </a:r>
            <a:r>
              <a:rPr lang="zh-CN" altLang="en-US" dirty="0">
                <a:cs typeface="Times New Roman" pitchFamily="18" charset="0"/>
              </a:rPr>
              <a:t>若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cs typeface="Times New Roman" pitchFamily="18" charset="0"/>
              </a:rPr>
              <a:t>可逆矩阵</a:t>
            </a:r>
            <a:r>
              <a:rPr lang="zh-CN" altLang="en-US" dirty="0">
                <a:cs typeface="Times New Roman" pitchFamily="18" charset="0"/>
              </a:rPr>
              <a:t>，则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4748213" y="5070475"/>
          <a:ext cx="3286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21" imgW="164885" imgH="215619" progId="Equation.DSMT4">
                  <p:embed/>
                </p:oleObj>
              </mc:Choice>
              <mc:Fallback>
                <p:oleObj name="Equation" r:id="rId21" imgW="164885" imgH="215619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5070475"/>
                        <a:ext cx="3286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5149850" y="4999038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也为可逆矩阵，且 </a:t>
            </a:r>
            <a:endParaRPr lang="zh-CN" altLang="en-US" sz="4000">
              <a:latin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2771775" y="5503863"/>
          <a:ext cx="16557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23" imgW="825500" imgH="292100" progId="Equation.DSMT4">
                  <p:embed/>
                </p:oleObj>
              </mc:Choice>
              <mc:Fallback>
                <p:oleObj name="Equation" r:id="rId23" imgW="825500" imgH="2921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503863"/>
                        <a:ext cx="16557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1116013" y="609282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显然，当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i="1" baseline="-25000">
                <a:cs typeface="Times New Roman" pitchFamily="18" charset="0"/>
              </a:rPr>
              <a:t>ij</a:t>
            </a:r>
            <a:r>
              <a:rPr lang="zh-CN" altLang="en-US">
                <a:cs typeface="Times New Roman" pitchFamily="18" charset="0"/>
              </a:rPr>
              <a:t>全为实数时，</a:t>
            </a:r>
            <a:endParaRPr lang="zh-CN" altLang="en-US" sz="4000" i="1" baseline="-250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4959350" y="6021388"/>
          <a:ext cx="1168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25" imgW="495000" imgH="228600" progId="Equation.DSMT4">
                  <p:embed/>
                </p:oleObj>
              </mc:Choice>
              <mc:Fallback>
                <p:oleObj name="Equation" r:id="rId25" imgW="4950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6021388"/>
                        <a:ext cx="11684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2" grpId="0"/>
      <p:bldP spid="16412" grpId="0"/>
      <p:bldP spid="16415" grpId="0"/>
      <p:bldP spid="16420" grpId="0"/>
      <p:bldP spid="16422" grpId="0"/>
      <p:bldP spid="164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9388" y="188913"/>
            <a:ext cx="3721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6 </a:t>
            </a:r>
            <a:r>
              <a:rPr lang="zh-CN" altLang="en-US" sz="3200">
                <a:cs typeface="Times New Roman" pitchFamily="18" charset="0"/>
              </a:rPr>
              <a:t>若矩阵</a:t>
            </a:r>
            <a:r>
              <a:rPr lang="en-US" altLang="zh-CN" sz="3200" i="1">
                <a:cs typeface="Times New Roman" pitchFamily="18" charset="0"/>
              </a:rPr>
              <a:t>A</a:t>
            </a:r>
            <a:r>
              <a:rPr lang="zh-CN" altLang="en-US" sz="3200">
                <a:cs typeface="Times New Roman" pitchFamily="18" charset="0"/>
              </a:rPr>
              <a:t>满足</a:t>
            </a:r>
            <a:endParaRPr lang="zh-CN" altLang="en-US" sz="44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781425" y="188913"/>
          <a:ext cx="11509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545760" imgH="215640" progId="Equation.DSMT4">
                  <p:embed/>
                </p:oleObj>
              </mc:Choice>
              <mc:Fallback>
                <p:oleObj name="Equation" r:id="rId3" imgW="54576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88913"/>
                        <a:ext cx="11509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28675" y="830452"/>
            <a:ext cx="81359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/>
            <a:r>
              <a:rPr lang="en-US" altLang="zh-CN" sz="3200" dirty="0">
                <a:cs typeface="Times New Roman" pitchFamily="18" charset="0"/>
              </a:rPr>
              <a:t>   </a:t>
            </a:r>
            <a:r>
              <a:rPr lang="zh-CN" altLang="en-US" sz="3200" dirty="0">
                <a:cs typeface="Times New Roman" pitchFamily="18" charset="0"/>
              </a:rPr>
              <a:t>当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zh-CN" altLang="en-US" sz="3200" dirty="0">
                <a:cs typeface="Times New Roman" pitchFamily="18" charset="0"/>
              </a:rPr>
              <a:t>的元全为实数时，</a:t>
            </a:r>
            <a:r>
              <a:rPr lang="zh-CN" altLang="zh-CN" sz="3200" dirty="0">
                <a:cs typeface="Times New Roman" pitchFamily="18" charset="0"/>
              </a:rPr>
              <a:t>埃尔</a:t>
            </a:r>
            <a:r>
              <a:rPr lang="zh-CN" altLang="en-US" sz="3200" dirty="0">
                <a:cs typeface="Times New Roman" pitchFamily="18" charset="0"/>
              </a:rPr>
              <a:t>米特矩阵就是对称矩阵，</a:t>
            </a:r>
            <a:r>
              <a:rPr lang="zh-CN" altLang="en-US" sz="3200" dirty="0">
                <a:solidFill>
                  <a:srgbClr val="A50021"/>
                </a:solidFill>
                <a:cs typeface="Times New Roman" pitchFamily="18" charset="0"/>
              </a:rPr>
              <a:t>但一般的复对称矩阵并不是</a:t>
            </a:r>
            <a:r>
              <a:rPr lang="zh-CN" altLang="zh-CN" sz="3200" dirty="0">
                <a:solidFill>
                  <a:srgbClr val="A50021"/>
                </a:solidFill>
                <a:cs typeface="Times New Roman" pitchFamily="18" charset="0"/>
              </a:rPr>
              <a:t>埃尔</a:t>
            </a:r>
            <a:r>
              <a:rPr lang="zh-CN" altLang="en-US" sz="3200" dirty="0">
                <a:solidFill>
                  <a:srgbClr val="A50021"/>
                </a:solidFill>
                <a:cs typeface="Times New Roman" pitchFamily="18" charset="0"/>
              </a:rPr>
              <a:t>米特矩阵</a:t>
            </a:r>
            <a:r>
              <a:rPr lang="en-US" altLang="zh-CN" sz="3200" dirty="0">
                <a:cs typeface="Times New Roman" pitchFamily="18" charset="0"/>
              </a:rPr>
              <a:t>.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132138" y="2925763"/>
          <a:ext cx="18716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558558" imgH="266584" progId="Equation.DSMT4">
                  <p:embed/>
                </p:oleObj>
              </mc:Choice>
              <mc:Fallback>
                <p:oleObj name="Equation" r:id="rId5" imgW="558558" imgH="26658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5763"/>
                        <a:ext cx="18716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206500" y="3711575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100" b="0" dirty="0">
                <a:latin typeface="Arial" charset="0"/>
              </a:rPr>
              <a:t> </a:t>
            </a:r>
            <a:endParaRPr lang="en-US" altLang="zh-CN" sz="1800" b="0" dirty="0">
              <a:latin typeface="Arial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787900" y="188913"/>
            <a:ext cx="4240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charset="0"/>
              </a:rPr>
              <a:t>，称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zh-CN" altLang="en-US" sz="3200" dirty="0">
                <a:latin typeface="Arial" charset="0"/>
              </a:rPr>
              <a:t>为</a:t>
            </a:r>
            <a:r>
              <a:rPr lang="zh-CN" altLang="zh-CN" sz="3200" dirty="0">
                <a:solidFill>
                  <a:srgbClr val="0000CC"/>
                </a:solidFill>
                <a:latin typeface="Arial" charset="0"/>
              </a:rPr>
              <a:t>埃尔</a:t>
            </a:r>
            <a:r>
              <a:rPr lang="zh-CN" altLang="en-US" sz="3200" dirty="0">
                <a:solidFill>
                  <a:srgbClr val="0000CC"/>
                </a:solidFill>
                <a:latin typeface="Arial" charset="0"/>
              </a:rPr>
              <a:t>米特矩阵</a:t>
            </a:r>
            <a:r>
              <a:rPr lang="en-US" altLang="zh-CN" sz="3200" dirty="0">
                <a:latin typeface="Arial" charset="0"/>
              </a:rPr>
              <a:t>.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87450" y="2420938"/>
            <a:ext cx="7935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dirty="0">
                <a:latin typeface="Arial" charset="0"/>
              </a:rPr>
              <a:t>埃尔米特矩阵主对角线上的元必为</a:t>
            </a:r>
            <a:r>
              <a:rPr lang="zh-CN" altLang="en-US" sz="3200" dirty="0">
                <a:solidFill>
                  <a:srgbClr val="000099"/>
                </a:solidFill>
                <a:latin typeface="Arial" charset="0"/>
              </a:rPr>
              <a:t>实数</a:t>
            </a:r>
            <a:r>
              <a:rPr lang="zh-CN" altLang="en-US" sz="3200" dirty="0">
                <a:latin typeface="Arial" charset="0"/>
              </a:rPr>
              <a:t>，且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611188" y="3502025"/>
            <a:ext cx="8229600" cy="5032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000099"/>
                </a:solidFill>
              </a:rPr>
              <a:t>性质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idx="1"/>
          </p:nvPr>
        </p:nvSpPr>
        <p:spPr>
          <a:xfrm>
            <a:off x="971550" y="4076700"/>
            <a:ext cx="7777163" cy="20891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>
                <a:latin typeface="黑体" pitchFamily="49" charset="-122"/>
              </a:rPr>
              <a:t>两个同阶埃尔米特矩阵的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</a:rPr>
              <a:t>和（差）及实数乘</a:t>
            </a:r>
            <a:r>
              <a:rPr lang="zh-CN" altLang="en-US" sz="2800">
                <a:latin typeface="黑体" pitchFamily="49" charset="-122"/>
              </a:rPr>
              <a:t>埃尔米特矩阵的结果仍为埃尔米特矩阵；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>
                <a:latin typeface="黑体" pitchFamily="49" charset="-122"/>
              </a:rPr>
              <a:t>可逆的埃尔米特矩阵的逆矩阵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</a:rPr>
              <a:t>也是</a:t>
            </a:r>
            <a:r>
              <a:rPr lang="zh-CN" altLang="en-US" sz="2800">
                <a:latin typeface="黑体" pitchFamily="49" charset="-122"/>
              </a:rPr>
              <a:t>埃尔米特矩阵；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zh-CN" sz="2800">
                <a:latin typeface="黑体" pitchFamily="49" charset="-122"/>
              </a:rPr>
              <a:t>埃尔</a:t>
            </a:r>
            <a:r>
              <a:rPr lang="zh-CN" altLang="en-US" sz="2800">
                <a:latin typeface="黑体" pitchFamily="49" charset="-122"/>
              </a:rPr>
              <a:t>米特矩阵的行列式必为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</a:rPr>
              <a:t>实数</a:t>
            </a:r>
            <a:r>
              <a:rPr lang="en-US" altLang="zh-CN" sz="2800"/>
              <a:t>.</a:t>
            </a:r>
            <a:r>
              <a:rPr lang="en-US" altLang="zh-CN" sz="2800">
                <a:latin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2" grpId="0"/>
      <p:bldP spid="18443" grpId="0"/>
      <p:bldP spid="184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95288" y="273050"/>
            <a:ext cx="506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7</a:t>
            </a:r>
            <a:r>
              <a:rPr lang="en-US" altLang="zh-CN" sz="320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zh-CN" altLang="en-US" sz="3200">
                <a:cs typeface="Times New Roman" pitchFamily="18" charset="0"/>
              </a:rPr>
              <a:t>若</a:t>
            </a:r>
            <a:r>
              <a:rPr lang="en-US" altLang="zh-CN" sz="3200" i="1">
                <a:cs typeface="Times New Roman" pitchFamily="18" charset="0"/>
              </a:rPr>
              <a:t>n</a:t>
            </a:r>
            <a:r>
              <a:rPr lang="zh-CN" altLang="en-US" sz="3200">
                <a:cs typeface="Times New Roman" pitchFamily="18" charset="0"/>
              </a:rPr>
              <a:t>阶矩阵</a:t>
            </a:r>
            <a:r>
              <a:rPr lang="en-US" altLang="zh-CN" sz="3200" i="1">
                <a:cs typeface="Times New Roman" pitchFamily="18" charset="0"/>
              </a:rPr>
              <a:t>A</a:t>
            </a:r>
            <a:r>
              <a:rPr lang="zh-CN" altLang="en-US" sz="3200">
                <a:cs typeface="Times New Roman" pitchFamily="18" charset="0"/>
              </a:rPr>
              <a:t>满足条件</a:t>
            </a:r>
            <a:endParaRPr lang="zh-CN" altLang="en-US" sz="44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64163" y="188913"/>
          <a:ext cx="1716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8913"/>
                        <a:ext cx="17160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96900" y="1484313"/>
            <a:ext cx="72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zh-CN" altLang="en-US" sz="3200" dirty="0">
                <a:cs typeface="Times New Roman" pitchFamily="18" charset="0"/>
              </a:rPr>
              <a:t>或</a:t>
            </a:r>
            <a:endParaRPr lang="zh-CN" altLang="en-US" sz="4400" dirty="0">
              <a:latin typeface="Arial" charset="0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87450" y="1446213"/>
          <a:ext cx="28797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5" imgW="1104840" imgH="266400" progId="Equation.DSMT4">
                  <p:embed/>
                </p:oleObj>
              </mc:Choice>
              <mc:Fallback>
                <p:oleObj name="Equation" r:id="rId5" imgW="11048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46213"/>
                        <a:ext cx="287972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547813" y="879475"/>
            <a:ext cx="3005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>
                <a:cs typeface="Times New Roman" pitchFamily="18" charset="0"/>
              </a:rPr>
              <a:t>则</a:t>
            </a:r>
            <a:r>
              <a:rPr lang="en-US" altLang="zh-CN" sz="3200" i="1">
                <a:cs typeface="Times New Roman" pitchFamily="18" charset="0"/>
              </a:rPr>
              <a:t>A</a:t>
            </a:r>
            <a:r>
              <a:rPr lang="zh-CN" altLang="en-US" sz="3200">
                <a:cs typeface="Times New Roman" pitchFamily="18" charset="0"/>
              </a:rPr>
              <a:t>称为酉矩阵</a:t>
            </a:r>
            <a:r>
              <a:rPr lang="en-US" altLang="zh-CN" sz="3200">
                <a:cs typeface="Times New Roman" pitchFamily="18" charset="0"/>
              </a:rPr>
              <a:t>.</a:t>
            </a:r>
            <a:endParaRPr lang="en-US" altLang="zh-CN" sz="4400">
              <a:latin typeface="Arial" charset="0"/>
              <a:cs typeface="Times New Roman" pitchFamily="18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995738" y="1557338"/>
            <a:ext cx="4262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charset="0"/>
              </a:rPr>
              <a:t>称为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zh-CN" altLang="en-US" sz="3200" dirty="0">
                <a:latin typeface="Arial" charset="0"/>
              </a:rPr>
              <a:t>的</a:t>
            </a:r>
            <a:r>
              <a:rPr lang="zh-CN" altLang="en-US" sz="3200" dirty="0">
                <a:solidFill>
                  <a:srgbClr val="000099"/>
                </a:solidFill>
                <a:latin typeface="Arial" charset="0"/>
              </a:rPr>
              <a:t>共轭转置矩阵</a:t>
            </a:r>
            <a:r>
              <a:rPr lang="en-US" altLang="zh-CN" sz="3200" dirty="0"/>
              <a:t>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84213" y="2205038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3175000" algn="ctr"/>
                <a:tab pos="6121400" algn="r"/>
              </a:tabLst>
            </a:pPr>
            <a:r>
              <a:rPr lang="zh-CN" altLang="en-US" dirty="0">
                <a:cs typeface="Times New Roman" pitchFamily="18" charset="0"/>
              </a:rPr>
              <a:t>显然，条件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555875" y="2219325"/>
          <a:ext cx="13573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19325"/>
                        <a:ext cx="13573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779838" y="2262188"/>
            <a:ext cx="2058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等价于条件 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5762625" y="2133600"/>
          <a:ext cx="27701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2133600"/>
                        <a:ext cx="27701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439863" y="2907834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设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1979613" y="2968625"/>
          <a:ext cx="13668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11" imgW="685502" imgH="266584" progId="Equation.DSMT4">
                  <p:embed/>
                </p:oleObj>
              </mc:Choice>
              <mc:Fallback>
                <p:oleObj name="Equation" r:id="rId11" imgW="685502" imgH="266584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68625"/>
                        <a:ext cx="13668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198813" y="2925763"/>
            <a:ext cx="547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76200"/>
            <a:r>
              <a:rPr lang="zh-CN" altLang="en-US" dirty="0">
                <a:cs typeface="Times New Roman" pitchFamily="18" charset="0"/>
              </a:rPr>
              <a:t>，利用上式可得酉矩阵满足条件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763713" y="3500438"/>
          <a:ext cx="324008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13" imgW="1511300" imgH="546100" progId="Equation.DSMT4">
                  <p:embed/>
                </p:oleObj>
              </mc:Choice>
              <mc:Fallback>
                <p:oleObj name="Equation" r:id="rId13" imgW="1511300" imgH="5461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3240087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932363" y="3789363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5580063" y="3860800"/>
          <a:ext cx="2447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15" imgW="1117600" imgH="228600" progId="Equation.DSMT4">
                  <p:embed/>
                </p:oleObj>
              </mc:Choice>
              <mc:Fallback>
                <p:oleObj name="Equation" r:id="rId15" imgW="111760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860800"/>
                        <a:ext cx="24479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84213" y="4506447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76200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和</a:t>
            </a:r>
            <a:endParaRPr lang="zh-CN" altLang="en-US" sz="4000" dirty="0">
              <a:latin typeface="Arial" charset="0"/>
            </a:endParaRP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836738" y="4581525"/>
          <a:ext cx="32400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17" imgW="1485255" imgH="545863" progId="Equation.DSMT4">
                  <p:embed/>
                </p:oleObj>
              </mc:Choice>
              <mc:Fallback>
                <p:oleObj name="Equation" r:id="rId17" imgW="1485255" imgH="545863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81525"/>
                        <a:ext cx="324008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003800" y="48688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，</a:t>
            </a:r>
            <a:endParaRPr lang="zh-CN" altLang="en-US" sz="4000" b="0" dirty="0">
              <a:latin typeface="Arial" charset="0"/>
            </a:endParaRPr>
          </a:p>
        </p:txBody>
      </p: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5508625" y="4857750"/>
          <a:ext cx="25209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9" imgW="1117600" imgH="228600" progId="Equation.DSMT4">
                  <p:embed/>
                </p:oleObj>
              </mc:Choice>
              <mc:Fallback>
                <p:oleObj name="Equation" r:id="rId19" imgW="111760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857750"/>
                        <a:ext cx="25209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84213" y="5722938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latin typeface="Arial" charset="0"/>
              </a:rPr>
              <a:t>       </a:t>
            </a:r>
            <a:r>
              <a:rPr lang="zh-CN" altLang="en-US" dirty="0">
                <a:latin typeface="Arial" charset="0"/>
              </a:rPr>
              <a:t>当酉矩阵的元都是实数时，酉矩阵就是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</a:rPr>
              <a:t>正交矩阵</a:t>
            </a:r>
            <a:r>
              <a:rPr lang="en-US" altLang="zh-CN" dirty="0">
                <a:latin typeface="Arial" charset="0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1" grpId="0"/>
      <p:bldP spid="20494" grpId="0"/>
      <p:bldP spid="20495" grpId="0"/>
      <p:bldP spid="20497" grpId="0"/>
      <p:bldP spid="20499" grpId="0"/>
      <p:bldP spid="20501" grpId="0"/>
      <p:bldP spid="20503" grpId="0"/>
      <p:bldP spid="20505" grpId="0"/>
      <p:bldP spid="205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>
                <a:solidFill>
                  <a:srgbClr val="000099"/>
                </a:solidFill>
              </a:rPr>
              <a:t>关于酉矩阵结论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0"/>
              <a:t>    </a:t>
            </a:r>
            <a:r>
              <a:rPr lang="zh-CN" altLang="en-US" b="0"/>
              <a:t>对应</a:t>
            </a:r>
            <a:r>
              <a:rPr lang="en-US" altLang="zh-CN" b="0" i="1"/>
              <a:t>n</a:t>
            </a:r>
            <a:r>
              <a:rPr lang="zh-CN" altLang="en-US" b="0"/>
              <a:t>阶酉矩阵</a:t>
            </a:r>
            <a:r>
              <a:rPr lang="en-US" altLang="zh-CN" b="0" i="1"/>
              <a:t>A</a:t>
            </a:r>
            <a:r>
              <a:rPr lang="zh-CN" altLang="en-US" b="0" i="1"/>
              <a:t>，</a:t>
            </a:r>
            <a:r>
              <a:rPr lang="en-US" altLang="zh-CN" b="0" i="1"/>
              <a:t>B</a:t>
            </a:r>
            <a:r>
              <a:rPr lang="en-US" altLang="zh-CN" b="0"/>
              <a:t> </a:t>
            </a:r>
          </a:p>
          <a:p>
            <a:pPr>
              <a:buFontTx/>
              <a:buNone/>
            </a:pPr>
            <a:endParaRPr lang="en-US" altLang="zh-CN" b="0"/>
          </a:p>
          <a:p>
            <a:r>
              <a:rPr lang="zh-CN" altLang="en-US" b="0"/>
              <a:t>转置矩阵</a:t>
            </a:r>
            <a:r>
              <a:rPr lang="en-US" altLang="zh-CN" b="0" i="1"/>
              <a:t>A</a:t>
            </a:r>
            <a:r>
              <a:rPr lang="en-US" altLang="zh-CN" b="0" baseline="30000"/>
              <a:t>T</a:t>
            </a:r>
            <a:r>
              <a:rPr lang="zh-CN" altLang="en-US" b="0"/>
              <a:t>和逆矩阵</a:t>
            </a:r>
            <a:r>
              <a:rPr lang="en-US" altLang="zh-CN" b="0" i="1"/>
              <a:t>A</a:t>
            </a:r>
            <a:r>
              <a:rPr lang="en-US" altLang="zh-CN" b="0" baseline="30000"/>
              <a:t>−1</a:t>
            </a:r>
            <a:r>
              <a:rPr lang="zh-CN" altLang="en-US" b="0"/>
              <a:t>都是酉矩阵；</a:t>
            </a:r>
          </a:p>
          <a:p>
            <a:r>
              <a:rPr lang="en-US" altLang="zh-CN" b="0" i="1"/>
              <a:t>AB</a:t>
            </a:r>
            <a:r>
              <a:rPr lang="zh-CN" altLang="en-US" b="0"/>
              <a:t>（或</a:t>
            </a:r>
            <a:r>
              <a:rPr lang="en-US" altLang="zh-CN" b="0" i="1"/>
              <a:t>BA</a:t>
            </a:r>
            <a:r>
              <a:rPr lang="zh-CN" altLang="en-US" b="0"/>
              <a:t>）是酉矩阵；（有限个同阶酉矩阵的乘积仍为酉矩阵）</a:t>
            </a:r>
          </a:p>
          <a:p>
            <a:r>
              <a:rPr lang="zh-CN" altLang="en-US" b="0"/>
              <a:t>酉矩阵的行列式（一般为复数）的模为</a:t>
            </a:r>
            <a:r>
              <a:rPr lang="en-US" altLang="zh-CN" b="0"/>
              <a:t>1</a:t>
            </a:r>
            <a:r>
              <a:rPr lang="zh-CN" altLang="en-US" b="0"/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99"/>
                </a:solidFill>
              </a:rPr>
              <a:t>小 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3916363"/>
          </a:xfrm>
        </p:spPr>
        <p:txBody>
          <a:bodyPr/>
          <a:lstStyle/>
          <a:p>
            <a:r>
              <a:rPr lang="zh-CN" altLang="en-US"/>
              <a:t>转置矩阵及其性质</a:t>
            </a:r>
          </a:p>
          <a:p>
            <a:r>
              <a:rPr lang="zh-CN" altLang="en-US"/>
              <a:t>对称矩阵 和反对称矩阵 及其性质</a:t>
            </a:r>
          </a:p>
          <a:p>
            <a:r>
              <a:rPr lang="zh-CN" altLang="en-US"/>
              <a:t>对角形矩阵 及其性质</a:t>
            </a:r>
          </a:p>
          <a:p>
            <a:r>
              <a:rPr lang="zh-CN" altLang="en-US"/>
              <a:t>正交矩阵 及其性质</a:t>
            </a:r>
          </a:p>
          <a:p>
            <a:r>
              <a:rPr lang="zh-CN" altLang="en-US"/>
              <a:t>两个重要的复矩阵</a:t>
            </a:r>
            <a:r>
              <a:rPr lang="en-US" altLang="zh-CN"/>
              <a:t>——</a:t>
            </a:r>
            <a:r>
              <a:rPr lang="zh-CN" altLang="zh-CN"/>
              <a:t>埃尔</a:t>
            </a:r>
            <a:r>
              <a:rPr lang="zh-CN" altLang="en-US"/>
              <a:t>米特矩阵和酉矩阵 </a:t>
            </a:r>
            <a:r>
              <a:rPr lang="en-US" altLang="zh-CN"/>
              <a:t>(</a:t>
            </a:r>
            <a:r>
              <a:rPr lang="zh-CN" altLang="en-US"/>
              <a:t>选学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27088" y="692150"/>
            <a:ext cx="101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例如</a:t>
            </a:r>
            <a:r>
              <a:rPr kumimoji="1" lang="en-US" altLang="zh-CN" dirty="0"/>
              <a:t>: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31913" y="1268413"/>
          <a:ext cx="35274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2171700" imgH="787400" progId="Equation.3">
                  <p:embed/>
                </p:oleObj>
              </mc:Choice>
              <mc:Fallback>
                <p:oleObj name="Equation" r:id="rId3" imgW="2171700" imgH="787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35274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219700" y="1125538"/>
          <a:ext cx="266382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1841500" imgH="1168400" progId="Equation.3">
                  <p:embed/>
                </p:oleObj>
              </mc:Choice>
              <mc:Fallback>
                <p:oleObj name="Equation" r:id="rId5" imgW="1841500" imgH="1168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25538"/>
                        <a:ext cx="2663825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787900" y="3573463"/>
          <a:ext cx="31686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1879600" imgH="419100" progId="Equation.3">
                  <p:embed/>
                </p:oleObj>
              </mc:Choice>
              <mc:Fallback>
                <p:oleObj name="Equation" r:id="rId7" imgW="18796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73463"/>
                        <a:ext cx="31686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476375" y="3284538"/>
          <a:ext cx="28082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1447800" imgH="787400" progId="Equation.3">
                  <p:embed/>
                </p:oleObj>
              </mc:Choice>
              <mc:Fallback>
                <p:oleObj name="Equation" r:id="rId9" imgW="1447800" imgH="787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2808288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>
                <a:solidFill>
                  <a:srgbClr val="0000FF"/>
                </a:solidFill>
              </a:rPr>
              <a:t>转置矩阵的运算性质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58888" y="1484313"/>
            <a:ext cx="7561262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kumimoji="1" lang="en-US" altLang="zh-CN" sz="3600" dirty="0"/>
              <a:t>(1)  (</a:t>
            </a:r>
            <a:r>
              <a:rPr kumimoji="1" lang="en-US" altLang="zh-CN" sz="3600" i="1" dirty="0"/>
              <a:t>A</a:t>
            </a:r>
            <a:r>
              <a:rPr kumimoji="1" lang="en-US" altLang="zh-CN" sz="3600" i="1" baseline="30000" dirty="0"/>
              <a:t>T</a:t>
            </a:r>
            <a:r>
              <a:rPr kumimoji="1" lang="en-US" altLang="zh-CN" sz="3600" dirty="0"/>
              <a:t>)</a:t>
            </a:r>
            <a:r>
              <a:rPr kumimoji="1" lang="en-US" altLang="zh-CN" sz="3600" i="1" baseline="30000" dirty="0"/>
              <a:t>T </a:t>
            </a:r>
            <a:r>
              <a:rPr kumimoji="1" lang="en-US" altLang="zh-CN" sz="3600" dirty="0"/>
              <a:t>= </a:t>
            </a:r>
            <a:r>
              <a:rPr kumimoji="1" lang="en-US" altLang="zh-CN" sz="3600" i="1" dirty="0"/>
              <a:t>A</a:t>
            </a:r>
            <a:r>
              <a:rPr kumimoji="1" lang="en-US" altLang="zh-CN" sz="3600" dirty="0"/>
              <a:t>;</a:t>
            </a:r>
          </a:p>
          <a:p>
            <a:pPr marL="342900" indent="-342900">
              <a:lnSpc>
                <a:spcPct val="115000"/>
              </a:lnSpc>
            </a:pPr>
            <a:r>
              <a:rPr kumimoji="1" lang="en-US" altLang="zh-CN" sz="3600" dirty="0"/>
              <a:t>(2)  (</a:t>
            </a:r>
            <a:r>
              <a:rPr kumimoji="1" lang="en-US" altLang="zh-CN" sz="3600" i="1" dirty="0"/>
              <a:t>A</a:t>
            </a:r>
            <a:r>
              <a:rPr kumimoji="1" lang="en-US" altLang="zh-CN" sz="3600" dirty="0"/>
              <a:t>+</a:t>
            </a:r>
            <a:r>
              <a:rPr kumimoji="1" lang="en-US" altLang="zh-CN" sz="3600" i="1" dirty="0"/>
              <a:t>B</a:t>
            </a:r>
            <a:r>
              <a:rPr kumimoji="1" lang="en-US" altLang="zh-CN" sz="3600" dirty="0"/>
              <a:t>)</a:t>
            </a:r>
            <a:r>
              <a:rPr kumimoji="1" lang="en-US" altLang="zh-CN" sz="3600" i="1" baseline="30000" dirty="0"/>
              <a:t>T </a:t>
            </a:r>
            <a:r>
              <a:rPr kumimoji="1" lang="en-US" altLang="zh-CN" sz="3600" dirty="0"/>
              <a:t>= </a:t>
            </a:r>
            <a:r>
              <a:rPr kumimoji="1" lang="en-US" altLang="zh-CN" sz="3600" i="1" dirty="0"/>
              <a:t>A</a:t>
            </a:r>
            <a:r>
              <a:rPr kumimoji="1" lang="en-US" altLang="zh-CN" sz="3600" i="1" baseline="30000" dirty="0"/>
              <a:t>T </a:t>
            </a:r>
            <a:r>
              <a:rPr kumimoji="1" lang="en-US" altLang="zh-CN" sz="3600" dirty="0"/>
              <a:t>+ </a:t>
            </a:r>
            <a:r>
              <a:rPr kumimoji="1" lang="en-US" altLang="zh-CN" sz="3600" i="1" dirty="0"/>
              <a:t>B</a:t>
            </a:r>
            <a:r>
              <a:rPr kumimoji="1" lang="en-US" altLang="zh-CN" sz="3600" i="1" baseline="30000" dirty="0"/>
              <a:t>T</a:t>
            </a:r>
            <a:r>
              <a:rPr kumimoji="1" lang="en-US" altLang="zh-CN" sz="3600" dirty="0"/>
              <a:t>;</a:t>
            </a:r>
          </a:p>
          <a:p>
            <a:pPr marL="342900" indent="-342900">
              <a:lnSpc>
                <a:spcPct val="115000"/>
              </a:lnSpc>
            </a:pPr>
            <a:r>
              <a:rPr kumimoji="1" lang="en-US" altLang="zh-CN" sz="3600" dirty="0"/>
              <a:t>(3)  (</a:t>
            </a:r>
            <a:r>
              <a:rPr kumimoji="1" lang="en-US" altLang="zh-CN" sz="3600" i="1" dirty="0">
                <a:sym typeface="Symbol" pitchFamily="18" charset="2"/>
              </a:rPr>
              <a:t></a:t>
            </a:r>
            <a:r>
              <a:rPr kumimoji="1" lang="en-US" altLang="zh-CN" sz="3600" i="1" dirty="0"/>
              <a:t>A</a:t>
            </a:r>
            <a:r>
              <a:rPr kumimoji="1" lang="en-US" altLang="zh-CN" sz="3600" dirty="0"/>
              <a:t>)</a:t>
            </a:r>
            <a:r>
              <a:rPr kumimoji="1" lang="en-US" altLang="zh-CN" sz="3600" i="1" baseline="30000" dirty="0"/>
              <a:t>T </a:t>
            </a:r>
            <a:r>
              <a:rPr kumimoji="1" lang="en-US" altLang="zh-CN" sz="3600" dirty="0"/>
              <a:t>= </a:t>
            </a:r>
            <a:r>
              <a:rPr kumimoji="1" lang="en-US" altLang="zh-CN" sz="3600" i="1" dirty="0">
                <a:sym typeface="Symbol" pitchFamily="18" charset="2"/>
              </a:rPr>
              <a:t></a:t>
            </a:r>
            <a:r>
              <a:rPr kumimoji="1" lang="en-US" altLang="zh-CN" sz="3600" i="1" dirty="0"/>
              <a:t>A</a:t>
            </a:r>
            <a:r>
              <a:rPr kumimoji="1" lang="en-US" altLang="zh-CN" sz="3600" i="1" baseline="30000" dirty="0"/>
              <a:t>T</a:t>
            </a:r>
            <a:r>
              <a:rPr kumimoji="1" lang="en-US" altLang="zh-CN" sz="3600" dirty="0"/>
              <a:t>;</a:t>
            </a:r>
          </a:p>
          <a:p>
            <a:pPr marL="342900" indent="-342900"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3600" dirty="0"/>
              <a:t>  (</a:t>
            </a:r>
            <a:r>
              <a:rPr kumimoji="1" lang="en-US" altLang="zh-CN" sz="3600" i="1" dirty="0"/>
              <a:t>AB</a:t>
            </a:r>
            <a:r>
              <a:rPr kumimoji="1" lang="en-US" altLang="zh-CN" sz="3600" dirty="0"/>
              <a:t>)</a:t>
            </a:r>
            <a:r>
              <a:rPr kumimoji="1" lang="en-US" altLang="zh-CN" sz="3600" i="1" baseline="30000" dirty="0"/>
              <a:t>T </a:t>
            </a:r>
            <a:r>
              <a:rPr kumimoji="1" lang="en-US" altLang="zh-CN" sz="3600" dirty="0"/>
              <a:t>= </a:t>
            </a:r>
            <a:r>
              <a:rPr kumimoji="1" lang="en-US" altLang="zh-CN" sz="3600" i="1" dirty="0"/>
              <a:t>B</a:t>
            </a:r>
            <a:r>
              <a:rPr kumimoji="1" lang="en-US" altLang="zh-CN" sz="3600" i="1" baseline="30000" dirty="0"/>
              <a:t>T</a:t>
            </a:r>
            <a:r>
              <a:rPr kumimoji="1" lang="en-US" altLang="zh-CN" sz="3600" i="1" dirty="0"/>
              <a:t>A</a:t>
            </a:r>
            <a:r>
              <a:rPr kumimoji="1" lang="en-US" altLang="zh-CN" sz="3600" i="1" baseline="30000" dirty="0"/>
              <a:t>T</a:t>
            </a:r>
            <a:r>
              <a:rPr kumimoji="1" lang="en-US" altLang="zh-CN" sz="3600" dirty="0"/>
              <a:t>;</a:t>
            </a:r>
          </a:p>
          <a:p>
            <a:pPr marL="342900" indent="-342900"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3600" dirty="0"/>
              <a:t>  </a:t>
            </a:r>
            <a:r>
              <a:rPr kumimoji="1" lang="zh-CN" altLang="en-US" sz="3600" dirty="0"/>
              <a:t>若</a:t>
            </a:r>
            <a:r>
              <a:rPr kumimoji="1" lang="en-US" altLang="zh-CN" sz="3600" i="1" dirty="0"/>
              <a:t>A</a:t>
            </a:r>
            <a:r>
              <a:rPr kumimoji="1" lang="zh-CN" altLang="en-US" sz="3600" dirty="0"/>
              <a:t>为可逆矩阵，则</a:t>
            </a:r>
            <a:r>
              <a:rPr kumimoji="1" lang="en-US" altLang="zh-CN" sz="3600" dirty="0"/>
              <a:t>(</a:t>
            </a:r>
            <a:r>
              <a:rPr kumimoji="1" lang="en-US" altLang="zh-CN" sz="3600" i="1" dirty="0"/>
              <a:t>A</a:t>
            </a:r>
            <a:r>
              <a:rPr kumimoji="1" lang="en-US" altLang="zh-CN" sz="3600" baseline="30000" dirty="0"/>
              <a:t>T</a:t>
            </a:r>
            <a:r>
              <a:rPr kumimoji="1" lang="en-US" altLang="zh-CN" sz="3600" dirty="0"/>
              <a:t>)</a:t>
            </a:r>
            <a:r>
              <a:rPr kumimoji="1" lang="en-US" altLang="zh-CN" sz="3600" baseline="30000" dirty="0"/>
              <a:t>-1</a:t>
            </a:r>
            <a:r>
              <a:rPr kumimoji="1" lang="en-US" altLang="zh-CN" sz="3600" dirty="0"/>
              <a:t>=(</a:t>
            </a:r>
            <a:r>
              <a:rPr kumimoji="1" lang="en-US" altLang="zh-CN" sz="3600" i="1" dirty="0"/>
              <a:t>A</a:t>
            </a:r>
            <a:r>
              <a:rPr kumimoji="1" lang="en-US" altLang="zh-CN" sz="3600" baseline="30000" dirty="0"/>
              <a:t>-1</a:t>
            </a:r>
            <a:r>
              <a:rPr kumimoji="1" lang="en-US" altLang="zh-CN" sz="3600" dirty="0"/>
              <a:t>)</a:t>
            </a:r>
            <a:r>
              <a:rPr kumimoji="1" lang="en-US" altLang="zh-CN" sz="3600" baseline="30000" dirty="0"/>
              <a:t>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77875"/>
          </a:xfrm>
        </p:spPr>
        <p:txBody>
          <a:bodyPr/>
          <a:lstStyle/>
          <a:p>
            <a:pPr algn="l"/>
            <a:r>
              <a:rPr kumimoji="1" lang="zh-CN" altLang="en-US" sz="3200">
                <a:solidFill>
                  <a:srgbClr val="000099"/>
                </a:solidFill>
              </a:rPr>
              <a:t>关于</a:t>
            </a:r>
            <a:r>
              <a:rPr kumimoji="1" lang="en-US" altLang="zh-CN" sz="3200">
                <a:solidFill>
                  <a:srgbClr val="000099"/>
                </a:solidFill>
              </a:rPr>
              <a:t>(4) (</a:t>
            </a:r>
            <a:r>
              <a:rPr kumimoji="1" lang="en-US" altLang="zh-CN" sz="3200" i="1">
                <a:solidFill>
                  <a:srgbClr val="000099"/>
                </a:solidFill>
              </a:rPr>
              <a:t>AB</a:t>
            </a:r>
            <a:r>
              <a:rPr kumimoji="1" lang="en-US" altLang="zh-CN" sz="3200">
                <a:solidFill>
                  <a:srgbClr val="000099"/>
                </a:solidFill>
              </a:rPr>
              <a:t>)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200">
                <a:solidFill>
                  <a:srgbClr val="000099"/>
                </a:solidFill>
              </a:rPr>
              <a:t> = </a:t>
            </a:r>
            <a:r>
              <a:rPr kumimoji="1" lang="en-US" altLang="zh-CN" sz="3200" i="1">
                <a:solidFill>
                  <a:srgbClr val="000099"/>
                </a:solidFill>
              </a:rPr>
              <a:t>B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200" i="1">
                <a:solidFill>
                  <a:srgbClr val="000099"/>
                </a:solidFill>
              </a:rPr>
              <a:t>A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zh-CN" altLang="en-US" sz="3200">
                <a:solidFill>
                  <a:srgbClr val="000099"/>
                </a:solidFill>
              </a:rPr>
              <a:t>的证明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971550" y="3213100"/>
          <a:ext cx="34559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3" imgW="1422360" imgH="253800" progId="Equation.DSMT4">
                  <p:embed/>
                </p:oleObj>
              </mc:Choice>
              <mc:Fallback>
                <p:oleObj name="Equation" r:id="rId3" imgW="14223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4559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119813" y="3860800"/>
          <a:ext cx="1381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860800"/>
                        <a:ext cx="13811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23850" y="5630863"/>
            <a:ext cx="347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所以有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AB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dirty="0">
                <a:cs typeface="Times New Roman" pitchFamily="18" charset="0"/>
              </a:rPr>
              <a:t>= </a:t>
            </a:r>
            <a:r>
              <a:rPr lang="en-US" altLang="zh-CN" i="1" dirty="0">
                <a:cs typeface="Times New Roman" pitchFamily="18" charset="0"/>
              </a:rPr>
              <a:t>B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>
                <a:latin typeface="Arial" charset="0"/>
                <a:cs typeface="Courier New" pitchFamily="49" charset="0"/>
              </a:rPr>
              <a:t> 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500563" y="814388"/>
            <a:ext cx="2933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</a:rPr>
              <a:t>则</a:t>
            </a:r>
            <a:r>
              <a:rPr lang="en-US" altLang="zh-CN" i="1" dirty="0"/>
              <a:t>AB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i="1" dirty="0" err="1"/>
              <a:t>m</a:t>
            </a:r>
            <a:r>
              <a:rPr lang="en-US" altLang="zh-CN" sz="2000" dirty="0" err="1"/>
              <a:t>×</a:t>
            </a:r>
            <a:r>
              <a:rPr lang="en-US" altLang="zh-CN" i="1" dirty="0" err="1"/>
              <a:t>s</a:t>
            </a:r>
            <a:r>
              <a:rPr lang="zh-CN" altLang="en-US" dirty="0"/>
              <a:t>矩阵</a:t>
            </a:r>
            <a:r>
              <a:rPr lang="en-US" altLang="zh-CN" dirty="0"/>
              <a:t>,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11188" y="835025"/>
            <a:ext cx="4033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n</a:t>
            </a:r>
            <a:r>
              <a:rPr lang="en-US" altLang="zh-CN">
                <a:latin typeface="Arial" charset="0"/>
              </a:rPr>
              <a:t>, </a:t>
            </a:r>
            <a:r>
              <a:rPr lang="en-US" altLang="zh-CN" i="1"/>
              <a:t>B=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n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s</a:t>
            </a:r>
            <a:r>
              <a:rPr lang="zh-CN" altLang="en-US">
                <a:latin typeface="Arial" charset="0"/>
              </a:rPr>
              <a:t>，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380288" y="814388"/>
            <a:ext cx="1412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zh-CN" altLang="en-US"/>
              <a:t>为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50825" y="1462088"/>
            <a:ext cx="1708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s</a:t>
            </a:r>
            <a:r>
              <a:rPr lang="en-US" altLang="zh-CN" sz="2400"/>
              <a:t>×</a:t>
            </a:r>
            <a:r>
              <a:rPr lang="en-US" altLang="zh-CN" i="1"/>
              <a:t>m</a:t>
            </a:r>
            <a:r>
              <a:rPr lang="zh-CN" altLang="en-US"/>
              <a:t>矩阵</a:t>
            </a:r>
            <a:r>
              <a:rPr lang="en-US" altLang="zh-CN"/>
              <a:t>,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051050" y="1462088"/>
            <a:ext cx="394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</a:rPr>
              <a:t>显然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zh-CN" altLang="en-US" dirty="0"/>
              <a:t>也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i="1" dirty="0" err="1"/>
              <a:t>s</a:t>
            </a:r>
            <a:r>
              <a:rPr lang="en-US" altLang="zh-CN" sz="2000" dirty="0" err="1"/>
              <a:t>×</a:t>
            </a:r>
            <a:r>
              <a:rPr lang="en-US" altLang="zh-CN" i="1" dirty="0" err="1"/>
              <a:t>m</a:t>
            </a:r>
            <a:r>
              <a:rPr lang="zh-CN" altLang="en-US" dirty="0"/>
              <a:t>矩阵</a:t>
            </a:r>
            <a:r>
              <a:rPr lang="en-US" altLang="zh-CN" dirty="0"/>
              <a:t>. 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84213" y="2038350"/>
            <a:ext cx="664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下面证明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zh-CN" altLang="en-US" dirty="0"/>
              <a:t>对应的元相等即可</a:t>
            </a:r>
            <a:r>
              <a:rPr lang="en-US" altLang="zh-CN" dirty="0"/>
              <a:t>.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50825" y="2613025"/>
            <a:ext cx="32623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设    </a:t>
            </a:r>
            <a:r>
              <a:rPr lang="en-US" altLang="zh-CN" i="1"/>
              <a:t>C=AB</a:t>
            </a:r>
            <a:r>
              <a:rPr lang="en-US" altLang="zh-CN"/>
              <a:t>=(</a:t>
            </a:r>
            <a:r>
              <a:rPr lang="en-US" altLang="zh-CN" i="1"/>
              <a:t>c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s</a:t>
            </a:r>
            <a:r>
              <a:rPr lang="en-US" altLang="zh-CN">
                <a:latin typeface="Arial" charset="0"/>
              </a:rPr>
              <a:t>, 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23850" y="39179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971550" y="4848225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7" imgW="533160" imgH="266400" progId="Equation.DSMT4">
                  <p:embed/>
                </p:oleObj>
              </mc:Choice>
              <mc:Fallback>
                <p:oleObj name="Equation" r:id="rId7" imgW="533160" imgH="26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48225"/>
                        <a:ext cx="129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7494588" y="3860800"/>
          <a:ext cx="16494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3860800"/>
                        <a:ext cx="16494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3676650" y="2654300"/>
          <a:ext cx="19034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11" imgW="876240" imgH="253800" progId="Equation.DSMT4">
                  <p:embed/>
                </p:oleObj>
              </mc:Choice>
              <mc:Fallback>
                <p:oleObj name="Equation" r:id="rId11" imgW="876240" imgH="253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654300"/>
                        <a:ext cx="19034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5908675" y="2654300"/>
          <a:ext cx="18208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13" imgW="838080" imgH="253800" progId="Equation.DSMT4">
                  <p:embed/>
                </p:oleObj>
              </mc:Choice>
              <mc:Fallback>
                <p:oleObj name="Equation" r:id="rId13" imgW="838080" imgH="253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654300"/>
                        <a:ext cx="18208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4319588" y="3860800"/>
          <a:ext cx="18383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15" imgW="939600" imgH="495000" progId="Equation.DSMT4">
                  <p:embed/>
                </p:oleObj>
              </mc:Choice>
              <mc:Fallback>
                <p:oleObj name="Equation" r:id="rId15" imgW="939600" imgH="495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860800"/>
                        <a:ext cx="18383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2551113" y="4076700"/>
          <a:ext cx="1419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17" imgW="583920" imgH="266400" progId="Equation.DSMT4">
                  <p:embed/>
                </p:oleObj>
              </mc:Choice>
              <mc:Fallback>
                <p:oleObj name="Equation" r:id="rId17" imgW="583920" imgH="266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76700"/>
                        <a:ext cx="1419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971550" y="4005263"/>
          <a:ext cx="1481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19" imgW="609480" imgH="266400" progId="Equation.DSMT4">
                  <p:embed/>
                </p:oleObj>
              </mc:Choice>
              <mc:Fallback>
                <p:oleObj name="Equation" r:id="rId19" imgW="609480" imgH="266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1481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4465638" y="3284538"/>
          <a:ext cx="3130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21" imgW="1333440" imgH="253800" progId="Equation.DSMT4">
                  <p:embed/>
                </p:oleObj>
              </mc:Choice>
              <mc:Fallback>
                <p:oleObj name="Equation" r:id="rId21" imgW="1333440" imgH="253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284538"/>
                        <a:ext cx="313055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23850" y="48529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2268538" y="4652963"/>
          <a:ext cx="15367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23" imgW="685800" imgH="431640" progId="Equation.DSMT4">
                  <p:embed/>
                </p:oleObj>
              </mc:Choice>
              <mc:Fallback>
                <p:oleObj name="Equation" r:id="rId23" imgW="685800" imgH="4316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15367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3851275" y="4868863"/>
          <a:ext cx="933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25" imgW="380880" imgH="266400" progId="Equation.DSMT4">
                  <p:embed/>
                </p:oleObj>
              </mc:Choice>
              <mc:Fallback>
                <p:oleObj name="Equation" r:id="rId25" imgW="380880" imgH="266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68863"/>
                        <a:ext cx="933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250825" y="765175"/>
            <a:ext cx="8569325" cy="0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/>
      <p:bldP spid="23570" grpId="0"/>
      <p:bldP spid="23571" grpId="0"/>
      <p:bldP spid="23573" grpId="0"/>
      <p:bldP spid="23574" grpId="0"/>
      <p:bldP spid="23575" grpId="0"/>
      <p:bldP spid="23576" grpId="0"/>
      <p:bldP spid="23577" grpId="0"/>
      <p:bldP spid="23578" grpId="0"/>
      <p:bldP spid="235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9500" y="1309688"/>
            <a:ext cx="1998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A50021"/>
                </a:solidFill>
              </a:rPr>
              <a:t>解法</a:t>
            </a:r>
            <a:r>
              <a:rPr kumimoji="1" lang="en-US" altLang="zh-CN" dirty="0">
                <a:solidFill>
                  <a:srgbClr val="A50021"/>
                </a:solidFill>
              </a:rPr>
              <a:t>1:</a:t>
            </a:r>
            <a:r>
              <a:rPr kumimoji="1" lang="en-US" altLang="zh-CN" dirty="0">
                <a:solidFill>
                  <a:srgbClr val="3366FF"/>
                </a:solidFill>
              </a:rPr>
              <a:t> </a:t>
            </a:r>
            <a:r>
              <a:rPr kumimoji="1" lang="zh-CN" altLang="en-US" dirty="0"/>
              <a:t>因为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76350" y="1752600"/>
          <a:ext cx="4227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4229100" imgH="1168400" progId="Equation.3">
                  <p:embed/>
                </p:oleObj>
              </mc:Choice>
              <mc:Fallback>
                <p:oleObj name="Equation" r:id="rId3" imgW="4229100" imgH="116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752600"/>
                        <a:ext cx="42275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589588" y="1885950"/>
          <a:ext cx="2411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2413000" imgH="787400" progId="Equation.3">
                  <p:embed/>
                </p:oleObj>
              </mc:Choice>
              <mc:Fallback>
                <p:oleObj name="Equation" r:id="rId5" imgW="2413000" imgH="787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1885950"/>
                        <a:ext cx="2411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295400" y="2971800"/>
          <a:ext cx="24272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7" imgW="2755900" imgH="1168400" progId="Equation.3">
                  <p:embed/>
                </p:oleObj>
              </mc:Choice>
              <mc:Fallback>
                <p:oleObj name="Equation" r:id="rId7" imgW="2755900" imgH="1168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427288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379413" y="228600"/>
            <a:ext cx="7648575" cy="1168400"/>
            <a:chOff x="680" y="320"/>
            <a:chExt cx="4818" cy="736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680" y="494"/>
              <a:ext cx="10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例</a:t>
              </a:r>
              <a:r>
                <a:rPr kumimoji="1" lang="en-US" altLang="zh-CN" dirty="0"/>
                <a:t>1: </a:t>
              </a:r>
              <a:r>
                <a:rPr kumimoji="1" lang="zh-CN" altLang="en-US" dirty="0"/>
                <a:t>已知</a:t>
              </a:r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680" y="320"/>
            <a:ext cx="29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9" imgW="4889500" imgH="1168400" progId="Equation.3">
                    <p:embed/>
                  </p:oleObj>
                </mc:Choice>
                <mc:Fallback>
                  <p:oleObj name="Equation" r:id="rId9" imgW="4889500" imgH="11684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0"/>
                          <a:ext cx="2908" cy="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517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求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AB</a:t>
              </a:r>
              <a:r>
                <a:rPr kumimoji="1" lang="en-US" altLang="zh-CN" dirty="0"/>
                <a:t>)</a:t>
              </a:r>
              <a:r>
                <a:rPr kumimoji="1" lang="en-US" altLang="zh-CN" i="1" baseline="30000" dirty="0"/>
                <a:t>T</a:t>
              </a:r>
              <a:r>
                <a:rPr kumimoji="1" lang="en-US" altLang="zh-CN" i="1" dirty="0"/>
                <a:t>.</a:t>
              </a:r>
              <a:endParaRPr kumimoji="1" lang="en-US" altLang="zh-CN" i="1" baseline="30000" dirty="0"/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8775" y="31670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所以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079500" y="4191000"/>
            <a:ext cx="119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A50021"/>
                </a:solidFill>
              </a:rPr>
              <a:t>解法</a:t>
            </a:r>
            <a:r>
              <a:rPr kumimoji="1" lang="en-US" altLang="zh-CN">
                <a:solidFill>
                  <a:srgbClr val="A50021"/>
                </a:solidFill>
              </a:rPr>
              <a:t>2: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959100" y="4329113"/>
          <a:ext cx="3213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11" imgW="3213100" imgH="1168400" progId="Equation.3">
                  <p:embed/>
                </p:oleObj>
              </mc:Choice>
              <mc:Fallback>
                <p:oleObj name="Equation" r:id="rId11" imgW="3213100" imgH="1168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329113"/>
                        <a:ext cx="32131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248400" y="4329113"/>
          <a:ext cx="16017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3" imgW="1816100" imgH="1168400" progId="Equation.3">
                  <p:embed/>
                </p:oleObj>
              </mc:Choice>
              <mc:Fallback>
                <p:oleObj name="Equation" r:id="rId13" imgW="1816100" imgH="1168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29113"/>
                        <a:ext cx="160178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990600" y="4584700"/>
            <a:ext cx="1990288" cy="5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dirty="0"/>
              <a:t>(</a:t>
            </a:r>
            <a:r>
              <a:rPr kumimoji="1" lang="en-US" altLang="zh-CN" i="1" dirty="0"/>
              <a:t>AB</a:t>
            </a:r>
            <a:r>
              <a:rPr kumimoji="1" lang="en-US" altLang="zh-CN" dirty="0"/>
              <a:t>)</a:t>
            </a:r>
            <a:r>
              <a:rPr kumimoji="1" lang="en-US" altLang="zh-CN" i="1" baseline="30000" dirty="0"/>
              <a:t>T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B</a:t>
            </a:r>
            <a:r>
              <a:rPr kumimoji="1" lang="en-US" altLang="zh-CN" i="1" baseline="30000" dirty="0"/>
              <a:t>T</a:t>
            </a:r>
            <a:r>
              <a:rPr kumimoji="1" lang="en-US" altLang="zh-CN" i="1" dirty="0"/>
              <a:t>A</a:t>
            </a:r>
            <a:r>
              <a:rPr kumimoji="1" lang="en-US" altLang="zh-CN" i="1" baseline="30000" dirty="0"/>
              <a:t>T</a:t>
            </a:r>
            <a:endParaRPr kumimoji="1"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80" grpId="0" build="p" autoUpdateAnimBg="0"/>
      <p:bldP spid="7181" grpId="0" build="p" autoUpdateAnimBg="0"/>
      <p:bldP spid="7184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229600" cy="706438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en-US" altLang="zh-CN" sz="2400"/>
              <a:t>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zh-CN" altLang="en-US" sz="2800"/>
              <a:t>为</a:t>
            </a:r>
            <a:r>
              <a:rPr lang="en-US" altLang="zh-CN" sz="2800" i="1"/>
              <a:t>n</a:t>
            </a:r>
            <a:r>
              <a:rPr lang="zh-CN" altLang="en-US" sz="2800"/>
              <a:t>阶</a:t>
            </a:r>
            <a:r>
              <a:rPr lang="zh-CN" altLang="en-US" sz="2800">
                <a:solidFill>
                  <a:srgbClr val="A50021"/>
                </a:solidFill>
              </a:rPr>
              <a:t>实</a:t>
            </a:r>
            <a:r>
              <a:rPr lang="zh-CN" altLang="en-US" sz="2800"/>
              <a:t>矩阵，若</a:t>
            </a:r>
            <a:r>
              <a:rPr lang="en-US" altLang="zh-CN" sz="2800" i="1"/>
              <a:t>AA</a:t>
            </a:r>
            <a:r>
              <a:rPr lang="en-US" altLang="zh-CN" sz="2800" baseline="30000"/>
              <a:t>T</a:t>
            </a:r>
            <a:r>
              <a:rPr lang="zh-CN" altLang="en-US" sz="2800"/>
              <a:t>＝</a:t>
            </a:r>
            <a:r>
              <a:rPr lang="en-US" altLang="zh-CN" sz="2800" i="1"/>
              <a:t>O</a:t>
            </a:r>
            <a:r>
              <a:rPr lang="zh-CN" altLang="en-US" sz="2800"/>
              <a:t>，试证明：</a:t>
            </a:r>
            <a:r>
              <a:rPr lang="en-US" altLang="zh-CN" sz="2800" i="1"/>
              <a:t>A</a:t>
            </a:r>
            <a:r>
              <a:rPr lang="zh-CN" altLang="en-US" sz="2800"/>
              <a:t>＝</a:t>
            </a:r>
            <a:r>
              <a:rPr lang="en-US" altLang="zh-CN" sz="2800" i="1"/>
              <a:t>O</a:t>
            </a:r>
            <a:r>
              <a:rPr lang="en-US" altLang="zh-CN" sz="2800"/>
              <a:t>.</a:t>
            </a:r>
            <a:r>
              <a:rPr lang="en-US" altLang="zh-CN" sz="4000"/>
              <a:t> 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9563" y="765175"/>
            <a:ext cx="3511550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证明：设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n </a:t>
            </a:r>
            <a:r>
              <a:rPr lang="zh-CN" altLang="en-US"/>
              <a:t>，则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550" y="1341438"/>
          <a:ext cx="707707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3098520" imgH="939600" progId="Equation.DSMT4">
                  <p:embed/>
                </p:oleObj>
              </mc:Choice>
              <mc:Fallback>
                <p:oleObj name="Equation" r:id="rId3" imgW="3098520" imgH="93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077075" cy="213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738188" y="3444875"/>
            <a:ext cx="7362825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利用矩阵乘法可得</a:t>
            </a:r>
            <a:r>
              <a:rPr lang="en-US" altLang="zh-CN" i="1" dirty="0"/>
              <a:t>AA</a:t>
            </a:r>
            <a:r>
              <a:rPr lang="en-US" altLang="zh-CN" baseline="30000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元为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300288" y="3876675"/>
          <a:ext cx="990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5" imgW="482400" imgH="495000" progId="Equation.DSMT4">
                  <p:embed/>
                </p:oleObj>
              </mc:Choice>
              <mc:Fallback>
                <p:oleObj name="Equation" r:id="rId5" imgW="482400" imgH="495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876675"/>
                        <a:ext cx="9906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708400" y="4164013"/>
          <a:ext cx="2087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7" imgW="965200" imgH="228600" progId="Equation.DSMT4">
                  <p:embed/>
                </p:oleObj>
              </mc:Choice>
              <mc:Fallback>
                <p:oleObj name="Equation" r:id="rId7" imgW="9652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64013"/>
                        <a:ext cx="20875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258888" y="5245100"/>
          <a:ext cx="5400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9" imgW="2514600" imgH="241300" progId="Equation.DSMT4">
                  <p:embed/>
                </p:oleObj>
              </mc:Choice>
              <mc:Fallback>
                <p:oleObj name="Equation" r:id="rId9" imgW="2514600" imgH="241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45100"/>
                        <a:ext cx="54006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63538" y="4813300"/>
            <a:ext cx="5864225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  <a:r>
              <a:rPr lang="en-US" altLang="zh-CN" i="1"/>
              <a:t>AA</a:t>
            </a:r>
            <a:r>
              <a:rPr lang="en-US" altLang="zh-CN" baseline="30000"/>
              <a:t>T</a:t>
            </a:r>
            <a:r>
              <a:rPr lang="zh-CN" altLang="en-US"/>
              <a:t>＝</a:t>
            </a:r>
            <a:r>
              <a:rPr lang="en-US" altLang="zh-CN" i="1"/>
              <a:t>O</a:t>
            </a:r>
            <a:r>
              <a:rPr lang="zh-CN" altLang="en-US"/>
              <a:t>，且</a:t>
            </a:r>
            <a:r>
              <a:rPr lang="en-US" altLang="zh-CN" i="1"/>
              <a:t>A</a:t>
            </a:r>
            <a:r>
              <a:rPr lang="zh-CN" altLang="en-US"/>
              <a:t>的元都为实数，故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23850" y="5734050"/>
            <a:ext cx="1927225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 i="1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195513" y="1412875"/>
            <a:ext cx="2592387" cy="503238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146675" y="1412875"/>
            <a:ext cx="649288" cy="2016125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5" grpId="0"/>
      <p:bldP spid="24594" grpId="0"/>
      <p:bldP spid="24595" grpId="0"/>
      <p:bldP spid="24596" grpId="0" animBg="1"/>
      <p:bldP spid="24596" grpId="1" animBg="1"/>
      <p:bldP spid="24597" grpId="0" animBg="1"/>
      <p:bldP spid="2459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18488" cy="1143000"/>
          </a:xfrm>
        </p:spPr>
        <p:txBody>
          <a:bodyPr/>
          <a:lstStyle/>
          <a:p>
            <a:pPr marL="714375" indent="-714375" algn="l"/>
            <a:r>
              <a:rPr lang="zh-CN" altLang="en-US" sz="2800"/>
              <a:t>例</a:t>
            </a:r>
            <a:r>
              <a:rPr lang="en-US" altLang="zh-CN" sz="2800"/>
              <a:t>3  </a:t>
            </a:r>
            <a:r>
              <a:rPr lang="zh-CN" altLang="en-US" sz="2800"/>
              <a:t>设</a:t>
            </a:r>
            <a:r>
              <a:rPr lang="en-US" altLang="zh-CN" sz="2800" i="1"/>
              <a:t>n</a:t>
            </a:r>
            <a:r>
              <a:rPr lang="zh-CN" altLang="en-US" sz="2800"/>
              <a:t>阶矩阵</a:t>
            </a:r>
            <a:r>
              <a:rPr lang="en-US" altLang="zh-CN" sz="2800" i="1"/>
              <a:t>A</a:t>
            </a:r>
            <a:r>
              <a:rPr lang="zh-CN" altLang="en-US" sz="2800"/>
              <a:t>满足</a:t>
            </a:r>
            <a:r>
              <a:rPr lang="en-US" altLang="zh-CN" sz="2800" i="1"/>
              <a:t>AA</a:t>
            </a:r>
            <a:r>
              <a:rPr lang="en-US" altLang="zh-CN" sz="2800" baseline="30000"/>
              <a:t>T</a:t>
            </a:r>
            <a:r>
              <a:rPr lang="zh-CN" altLang="en-US" sz="2800"/>
              <a:t>＝</a:t>
            </a:r>
            <a:r>
              <a:rPr lang="en-US" altLang="zh-CN" sz="2800" i="1"/>
              <a:t>E</a:t>
            </a:r>
            <a:r>
              <a:rPr lang="zh-CN" altLang="en-US" sz="2800"/>
              <a:t>，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/>
              <a:t>|</a:t>
            </a:r>
            <a:r>
              <a:rPr lang="zh-CN" altLang="en-US" sz="2800"/>
              <a:t>＝−</a:t>
            </a:r>
            <a:r>
              <a:rPr lang="en-US" altLang="zh-CN" sz="2800"/>
              <a:t>1</a:t>
            </a:r>
            <a:r>
              <a:rPr lang="zh-CN" altLang="en-US" sz="2800"/>
              <a:t>，证明矩阵 </a:t>
            </a:r>
            <a:r>
              <a:rPr lang="en-US" altLang="zh-CN" sz="2800" i="1"/>
              <a:t>E</a:t>
            </a:r>
            <a:r>
              <a:rPr lang="zh-CN" altLang="en-US" sz="2800"/>
              <a:t>＋</a:t>
            </a:r>
            <a:r>
              <a:rPr lang="en-US" altLang="zh-CN" sz="2800" i="1"/>
              <a:t>A</a:t>
            </a:r>
            <a:r>
              <a:rPr lang="zh-CN" altLang="en-US" sz="2800"/>
              <a:t>是退化的</a:t>
            </a:r>
            <a:r>
              <a:rPr lang="en-US" altLang="zh-CN" sz="2800"/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95288" y="1341438"/>
            <a:ext cx="13446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证明：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97013" y="1341438"/>
            <a:ext cx="285908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>
                <a:solidFill>
                  <a:srgbClr val="A50021"/>
                </a:solidFill>
              </a:rPr>
              <a:t>目标 </a:t>
            </a:r>
            <a:r>
              <a:rPr lang="en-US" altLang="zh-CN" dirty="0">
                <a:solidFill>
                  <a:srgbClr val="A50021"/>
                </a:solidFill>
              </a:rPr>
              <a:t>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= 0 )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11188" y="1916113"/>
            <a:ext cx="22669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>
                <a:solidFill>
                  <a:srgbClr val="A50021"/>
                </a:solidFill>
              </a:rPr>
              <a:t>不容易估计</a:t>
            </a:r>
            <a:r>
              <a:rPr lang="en-US" altLang="zh-CN" dirty="0">
                <a:solidFill>
                  <a:srgbClr val="A50021"/>
                </a:solidFill>
              </a:rPr>
              <a:t>,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713038" y="1916113"/>
            <a:ext cx="62515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但若出现</a:t>
            </a:r>
            <a:r>
              <a:rPr lang="en-US" altLang="zh-CN" dirty="0">
                <a:solidFill>
                  <a:srgbClr val="A50021"/>
                </a:solidFill>
              </a:rPr>
              <a:t>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= −|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</a:t>
            </a:r>
            <a:r>
              <a:rPr lang="zh-CN" altLang="en-US" dirty="0">
                <a:solidFill>
                  <a:srgbClr val="A50021"/>
                </a:solidFill>
              </a:rPr>
              <a:t>就有希望了</a:t>
            </a:r>
            <a:r>
              <a:rPr lang="en-US" altLang="zh-CN" dirty="0">
                <a:solidFill>
                  <a:srgbClr val="A50021"/>
                </a:solidFill>
              </a:rPr>
              <a:t>.)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27088" y="2636838"/>
            <a:ext cx="13970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 dirty="0"/>
              <a:t>|E</a:t>
            </a:r>
            <a:r>
              <a:rPr lang="en-US" altLang="zh-CN" dirty="0"/>
              <a:t>+</a:t>
            </a:r>
            <a:r>
              <a:rPr lang="en-US" altLang="zh-CN" i="1" dirty="0"/>
              <a:t>A| = 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743325" y="2636838"/>
            <a:ext cx="21971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 dirty="0"/>
              <a:t>= |A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E</a:t>
            </a:r>
            <a:r>
              <a:rPr lang="en-US" altLang="zh-CN" dirty="0"/>
              <a:t>)</a:t>
            </a:r>
            <a:r>
              <a:rPr lang="en-US" altLang="zh-CN" i="1" dirty="0"/>
              <a:t>|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79613" y="2636838"/>
            <a:ext cx="19923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i="1" dirty="0"/>
              <a:t>|AA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AE|</a:t>
            </a:r>
            <a:r>
              <a:rPr lang="en-US" altLang="zh-CN" dirty="0"/>
              <a:t>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795963" y="2636838"/>
            <a:ext cx="25304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 dirty="0"/>
              <a:t>= |A| |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E</a:t>
            </a:r>
            <a:r>
              <a:rPr lang="en-US" altLang="zh-CN" dirty="0"/>
              <a:t>)</a:t>
            </a:r>
            <a:r>
              <a:rPr lang="en-US" altLang="zh-CN" i="1" dirty="0"/>
              <a:t>|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765300" y="3284538"/>
            <a:ext cx="22653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 |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951288" y="3284538"/>
            <a:ext cx="25019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 i="1"/>
              <a:t> |  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183313" y="3284538"/>
            <a:ext cx="17018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 A+E| 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47700" y="3860800"/>
            <a:ext cx="255587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所以 </a:t>
            </a:r>
            <a:r>
              <a:rPr lang="en-US" altLang="zh-CN"/>
              <a:t>2|</a:t>
            </a:r>
            <a:r>
              <a:rPr lang="en-US" altLang="zh-CN" i="1"/>
              <a:t>E+A</a:t>
            </a:r>
            <a:r>
              <a:rPr lang="en-US" altLang="zh-CN"/>
              <a:t>| = 0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11188" y="4581525"/>
            <a:ext cx="228917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|</a:t>
            </a:r>
            <a:r>
              <a:rPr lang="en-US" altLang="zh-CN" i="1"/>
              <a:t>E+A</a:t>
            </a:r>
            <a:r>
              <a:rPr lang="en-US" altLang="zh-CN"/>
              <a:t>| = 0</a:t>
            </a:r>
            <a:r>
              <a:rPr lang="zh-CN" altLang="en-US"/>
              <a:t>，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771775" y="4581525"/>
            <a:ext cx="34496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即矩阵</a:t>
            </a:r>
            <a:r>
              <a:rPr lang="en-US" altLang="zh-CN" i="1"/>
              <a:t>E+A</a:t>
            </a:r>
            <a:r>
              <a:rPr lang="zh-CN" altLang="en-US"/>
              <a:t>是退化的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08" grpId="0"/>
      <p:bldP spid="25609" grpId="0"/>
      <p:bldP spid="25610" grpId="0"/>
      <p:bldP spid="25612" grpId="0"/>
      <p:bldP spid="25613" grpId="0"/>
      <p:bldP spid="25614" grpId="0"/>
      <p:bldP spid="25615" grpId="0"/>
      <p:bldP spid="25616" grpId="0"/>
      <p:bldP spid="25617" grpId="0"/>
      <p:bldP spid="25618" grpId="0"/>
      <p:bldP spid="256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§2.4.2 </a:t>
            </a:r>
            <a:r>
              <a:rPr lang="zh-CN" altLang="en-US">
                <a:solidFill>
                  <a:srgbClr val="000099"/>
                </a:solidFill>
              </a:rPr>
              <a:t>几个重要的方阵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675687" cy="1511300"/>
          </a:xfrm>
        </p:spPr>
        <p:txBody>
          <a:bodyPr/>
          <a:lstStyle/>
          <a:p>
            <a:pPr marL="1160463" indent="-1160463">
              <a:buFontTx/>
              <a:buNone/>
            </a:pPr>
            <a:r>
              <a:rPr lang="zh-CN" altLang="en-US" b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b="0">
                <a:solidFill>
                  <a:srgbClr val="FF3300"/>
                </a:solidFill>
                <a:latin typeface="黑体" pitchFamily="49" charset="-122"/>
              </a:rPr>
              <a:t>1</a:t>
            </a:r>
            <a:r>
              <a:rPr lang="en-US" altLang="zh-CN" b="0"/>
              <a:t> </a:t>
            </a:r>
            <a:r>
              <a:rPr lang="zh-CN" altLang="en-US"/>
              <a:t>若实矩阵</a:t>
            </a:r>
            <a:r>
              <a:rPr lang="en-US" altLang="zh-CN" i="1"/>
              <a:t>A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CC"/>
                </a:solidFill>
              </a:rPr>
              <a:t>对称矩阵</a:t>
            </a:r>
            <a:r>
              <a:rPr lang="en-US" altLang="zh-CN">
                <a:solidFill>
                  <a:srgbClr val="0000CC"/>
                </a:solidFill>
              </a:rPr>
              <a:t>.</a:t>
            </a:r>
            <a:endParaRPr lang="en-US" altLang="zh-CN"/>
          </a:p>
          <a:p>
            <a:pPr marL="1160463" indent="-1160463">
              <a:buFontTx/>
              <a:buNone/>
            </a:pPr>
            <a:r>
              <a:rPr lang="en-US" altLang="zh-CN"/>
              <a:t>     	</a:t>
            </a:r>
            <a:r>
              <a:rPr lang="zh-CN" altLang="en-US"/>
              <a:t>由定义可知，对称矩阵为</a:t>
            </a:r>
            <a:r>
              <a:rPr lang="zh-CN" altLang="en-US">
                <a:solidFill>
                  <a:srgbClr val="A50021"/>
                </a:solidFill>
              </a:rPr>
              <a:t>方阵</a:t>
            </a:r>
            <a:r>
              <a:rPr lang="en-US" altLang="zh-CN" b="0"/>
              <a:t>.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99"/>
                </a:solidFill>
                <a:latin typeface="黑体" pitchFamily="49" charset="-122"/>
              </a:rPr>
              <a:t>1. </a:t>
            </a:r>
            <a:r>
              <a:rPr lang="zh-CN" altLang="en-US" sz="3600">
                <a:solidFill>
                  <a:srgbClr val="000099"/>
                </a:solidFill>
                <a:latin typeface="黑体" pitchFamily="49" charset="-122"/>
              </a:rPr>
              <a:t>对称矩阵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44550" y="3049588"/>
          <a:ext cx="5245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3" imgW="5244840" imgH="1625400" progId="Equation.3">
                  <p:embed/>
                </p:oleObj>
              </mc:Choice>
              <mc:Fallback>
                <p:oleObj name="公式" r:id="rId3" imgW="5244840" imgH="1625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049588"/>
                        <a:ext cx="52451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47813" y="4783138"/>
            <a:ext cx="712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黑体" pitchFamily="49" charset="-122"/>
              </a:rPr>
              <a:t>对称阵的元素以主对角线为对称轴对应相等</a:t>
            </a:r>
            <a:r>
              <a:rPr kumimoji="1"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9750" y="47831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说明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673350" y="3125788"/>
            <a:ext cx="1447800" cy="1447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2901950" y="3354388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2901950" y="3354388"/>
            <a:ext cx="106680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3511550" y="3963988"/>
            <a:ext cx="381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979613" y="5516563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622030" imgH="266584" progId="Equation.DSMT4">
                  <p:embed/>
                </p:oleObj>
              </mc:Choice>
              <mc:Fallback>
                <p:oleObj name="Equation" r:id="rId5" imgW="622030" imgH="266584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16563"/>
                        <a:ext cx="1295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437188" y="5522913"/>
          <a:ext cx="3168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1651000" imgH="266700" progId="Equation.DSMT4">
                  <p:embed/>
                </p:oleObj>
              </mc:Choice>
              <mc:Fallback>
                <p:oleObj name="Equation" r:id="rId7" imgW="1651000" imgH="2667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5522913"/>
                        <a:ext cx="31686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12775" y="5524500"/>
            <a:ext cx="14541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n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阶方阵</a:t>
            </a:r>
            <a:endParaRPr lang="zh-CN" altLang="en-US">
              <a:latin typeface="黑体" pitchFamily="49" charset="-122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132138" y="5502275"/>
            <a:ext cx="19700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为对称矩阵</a:t>
            </a:r>
            <a:endParaRPr lang="zh-CN" altLang="en-US">
              <a:latin typeface="黑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932363" y="5516563"/>
            <a:ext cx="5619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Wingdings" pitchFamily="2" charset="2"/>
              </a:rPr>
              <a:t>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  <p:bldP spid="8198" grpId="0" autoUpdateAnimBg="0"/>
      <p:bldP spid="8199" grpId="0" autoUpdateAnimBg="0"/>
      <p:bldP spid="8200" grpId="0" animBg="1"/>
      <p:bldP spid="8201" grpId="0" animBg="1"/>
      <p:bldP spid="8202" grpId="0" animBg="1"/>
      <p:bldP spid="8203" grpId="0" animBg="1"/>
      <p:bldP spid="8206" grpId="0"/>
      <p:bldP spid="8207" grpId="0"/>
      <p:bldP spid="8208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1253</TotalTime>
  <Words>1227</Words>
  <Application>Microsoft Office PowerPoint</Application>
  <PresentationFormat>全屏显示(4:3)</PresentationFormat>
  <Paragraphs>163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Arial</vt:lpstr>
      <vt:lpstr>Courier New</vt:lpstr>
      <vt:lpstr>Symbol</vt:lpstr>
      <vt:lpstr>Times New Roman</vt:lpstr>
      <vt:lpstr>Wingdings</vt:lpstr>
      <vt:lpstr>满意主题1</vt:lpstr>
      <vt:lpstr>Equation</vt:lpstr>
      <vt:lpstr>公式</vt:lpstr>
      <vt:lpstr>第二章 矩阵代数</vt:lpstr>
      <vt:lpstr>§2.4.1转置矩阵</vt:lpstr>
      <vt:lpstr>PowerPoint 演示文稿</vt:lpstr>
      <vt:lpstr>转置矩阵的运算性质</vt:lpstr>
      <vt:lpstr>关于(4) (AB)T = BTAT的证明</vt:lpstr>
      <vt:lpstr>PowerPoint 演示文稿</vt:lpstr>
      <vt:lpstr>例2 设A为n阶实矩阵，若AAT＝O，试证明：A＝O. </vt:lpstr>
      <vt:lpstr>例3  设n阶矩阵A满足AAT＝E，|A|＝−1，证明矩阵 E＋A是退化的.</vt:lpstr>
      <vt:lpstr>§2.4.2 几个重要的方阵</vt:lpstr>
      <vt:lpstr>PowerPoint 演示文稿</vt:lpstr>
      <vt:lpstr>例1 证明奇数阶反对称矩阵的行列式必为0.</vt:lpstr>
      <vt:lpstr>PowerPoint 演示文稿</vt:lpstr>
      <vt:lpstr>PowerPoint 演示文稿</vt:lpstr>
      <vt:lpstr>PowerPoint 演示文稿</vt:lpstr>
      <vt:lpstr>对角形矩阵性质</vt:lpstr>
      <vt:lpstr>PowerPoint 演示文稿</vt:lpstr>
      <vt:lpstr>4. 正交矩阵</vt:lpstr>
      <vt:lpstr>PowerPoint 演示文稿</vt:lpstr>
      <vt:lpstr>例6 设A是n阶对称矩阵，T是n阶正交矩阵，试证T-1AT为对称矩阵.</vt:lpstr>
      <vt:lpstr>5. 埃尔米特矩阵和酉矩阵(选学) </vt:lpstr>
      <vt:lpstr>性质</vt:lpstr>
      <vt:lpstr>PowerPoint 演示文稿</vt:lpstr>
      <vt:lpstr>关于酉矩阵结论</vt:lpstr>
      <vt:lpstr>小 结</vt:lpstr>
    </vt:vector>
  </TitlesOfParts>
  <Company>Nankai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南开大学自动化系刘忠信</dc:creator>
  <cp:lastModifiedBy>jlzhang</cp:lastModifiedBy>
  <cp:revision>138</cp:revision>
  <dcterms:created xsi:type="dcterms:W3CDTF">2006-10-24T02:41:31Z</dcterms:created>
  <dcterms:modified xsi:type="dcterms:W3CDTF">2019-10-15T07:54:56Z</dcterms:modified>
</cp:coreProperties>
</file>