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3"/>
  </p:handoutMasterIdLst>
  <p:sldIdLst>
    <p:sldId id="291" r:id="rId2"/>
    <p:sldId id="359" r:id="rId3"/>
    <p:sldId id="360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9" r:id="rId21"/>
    <p:sldId id="381" r:id="rId22"/>
    <p:sldId id="357" r:id="rId23"/>
    <p:sldId id="383" r:id="rId24"/>
    <p:sldId id="384" r:id="rId25"/>
    <p:sldId id="386" r:id="rId26"/>
    <p:sldId id="387" r:id="rId27"/>
    <p:sldId id="388" r:id="rId28"/>
    <p:sldId id="389" r:id="rId29"/>
    <p:sldId id="390" r:id="rId30"/>
    <p:sldId id="391" r:id="rId31"/>
    <p:sldId id="392" r:id="rId32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4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33"/>
    <a:srgbClr val="000099"/>
    <a:srgbClr val="FFFFCC"/>
    <a:srgbClr val="66FFFF"/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3" autoAdjust="0"/>
    <p:restoredTop sz="94660"/>
  </p:normalViewPr>
  <p:slideViewPr>
    <p:cSldViewPr>
      <p:cViewPr varScale="1">
        <p:scale>
          <a:sx n="97" d="100"/>
          <a:sy n="97" d="100"/>
        </p:scale>
        <p:origin x="1697" y="89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w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1.wmf"/><Relationship Id="rId7" Type="http://schemas.openxmlformats.org/officeDocument/2006/relationships/image" Target="../media/image94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6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3.wmf"/><Relationship Id="rId6" Type="http://schemas.openxmlformats.org/officeDocument/2006/relationships/image" Target="../media/image16.emf"/><Relationship Id="rId11" Type="http://schemas.openxmlformats.org/officeDocument/2006/relationships/image" Target="../media/image21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4.w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wmf"/><Relationship Id="rId10" Type="http://schemas.openxmlformats.org/officeDocument/2006/relationships/image" Target="../media/image30.emf"/><Relationship Id="rId4" Type="http://schemas.openxmlformats.org/officeDocument/2006/relationships/image" Target="../media/image3.wmf"/><Relationship Id="rId9" Type="http://schemas.openxmlformats.org/officeDocument/2006/relationships/image" Target="../media/image29.emf"/><Relationship Id="rId1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0" Type="http://schemas.openxmlformats.org/officeDocument/2006/relationships/image" Target="../media/image58.e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62.e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06BB838-C1AF-4798-981B-E5BA0651CC34}" type="slidenum">
              <a:rPr lang="en-US" altLang="zh-CN">
                <a:ea typeface="黑体" panose="02010609060101010101" pitchFamily="2" charset="-122"/>
              </a:rPr>
              <a:t>‹#›</a:t>
            </a:fld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ea typeface="黑体" panose="0201060906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2" charset="-122"/>
              </a:defRPr>
            </a:lvl1pPr>
            <a:lvl2pPr>
              <a:defRPr>
                <a:ea typeface="黑体" panose="02010609060101010101" pitchFamily="2" charset="-122"/>
              </a:defRPr>
            </a:lvl2pPr>
            <a:lvl3pPr>
              <a:defRPr>
                <a:ea typeface="黑体" panose="02010609060101010101" pitchFamily="2" charset="-122"/>
              </a:defRPr>
            </a:lvl3pPr>
            <a:lvl4pPr>
              <a:defRPr>
                <a:ea typeface="黑体" panose="02010609060101010101" pitchFamily="2" charset="-122"/>
              </a:defRPr>
            </a:lvl4pPr>
            <a:lvl5pPr>
              <a:defRPr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2" charset="-122"/>
              </a:defRPr>
            </a:lvl1pPr>
            <a:lvl2pPr>
              <a:defRPr>
                <a:ea typeface="黑体" panose="02010609060101010101" pitchFamily="2" charset="-122"/>
              </a:defRPr>
            </a:lvl2pPr>
            <a:lvl3pPr>
              <a:defRPr>
                <a:ea typeface="黑体" panose="02010609060101010101" pitchFamily="2" charset="-122"/>
              </a:defRPr>
            </a:lvl3pPr>
            <a:lvl4pPr>
              <a:defRPr>
                <a:ea typeface="黑体" panose="02010609060101010101" pitchFamily="2" charset="-122"/>
              </a:defRPr>
            </a:lvl4pPr>
            <a:lvl5pPr>
              <a:defRPr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  <a:lvl2pPr>
              <a:defRPr>
                <a:ea typeface="黑体" panose="02010609060101010101" pitchFamily="2" charset="-122"/>
              </a:defRPr>
            </a:lvl2pPr>
            <a:lvl3pPr>
              <a:defRPr>
                <a:ea typeface="黑体" panose="02010609060101010101" pitchFamily="2" charset="-122"/>
              </a:defRPr>
            </a:lvl3pPr>
            <a:lvl4pPr>
              <a:defRPr>
                <a:ea typeface="黑体" panose="02010609060101010101" pitchFamily="2" charset="-122"/>
              </a:defRPr>
            </a:lvl4pPr>
            <a:lvl5pPr>
              <a:defRPr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  <a:lvl2pPr>
              <a:defRPr>
                <a:ea typeface="黑体" panose="02010609060101010101" pitchFamily="2" charset="-122"/>
              </a:defRPr>
            </a:lvl2pPr>
            <a:lvl3pPr>
              <a:defRPr>
                <a:ea typeface="黑体" panose="02010609060101010101" pitchFamily="2" charset="-122"/>
              </a:defRPr>
            </a:lvl3pPr>
            <a:lvl4pPr>
              <a:defRPr>
                <a:ea typeface="黑体" panose="02010609060101010101" pitchFamily="2" charset="-122"/>
              </a:defRPr>
            </a:lvl4pPr>
            <a:lvl5pPr>
              <a:defRPr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4AAAC0-1B8D-4B4B-94EE-345B590BD8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  <a:lvl2pPr>
              <a:defRPr>
                <a:ea typeface="黑体" panose="02010609060101010101" pitchFamily="2" charset="-122"/>
              </a:defRPr>
            </a:lvl2pPr>
            <a:lvl3pPr>
              <a:defRPr>
                <a:ea typeface="黑体" panose="02010609060101010101" pitchFamily="2" charset="-122"/>
              </a:defRPr>
            </a:lvl3pPr>
            <a:lvl4pPr>
              <a:defRPr>
                <a:ea typeface="黑体" panose="02010609060101010101" pitchFamily="2" charset="-122"/>
              </a:defRPr>
            </a:lvl4pPr>
            <a:lvl5pPr>
              <a:defRPr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黑体" panose="02010609060101010101" pitchFamily="2" charset="-122"/>
              </a:defRPr>
            </a:lvl1pPr>
            <a:lvl2pPr>
              <a:defRPr sz="2400">
                <a:ea typeface="黑体" panose="02010609060101010101" pitchFamily="2" charset="-122"/>
              </a:defRPr>
            </a:lvl2pPr>
            <a:lvl3pPr>
              <a:defRPr sz="2000">
                <a:ea typeface="黑体" panose="02010609060101010101" pitchFamily="2" charset="-122"/>
              </a:defRPr>
            </a:lvl3pPr>
            <a:lvl4pPr>
              <a:defRPr sz="1800">
                <a:ea typeface="黑体" panose="02010609060101010101" pitchFamily="2" charset="-122"/>
              </a:defRPr>
            </a:lvl4pPr>
            <a:lvl5pPr>
              <a:defRPr sz="1800"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ea typeface="黑体" panose="02010609060101010101" pitchFamily="2" charset="-122"/>
              </a:defRPr>
            </a:lvl1pPr>
            <a:lvl2pPr>
              <a:defRPr sz="2400">
                <a:ea typeface="黑体" panose="02010609060101010101" pitchFamily="2" charset="-122"/>
              </a:defRPr>
            </a:lvl2pPr>
            <a:lvl3pPr>
              <a:defRPr sz="2000">
                <a:ea typeface="黑体" panose="02010609060101010101" pitchFamily="2" charset="-122"/>
              </a:defRPr>
            </a:lvl3pPr>
            <a:lvl4pPr>
              <a:defRPr sz="1800">
                <a:ea typeface="黑体" panose="02010609060101010101" pitchFamily="2" charset="-122"/>
              </a:defRPr>
            </a:lvl4pPr>
            <a:lvl5pPr>
              <a:defRPr sz="1800"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黑体" panose="02010609060101010101" pitchFamily="2" charset="-122"/>
              </a:defRPr>
            </a:lvl1pPr>
            <a:lvl2pPr>
              <a:defRPr sz="2000">
                <a:ea typeface="黑体" panose="02010609060101010101" pitchFamily="2" charset="-122"/>
              </a:defRPr>
            </a:lvl2pPr>
            <a:lvl3pPr>
              <a:defRPr sz="1800">
                <a:ea typeface="黑体" panose="02010609060101010101" pitchFamily="2" charset="-122"/>
              </a:defRPr>
            </a:lvl3pPr>
            <a:lvl4pPr>
              <a:defRPr sz="1600">
                <a:ea typeface="黑体" panose="02010609060101010101" pitchFamily="2" charset="-122"/>
              </a:defRPr>
            </a:lvl4pPr>
            <a:lvl5pPr>
              <a:defRPr sz="1600"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ea typeface="黑体" panose="02010609060101010101" pitchFamily="2" charset="-122"/>
              </a:defRPr>
            </a:lvl1pPr>
            <a:lvl2pPr>
              <a:defRPr sz="2000">
                <a:ea typeface="黑体" panose="02010609060101010101" pitchFamily="2" charset="-122"/>
              </a:defRPr>
            </a:lvl2pPr>
            <a:lvl3pPr>
              <a:defRPr sz="1800">
                <a:ea typeface="黑体" panose="02010609060101010101" pitchFamily="2" charset="-122"/>
              </a:defRPr>
            </a:lvl3pPr>
            <a:lvl4pPr>
              <a:defRPr sz="1600">
                <a:ea typeface="黑体" panose="02010609060101010101" pitchFamily="2" charset="-122"/>
              </a:defRPr>
            </a:lvl4pPr>
            <a:lvl5pPr>
              <a:defRPr sz="1600"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黑体" panose="02010609060101010101" pitchFamily="2" charset="-122"/>
              </a:defRPr>
            </a:lvl1pPr>
            <a:lvl2pPr>
              <a:defRPr sz="2800">
                <a:ea typeface="黑体" panose="02010609060101010101" pitchFamily="2" charset="-122"/>
              </a:defRPr>
            </a:lvl2pPr>
            <a:lvl3pPr>
              <a:defRPr sz="2400">
                <a:ea typeface="黑体" panose="02010609060101010101" pitchFamily="2" charset="-122"/>
              </a:defRPr>
            </a:lvl3pPr>
            <a:lvl4pPr>
              <a:defRPr sz="2000">
                <a:ea typeface="黑体" panose="02010609060101010101" pitchFamily="2" charset="-122"/>
              </a:defRPr>
            </a:lvl4pPr>
            <a:lvl5pPr>
              <a:defRPr sz="2000"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alphaModFix amt="94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黑体" panose="02010609060101010101" pitchFamily="2" charset="-122"/>
              </a:defRPr>
            </a:lvl1pPr>
          </a:lstStyle>
          <a:p>
            <a:fld id="{90D44D78-0F71-4538-832D-E042A89CD3E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600" b="0" smtClean="0">
                <a:solidFill>
                  <a:srgbClr val="0000CC"/>
                </a:solidFill>
                <a:ea typeface="黑体" panose="02010609060101010101" pitchFamily="2" charset="-122"/>
              </a:rPr>
              <a:t>‹#›</a:t>
            </a:fld>
            <a:endParaRPr lang="en-US" sz="1600" b="0" dirty="0">
              <a:solidFill>
                <a:srgbClr val="0000CC"/>
              </a:solidFill>
              <a:ea typeface="黑体" panose="02010609060101010101" pitchFamily="2" charset="-122"/>
            </a:endParaRPr>
          </a:p>
        </p:txBody>
      </p:sp>
      <p:sp>
        <p:nvSpPr>
          <p:cNvPr id="8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9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50.wmf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70.emf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67.e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9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8.emf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85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37.wmf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0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4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image" Target="../media/image145.wmf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54.bin"/><Relationship Id="rId14" Type="http://schemas.openxmlformats.org/officeDocument/2006/relationships/oleObject" Target="../embeddings/oleObject1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6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1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3.emf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57.wmf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5.wmf"/><Relationship Id="rId25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85800" y="1484313"/>
            <a:ext cx="7772400" cy="147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第二章 矩阵代数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1371600" y="3240088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4800" b="1" dirty="0">
                <a:solidFill>
                  <a:srgbClr val="0000CC"/>
                </a:solidFill>
                <a:ea typeface="黑体" panose="02010609060101010101" pitchFamily="2" charset="-122"/>
              </a:rPr>
              <a:t>第五节  分块矩阵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"/>
          <p:cNvGrpSpPr/>
          <p:nvPr/>
        </p:nvGrpSpPr>
        <p:grpSpPr bwMode="auto">
          <a:xfrm>
            <a:off x="2514600" y="476250"/>
            <a:ext cx="3530600" cy="2057400"/>
            <a:chOff x="1680" y="2544"/>
            <a:chExt cx="2224" cy="1296"/>
          </a:xfrm>
        </p:grpSpPr>
        <p:graphicFrame>
          <p:nvGraphicFramePr>
            <p:cNvPr id="164867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6" name="Equation" r:id="rId3" imgW="84734400" imgH="49377600" progId="Equation.3">
                    <p:embed/>
                  </p:oleObj>
                </mc:Choice>
                <mc:Fallback>
                  <p:oleObj name="Equation" r:id="rId3" imgW="84734400" imgH="49377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8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7" name="Equation" r:id="rId5" imgW="7010400" imgH="7620000" progId="Equation.3">
                    <p:embed/>
                  </p:oleObj>
                </mc:Choice>
                <mc:Fallback>
                  <p:oleObj name="Equation" r:id="rId5" imgW="7010400" imgH="76200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9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8" name="Equation" r:id="rId7" imgW="7010400" imgH="7620000" progId="Equation.3">
                    <p:embed/>
                  </p:oleObj>
                </mc:Choice>
                <mc:Fallback>
                  <p:oleObj name="Equation" r:id="rId7" imgW="7010400" imgH="76200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4514850" y="2794000"/>
          <a:ext cx="1127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9" name="公式" r:id="rId8" imgW="2743200" imgH="5181600" progId="Equation.3">
                  <p:embed/>
                </p:oleObj>
              </mc:Choice>
              <mc:Fallback>
                <p:oleObj name="公式" r:id="rId8" imgW="2743200" imgH="5181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794000"/>
                        <a:ext cx="112713" cy="19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971550" y="2924175"/>
          <a:ext cx="77057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0" name="Equation" r:id="rId10" imgW="74980800" imgH="10972800" progId="">
                  <p:embed/>
                </p:oleObj>
              </mc:Choice>
              <mc:Fallback>
                <p:oleObj name="Equation" r:id="rId10" imgW="74980800" imgH="10972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770572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2627313" y="4805363"/>
          <a:ext cx="31686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1" name="Equation" r:id="rId12" imgW="44297600" imgH="8940800" progId="">
                  <p:embed/>
                </p:oleObj>
              </mc:Choice>
              <mc:Fallback>
                <p:oleObj name="Equation" r:id="rId12" imgW="44297600" imgH="8940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805363"/>
                        <a:ext cx="31686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914400" y="4133850"/>
            <a:ext cx="607570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分块对角矩阵的行列式具有下述性质</a:t>
            </a:r>
            <a:r>
              <a:rPr lang="en-US" altLang="zh-CN" sz="2800" b="1" dirty="0">
                <a:ea typeface="黑体" panose="02010609060101010101" pitchFamily="2" charset="-122"/>
              </a:rPr>
              <a:t>: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771775" y="3429000"/>
            <a:ext cx="3790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记做</a:t>
            </a:r>
            <a:r>
              <a:rPr lang="en-US" altLang="zh-CN" sz="2800" b="1" i="1">
                <a:ea typeface="黑体" panose="02010609060101010101" pitchFamily="2" charset="-122"/>
              </a:rPr>
              <a:t>diag</a:t>
            </a:r>
            <a:r>
              <a:rPr lang="en-US" altLang="zh-CN" sz="2800" b="1">
                <a:ea typeface="黑体" panose="02010609060101010101" pitchFamily="2" charset="-122"/>
              </a:rPr>
              <a:t>(</a:t>
            </a:r>
            <a:r>
              <a:rPr lang="en-US" altLang="zh-CN" sz="2800" b="1" i="1">
                <a:ea typeface="黑体" panose="02010609060101010101" pitchFamily="2" charset="-122"/>
              </a:rPr>
              <a:t>A</a:t>
            </a:r>
            <a:r>
              <a:rPr lang="en-US" altLang="zh-CN" sz="2800" b="1" baseline="-25000">
                <a:ea typeface="黑体" panose="02010609060101010101" pitchFamily="2" charset="-122"/>
              </a:rPr>
              <a:t>1</a:t>
            </a:r>
            <a:r>
              <a:rPr lang="en-US" altLang="zh-CN" sz="2800" b="1">
                <a:ea typeface="黑体" panose="02010609060101010101" pitchFamily="2" charset="-122"/>
              </a:rPr>
              <a:t>, </a:t>
            </a:r>
            <a:r>
              <a:rPr lang="en-US" altLang="zh-CN" sz="2800" b="1" i="1">
                <a:ea typeface="黑体" panose="02010609060101010101" pitchFamily="2" charset="-122"/>
              </a:rPr>
              <a:t>A</a:t>
            </a:r>
            <a:r>
              <a:rPr lang="en-US" altLang="zh-CN" sz="2800" b="1" baseline="-25000">
                <a:ea typeface="黑体" panose="02010609060101010101" pitchFamily="2" charset="-122"/>
              </a:rPr>
              <a:t>2</a:t>
            </a:r>
            <a:r>
              <a:rPr lang="en-US" altLang="zh-CN" sz="2800" b="1">
                <a:ea typeface="黑体" panose="02010609060101010101" pitchFamily="2" charset="-122"/>
              </a:rPr>
              <a:t>, …, </a:t>
            </a:r>
            <a:r>
              <a:rPr lang="en-US" altLang="zh-CN" sz="2800" b="1" i="1">
                <a:ea typeface="黑体" panose="02010609060101010101" pitchFamily="2" charset="-122"/>
              </a:rPr>
              <a:t>A</a:t>
            </a:r>
            <a:r>
              <a:rPr lang="en-US" altLang="zh-CN" sz="2800" b="1" i="1" baseline="-25000">
                <a:ea typeface="黑体" panose="02010609060101010101" pitchFamily="2" charset="-122"/>
              </a:rPr>
              <a:t>s</a:t>
            </a:r>
            <a:r>
              <a:rPr lang="en-US" altLang="zh-CN" sz="2800" b="1">
                <a:ea typeface="黑体" panose="02010609060101010101" pitchFamily="2" charset="-122"/>
              </a:rPr>
              <a:t>).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877050" y="3500438"/>
            <a:ext cx="1851025" cy="5191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ea typeface="黑体" panose="02010609060101010101" pitchFamily="2" charset="-122"/>
              </a:rPr>
              <a:t>准对角阵</a:t>
            </a:r>
            <a:r>
              <a:rPr lang="en-US" altLang="zh-CN" sz="2800" b="1" dirty="0">
                <a:ea typeface="黑体" panose="02010609060101010101" pitchFamily="2" charset="-122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77" grpId="0"/>
      <p:bldP spid="1648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914400" y="2614613"/>
          <a:ext cx="5715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Equation" r:id="rId3" imgW="131368800" imgH="11277600" progId="Equation.3">
                  <p:embed/>
                </p:oleObj>
              </mc:Choice>
              <mc:Fallback>
                <p:oleObj name="Equation" r:id="rId3" imgW="131368800" imgH="11277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14613"/>
                        <a:ext cx="57150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891" name="Group 3"/>
          <p:cNvGrpSpPr/>
          <p:nvPr/>
        </p:nvGrpSpPr>
        <p:grpSpPr bwMode="auto">
          <a:xfrm>
            <a:off x="1524000" y="3300413"/>
            <a:ext cx="3478213" cy="2154237"/>
            <a:chOff x="960" y="2448"/>
            <a:chExt cx="2191" cy="1357"/>
          </a:xfrm>
        </p:grpSpPr>
        <p:graphicFrame>
          <p:nvGraphicFramePr>
            <p:cNvPr id="165892" name="Object 4"/>
            <p:cNvGraphicFramePr>
              <a:graphicFrameLocks noChangeAspect="1"/>
            </p:cNvGraphicFramePr>
            <p:nvPr/>
          </p:nvGraphicFramePr>
          <p:xfrm>
            <a:off x="960" y="2448"/>
            <a:ext cx="2191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4" name="Equation" r:id="rId5" imgW="89916000" imgH="50596800" progId="Equation.3">
                    <p:embed/>
                  </p:oleObj>
                </mc:Choice>
                <mc:Fallback>
                  <p:oleObj name="Equation" r:id="rId5" imgW="89916000" imgH="505968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48"/>
                          <a:ext cx="2191" cy="1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3" name="Object 5"/>
            <p:cNvGraphicFramePr>
              <a:graphicFrameLocks noChangeAspect="1"/>
            </p:cNvGraphicFramePr>
            <p:nvPr/>
          </p:nvGraphicFramePr>
          <p:xfrm>
            <a:off x="1776" y="3264"/>
            <a:ext cx="29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5" name="公式" r:id="rId7" imgW="3048000" imgH="3352800" progId="Equation.3">
                    <p:embed/>
                  </p:oleObj>
                </mc:Choice>
                <mc:Fallback>
                  <p:oleObj name="公式" r:id="rId7" imgW="3048000" imgH="33528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299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2592" y="2561"/>
            <a:ext cx="2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6" name="公式" r:id="rId9" imgW="3048000" imgH="3352800" progId="Equation.3">
                    <p:embed/>
                  </p:oleObj>
                </mc:Choice>
                <mc:Fallback>
                  <p:oleObj name="公式" r:id="rId9" imgW="3048000" imgH="33528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61"/>
                          <a:ext cx="299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895" name="Group 7"/>
          <p:cNvGrpSpPr/>
          <p:nvPr/>
        </p:nvGrpSpPr>
        <p:grpSpPr bwMode="auto">
          <a:xfrm>
            <a:off x="914400" y="404813"/>
            <a:ext cx="3810000" cy="1905000"/>
            <a:chOff x="576" y="480"/>
            <a:chExt cx="2367" cy="1214"/>
          </a:xfrm>
        </p:grpSpPr>
        <p:graphicFrame>
          <p:nvGraphicFramePr>
            <p:cNvPr id="165896" name="Object 8"/>
            <p:cNvGraphicFramePr>
              <a:graphicFrameLocks noChangeAspect="1"/>
            </p:cNvGraphicFramePr>
            <p:nvPr/>
          </p:nvGraphicFramePr>
          <p:xfrm>
            <a:off x="576" y="480"/>
            <a:ext cx="2367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7" name="Equation" r:id="rId10" imgW="110337600" imgH="50596800" progId="Equation.3">
                    <p:embed/>
                  </p:oleObj>
                </mc:Choice>
                <mc:Fallback>
                  <p:oleObj name="Equation" r:id="rId10" imgW="110337600" imgH="505968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0"/>
                          <a:ext cx="2367" cy="1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7" name="Object 9"/>
            <p:cNvGraphicFramePr>
              <a:graphicFrameLocks noChangeAspect="1"/>
            </p:cNvGraphicFramePr>
            <p:nvPr/>
          </p:nvGraphicFramePr>
          <p:xfrm>
            <a:off x="1632" y="1200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8" name="公式" r:id="rId12" imgW="3048000" imgH="3352800" progId="Equation.3">
                    <p:embed/>
                  </p:oleObj>
                </mc:Choice>
                <mc:Fallback>
                  <p:oleObj name="公式" r:id="rId12" imgW="3048000" imgH="33528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00"/>
                          <a:ext cx="305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8" name="Object 10"/>
            <p:cNvGraphicFramePr>
              <a:graphicFrameLocks noChangeAspect="1"/>
            </p:cNvGraphicFramePr>
            <p:nvPr/>
          </p:nvGraphicFramePr>
          <p:xfrm>
            <a:off x="2304" y="576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9" name="公式" r:id="rId13" imgW="3048000" imgH="3352800" progId="Equation.3">
                    <p:embed/>
                  </p:oleObj>
                </mc:Choice>
                <mc:Fallback>
                  <p:oleObj name="公式" r:id="rId13" imgW="3048000" imgH="33528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576"/>
                          <a:ext cx="305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1752600" y="4062413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0" name="Equation" r:id="rId14" imgW="8534400" imgH="12192000" progId="Equation.3">
                  <p:embed/>
                </p:oleObj>
              </mc:Choice>
              <mc:Fallback>
                <p:oleObj name="Equation" r:id="rId14" imgW="8534400" imgH="121920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62413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2667000" y="3300413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1" name="Equation" r:id="rId16" imgW="8534400" imgH="12192000" progId="Equation.3">
                  <p:embed/>
                </p:oleObj>
              </mc:Choice>
              <mc:Fallback>
                <p:oleObj name="Equation" r:id="rId16" imgW="8534400" imgH="12192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00413"/>
                        <a:ext cx="266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901" name="Group 13"/>
          <p:cNvGrpSpPr/>
          <p:nvPr/>
        </p:nvGrpSpPr>
        <p:grpSpPr bwMode="auto">
          <a:xfrm>
            <a:off x="3352800" y="3833813"/>
            <a:ext cx="1485900" cy="1447800"/>
            <a:chOff x="2112" y="2784"/>
            <a:chExt cx="936" cy="912"/>
          </a:xfrm>
        </p:grpSpPr>
        <p:graphicFrame>
          <p:nvGraphicFramePr>
            <p:cNvPr id="165902" name="Object 14"/>
            <p:cNvGraphicFramePr>
              <a:graphicFrameLocks noChangeAspect="1"/>
            </p:cNvGraphicFramePr>
            <p:nvPr/>
          </p:nvGraphicFramePr>
          <p:xfrm>
            <a:off x="2112" y="2784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2" name="Equation" r:id="rId18" imgW="355600" imgH="508000" progId="Equation.3">
                    <p:embed/>
                  </p:oleObj>
                </mc:Choice>
                <mc:Fallback>
                  <p:oleObj name="Equation" r:id="rId18" imgW="355600" imgH="5080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1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3" name="Object 15"/>
            <p:cNvGraphicFramePr>
              <a:graphicFrameLocks noChangeAspect="1"/>
            </p:cNvGraphicFramePr>
            <p:nvPr/>
          </p:nvGraphicFramePr>
          <p:xfrm>
            <a:off x="2880" y="34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3" name="Equation" r:id="rId20" imgW="355600" imgH="508000" progId="Equation.3">
                    <p:embed/>
                  </p:oleObj>
                </mc:Choice>
                <mc:Fallback>
                  <p:oleObj name="Equation" r:id="rId20" imgW="355600" imgH="5080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939800" y="5507038"/>
          <a:ext cx="52466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Equation" r:id="rId22" imgW="46329600" imgH="5791200" progId="">
                  <p:embed/>
                </p:oleObj>
              </mc:Choice>
              <mc:Fallback>
                <p:oleObj name="Equation" r:id="rId22" imgW="46329600" imgH="5791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507038"/>
                        <a:ext cx="52466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423988" y="850900"/>
          <a:ext cx="47529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6" name="Equation" r:id="rId3" imgW="69494400" imgH="25908000" progId="">
                  <p:embed/>
                </p:oleObj>
              </mc:Choice>
              <mc:Fallback>
                <p:oleObj name="Equation" r:id="rId3" imgW="69494400" imgH="259080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850900"/>
                        <a:ext cx="475297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484313" y="3159125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7" name="Equation" r:id="rId5" imgW="101803200" imgH="49377600" progId="Equation.3">
                  <p:embed/>
                </p:oleObj>
              </mc:Choice>
              <mc:Fallback>
                <p:oleObj name="Equation" r:id="rId5" imgW="101803200" imgH="49377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159125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6" name="Group 4"/>
          <p:cNvGrpSpPr/>
          <p:nvPr/>
        </p:nvGrpSpPr>
        <p:grpSpPr bwMode="auto">
          <a:xfrm>
            <a:off x="1103313" y="490538"/>
            <a:ext cx="3048000" cy="2590800"/>
            <a:chOff x="864" y="480"/>
            <a:chExt cx="1920" cy="1632"/>
          </a:xfrm>
        </p:grpSpPr>
        <p:sp>
          <p:nvSpPr>
            <p:cNvPr id="166917" name="Line 5"/>
            <p:cNvSpPr>
              <a:spLocks noChangeShapeType="1"/>
            </p:cNvSpPr>
            <p:nvPr/>
          </p:nvSpPr>
          <p:spPr bwMode="auto">
            <a:xfrm>
              <a:off x="864" y="816"/>
              <a:ext cx="17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66918" name="Line 6"/>
            <p:cNvSpPr>
              <a:spLocks noChangeShapeType="1"/>
            </p:cNvSpPr>
            <p:nvPr/>
          </p:nvSpPr>
          <p:spPr bwMode="auto">
            <a:xfrm>
              <a:off x="2784" y="480"/>
              <a:ext cx="0" cy="1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sp>
        <p:nvSpPr>
          <p:cNvPr id="166919" name="Oval 7"/>
          <p:cNvSpPr>
            <a:spLocks noChangeArrowheads="1"/>
          </p:cNvSpPr>
          <p:nvPr/>
        </p:nvSpPr>
        <p:spPr bwMode="auto">
          <a:xfrm>
            <a:off x="1789113" y="30829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pSp>
        <p:nvGrpSpPr>
          <p:cNvPr id="166920" name="Group 8"/>
          <p:cNvGrpSpPr/>
          <p:nvPr/>
        </p:nvGrpSpPr>
        <p:grpSpPr bwMode="auto">
          <a:xfrm>
            <a:off x="1179513" y="566738"/>
            <a:ext cx="3581400" cy="2514600"/>
            <a:chOff x="912" y="528"/>
            <a:chExt cx="2256" cy="1584"/>
          </a:xfrm>
        </p:grpSpPr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>
              <a:off x="3168" y="528"/>
              <a:ext cx="0" cy="15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sp>
        <p:nvSpPr>
          <p:cNvPr id="166923" name="Oval 11"/>
          <p:cNvSpPr>
            <a:spLocks noChangeArrowheads="1"/>
          </p:cNvSpPr>
          <p:nvPr/>
        </p:nvSpPr>
        <p:spPr bwMode="auto">
          <a:xfrm>
            <a:off x="2703513" y="36163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66924" name="Oval 12"/>
          <p:cNvSpPr>
            <a:spLocks noChangeArrowheads="1"/>
          </p:cNvSpPr>
          <p:nvPr/>
        </p:nvSpPr>
        <p:spPr bwMode="auto">
          <a:xfrm>
            <a:off x="4151313" y="4683125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pSp>
        <p:nvGrpSpPr>
          <p:cNvPr id="166925" name="Group 13"/>
          <p:cNvGrpSpPr/>
          <p:nvPr/>
        </p:nvGrpSpPr>
        <p:grpSpPr bwMode="auto">
          <a:xfrm>
            <a:off x="1103313" y="642938"/>
            <a:ext cx="4800600" cy="2438400"/>
            <a:chOff x="864" y="576"/>
            <a:chExt cx="3024" cy="1536"/>
          </a:xfrm>
        </p:grpSpPr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864" y="1824"/>
              <a:ext cx="17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3888" y="576"/>
              <a:ext cx="0" cy="15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866775" y="5516563"/>
          <a:ext cx="7593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8" name="Equation" r:id="rId7" imgW="67056000" imgH="5486400" progId="">
                  <p:embed/>
                </p:oleObj>
              </mc:Choice>
              <mc:Fallback>
                <p:oleObj name="Equation" r:id="rId7" imgW="67056000" imgH="54864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516563"/>
                        <a:ext cx="75930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971550" y="5170488"/>
            <a:ext cx="49404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a typeface="黑体" panose="02010609060101010101" pitchFamily="2" charset="-122"/>
              </a:rPr>
              <a:t>即</a:t>
            </a: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755650" y="188913"/>
            <a:ext cx="35798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(7)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假设运算可行，则</a:t>
            </a:r>
          </a:p>
        </p:txBody>
      </p:sp>
      <p:graphicFrame>
        <p:nvGraphicFramePr>
          <p:cNvPr id="166931" name="Object 19"/>
          <p:cNvGraphicFramePr>
            <a:graphicFrameLocks noChangeAspect="1"/>
          </p:cNvGraphicFramePr>
          <p:nvPr/>
        </p:nvGraphicFramePr>
        <p:xfrm>
          <a:off x="1547813" y="5949950"/>
          <a:ext cx="4900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9" name="Equation" r:id="rId9" imgW="43281600" imgH="5486400" progId="">
                  <p:embed/>
                </p:oleObj>
              </mc:Choice>
              <mc:Fallback>
                <p:oleObj name="Equation" r:id="rId9" imgW="43281600" imgH="54864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949950"/>
                        <a:ext cx="49006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3" grpId="0" animBg="1"/>
      <p:bldP spid="166924" grpId="0" animBg="1"/>
      <p:bldP spid="1669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914400" y="333375"/>
            <a:ext cx="162416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ea typeface="黑体" panose="02010609060101010101" pitchFamily="2" charset="-122"/>
              </a:rPr>
              <a:t>1      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1143000" y="8794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1" name="Equation" r:id="rId3" imgW="73152000" imgH="49072800" progId="Equation.3">
                  <p:embed/>
                </p:oleObj>
              </mc:Choice>
              <mc:Fallback>
                <p:oleObj name="Equation" r:id="rId3" imgW="73152000" imgH="49072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79475"/>
                        <a:ext cx="3048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4953000" y="879475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2" name="Equation" r:id="rId5" imgW="78943200" imgH="49072800" progId="Equation.3">
                  <p:embed/>
                </p:oleObj>
              </mc:Choice>
              <mc:Fallback>
                <p:oleObj name="Equation" r:id="rId5" imgW="78943200" imgH="49072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79475"/>
                        <a:ext cx="32893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990600" y="2924175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3" name="Equation" r:id="rId7" imgW="25298400" imgH="10363200" progId="Equation.3">
                  <p:embed/>
                </p:oleObj>
              </mc:Choice>
              <mc:Fallback>
                <p:oleObj name="Equation" r:id="rId7" imgW="25298400" imgH="10363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24175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914400" y="3305175"/>
            <a:ext cx="5429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1476375" y="3386138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4" name="Equation" r:id="rId9" imgW="49682400" imgH="9753600" progId="Equation.3">
                  <p:embed/>
                </p:oleObj>
              </mc:Choice>
              <mc:Fallback>
                <p:oleObj name="Equation" r:id="rId9" imgW="49682400" imgH="9753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86138"/>
                        <a:ext cx="2070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4" name="Group 8"/>
          <p:cNvGrpSpPr/>
          <p:nvPr/>
        </p:nvGrpSpPr>
        <p:grpSpPr bwMode="auto">
          <a:xfrm>
            <a:off x="3352800" y="3533775"/>
            <a:ext cx="3276600" cy="2362200"/>
            <a:chOff x="2112" y="2496"/>
            <a:chExt cx="2064" cy="1488"/>
          </a:xfrm>
        </p:grpSpPr>
        <p:graphicFrame>
          <p:nvGraphicFramePr>
            <p:cNvPr id="167945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5" name="Equation" r:id="rId11" imgW="71018400" imgH="49072800" progId="Equation.3">
                    <p:embed/>
                  </p:oleObj>
                </mc:Choice>
                <mc:Fallback>
                  <p:oleObj name="Equation" r:id="rId11" imgW="71018400" imgH="490728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64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grpSp>
        <p:nvGrpSpPr>
          <p:cNvPr id="167948" name="Group 12"/>
          <p:cNvGrpSpPr/>
          <p:nvPr/>
        </p:nvGrpSpPr>
        <p:grpSpPr bwMode="auto">
          <a:xfrm>
            <a:off x="2895600" y="3381375"/>
            <a:ext cx="3581400" cy="2362200"/>
            <a:chOff x="3312" y="768"/>
            <a:chExt cx="2256" cy="1488"/>
          </a:xfrm>
        </p:grpSpPr>
        <p:graphicFrame>
          <p:nvGraphicFramePr>
            <p:cNvPr id="167949" name="Object 13"/>
            <p:cNvGraphicFramePr>
              <a:graphicFrameLocks noChangeAspect="1"/>
            </p:cNvGraphicFramePr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6" name="Equation" r:id="rId13" imgW="64922400" imgH="49072800" progId="Equation.3">
                    <p:embed/>
                  </p:oleObj>
                </mc:Choice>
                <mc:Fallback>
                  <p:oleObj name="Equation" r:id="rId13" imgW="64922400" imgH="490728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3792" y="15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4656" y="76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graphicFrame>
          <p:nvGraphicFramePr>
            <p:cNvPr id="167952" name="Object 16"/>
            <p:cNvGraphicFramePr>
              <a:graphicFrameLocks noChangeAspect="1"/>
            </p:cNvGraphicFramePr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7" name="Equation" r:id="rId15" imgW="22758400" imgH="30480000" progId="Equation.3">
                    <p:embed/>
                  </p:oleObj>
                </mc:Choice>
                <mc:Fallback>
                  <p:oleObj name="Equation" r:id="rId15" imgW="22758400" imgH="304800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3" name="Object 17"/>
            <p:cNvGraphicFramePr>
              <a:graphicFrameLocks noChangeAspect="1"/>
            </p:cNvGraphicFramePr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8" name="Equation" r:id="rId17" imgW="30886400" imgH="30480000" progId="Equation.3">
                    <p:embed/>
                  </p:oleObj>
                </mc:Choice>
                <mc:Fallback>
                  <p:oleObj name="Equation" r:id="rId17" imgW="30886400" imgH="304800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954" name="Group 18"/>
          <p:cNvGrpSpPr/>
          <p:nvPr/>
        </p:nvGrpSpPr>
        <p:grpSpPr bwMode="auto">
          <a:xfrm>
            <a:off x="6629400" y="4067175"/>
            <a:ext cx="1600200" cy="977900"/>
            <a:chOff x="3504" y="1344"/>
            <a:chExt cx="1008" cy="616"/>
          </a:xfrm>
        </p:grpSpPr>
        <p:graphicFrame>
          <p:nvGraphicFramePr>
            <p:cNvPr id="167955" name="Object 19"/>
            <p:cNvGraphicFramePr>
              <a:graphicFrameLocks noChangeAspect="1"/>
            </p:cNvGraphicFramePr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09" name="Equation" r:id="rId19" imgW="34137600" imgH="23469600" progId="Equation.3">
                    <p:embed/>
                  </p:oleObj>
                </mc:Choice>
                <mc:Fallback>
                  <p:oleObj name="Equation" r:id="rId19" imgW="34137600" imgH="23469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6" name="Object 20"/>
            <p:cNvGraphicFramePr>
              <a:graphicFrameLocks noChangeAspect="1"/>
            </p:cNvGraphicFramePr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10" name="Equation" r:id="rId21" imgW="7620000" imgH="7010400" progId="Equation.3">
                    <p:embed/>
                  </p:oleObj>
                </mc:Choice>
                <mc:Fallback>
                  <p:oleObj name="Equation" r:id="rId21" imgW="7620000" imgH="70104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7" name="Object 21"/>
            <p:cNvGraphicFramePr>
              <a:graphicFrameLocks noChangeAspect="1"/>
            </p:cNvGraphicFramePr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11" name="Equation" r:id="rId23" imgW="7620000" imgH="7010400" progId="Equation.3">
                    <p:embed/>
                  </p:oleObj>
                </mc:Choice>
                <mc:Fallback>
                  <p:oleObj name="Equation" r:id="rId23" imgW="7620000" imgH="70104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8" name="Object 22"/>
            <p:cNvGraphicFramePr>
              <a:graphicFrameLocks noChangeAspect="1"/>
            </p:cNvGraphicFramePr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12" name="Equation" r:id="rId25" imgW="9347200" imgH="10160000" progId="Equation.3">
                    <p:embed/>
                  </p:oleObj>
                </mc:Choice>
                <mc:Fallback>
                  <p:oleObj name="Equation" r:id="rId25" imgW="9347200" imgH="101600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959" name="Object 23"/>
            <p:cNvGraphicFramePr>
              <a:graphicFrameLocks noChangeAspect="1"/>
            </p:cNvGraphicFramePr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13" name="Equation" r:id="rId27" imgW="11785600" imgH="13411200" progId="Equation.3">
                    <p:embed/>
                  </p:oleObj>
                </mc:Choice>
                <mc:Fallback>
                  <p:oleObj name="Equation" r:id="rId27" imgW="11785600" imgH="13411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2209800" y="55245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3" name="Equation" r:id="rId3" imgW="76809600" imgH="49072800" progId="Equation.3">
                  <p:embed/>
                </p:oleObj>
              </mc:Choice>
              <mc:Fallback>
                <p:oleObj name="Equation" r:id="rId3" imgW="76809600" imgH="49072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2450"/>
                        <a:ext cx="32004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2514600" y="161925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211638" y="476250"/>
            <a:ext cx="0" cy="2514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5486400" y="116205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4" name="Equation" r:id="rId5" imgW="32004000" imgH="23469600" progId="Equation.3">
                  <p:embed/>
                </p:oleObj>
              </mc:Choice>
              <mc:Fallback>
                <p:oleObj name="Equation" r:id="rId5" imgW="32004000" imgH="23469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62050"/>
                        <a:ext cx="1524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2916238" y="4762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5943600" y="1238250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5" name="Equation" r:id="rId7" imgW="11582400" imgH="10058400" progId="Equation.3">
                  <p:embed/>
                </p:oleObj>
              </mc:Choice>
              <mc:Fallback>
                <p:oleObj name="Equation" r:id="rId7" imgW="11582400" imgH="100584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38250"/>
                        <a:ext cx="48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4292600" y="476250"/>
            <a:ext cx="11430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6477000" y="123825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6" name="Equation" r:id="rId9" imgW="7620000" imgH="7010400" progId="Equation.3">
                  <p:embed/>
                </p:oleObj>
              </mc:Choice>
              <mc:Fallback>
                <p:oleObj name="Equation" r:id="rId9" imgW="7620000" imgH="7010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38250"/>
                        <a:ext cx="317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2916238" y="14668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5943600" y="169545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7" name="Equation" r:id="rId11" imgW="11887200" imgH="10058400" progId="Equation.3">
                  <p:embed/>
                </p:oleObj>
              </mc:Choice>
              <mc:Fallback>
                <p:oleObj name="Equation" r:id="rId11" imgW="11887200" imgH="10058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95450"/>
                        <a:ext cx="49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4284663" y="146685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6400800" y="169545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8" name="Equation" r:id="rId13" imgW="11887200" imgH="10058400" progId="Equation.3">
                  <p:embed/>
                </p:oleObj>
              </mc:Choice>
              <mc:Fallback>
                <p:oleObj name="Equation" r:id="rId13" imgW="11887200" imgH="10058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95450"/>
                        <a:ext cx="49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990600" y="3295650"/>
            <a:ext cx="54534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则</a:t>
            </a:r>
          </a:p>
        </p:txBody>
      </p:sp>
      <p:graphicFrame>
        <p:nvGraphicFramePr>
          <p:cNvPr id="168975" name="Object 15"/>
          <p:cNvGraphicFramePr>
            <a:graphicFrameLocks noChangeAspect="1"/>
          </p:cNvGraphicFramePr>
          <p:nvPr/>
        </p:nvGraphicFramePr>
        <p:xfrm>
          <a:off x="1676400" y="314325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9" name="Equation" r:id="rId15" imgW="94183200" imgH="23469600" progId="Equation.3">
                  <p:embed/>
                </p:oleObj>
              </mc:Choice>
              <mc:Fallback>
                <p:oleObj name="Equation" r:id="rId15" imgW="94183200" imgH="23469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43250"/>
                        <a:ext cx="3924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6" name="Object 16"/>
          <p:cNvGraphicFramePr>
            <a:graphicFrameLocks noChangeAspect="1"/>
          </p:cNvGraphicFramePr>
          <p:nvPr/>
        </p:nvGraphicFramePr>
        <p:xfrm>
          <a:off x="2286000" y="436245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0" name="Equation" r:id="rId17" imgW="94183200" imgH="23469600" progId="Equation.3">
                  <p:embed/>
                </p:oleObj>
              </mc:Choice>
              <mc:Fallback>
                <p:oleObj name="Equation" r:id="rId17" imgW="94183200" imgH="23469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62450"/>
                        <a:ext cx="3924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/>
      <p:bldP spid="168964" grpId="0" animBg="1"/>
      <p:bldP spid="168966" grpId="0" animBg="1"/>
      <p:bldP spid="168968" grpId="0" animBg="1"/>
      <p:bldP spid="168970" grpId="0" animBg="1"/>
      <p:bldP spid="168972" grpId="0" animBg="1"/>
      <p:bldP spid="16897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914400" y="476250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7" name="Equation" r:id="rId3" imgW="108508800" imgH="23469600" progId="Equation.3">
                  <p:embed/>
                </p:oleObj>
              </mc:Choice>
              <mc:Fallback>
                <p:oleObj name="Equation" r:id="rId3" imgW="108508800" imgH="23469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6250"/>
                        <a:ext cx="4521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822325" y="1816100"/>
            <a:ext cx="54534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又</a:t>
            </a: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600200" y="192405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8" name="Equation" r:id="rId5" imgW="39319200" imgH="10058400" progId="Equation.3">
                  <p:embed/>
                </p:oleObj>
              </mc:Choice>
              <mc:Fallback>
                <p:oleObj name="Equation" r:id="rId5" imgW="39319200" imgH="10058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24050"/>
                        <a:ext cx="163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276600" y="1695450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9" name="Equation" r:id="rId7" imgW="113995200" imgH="23469600" progId="Equation.3">
                  <p:embed/>
                </p:oleObj>
              </mc:Choice>
              <mc:Fallback>
                <p:oleObj name="Equation" r:id="rId7" imgW="113995200" imgH="23469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95450"/>
                        <a:ext cx="4749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3276600" y="306705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0" name="Equation" r:id="rId9" imgW="83820000" imgH="23469600" progId="Equation.3">
                  <p:embed/>
                </p:oleObj>
              </mc:Choice>
              <mc:Fallback>
                <p:oleObj name="Equation" r:id="rId9" imgW="83820000" imgH="23469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67050"/>
                        <a:ext cx="3492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6858000" y="299085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1" name="Equation" r:id="rId11" imgW="41452800" imgH="23469600" progId="Equation.3">
                  <p:embed/>
                </p:oleObj>
              </mc:Choice>
              <mc:Fallback>
                <p:oleObj name="Equation" r:id="rId11" imgW="41452800" imgH="23469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90850"/>
                        <a:ext cx="1727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1600200" y="436245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2" name="Equation" r:id="rId13" imgW="102108000" imgH="23469600" progId="Equation.3">
                  <p:embed/>
                </p:oleObj>
              </mc:Choice>
              <mc:Fallback>
                <p:oleObj name="Equation" r:id="rId13" imgW="102108000" imgH="23469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62450"/>
                        <a:ext cx="4254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5867400" y="436245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3" name="Equation" r:id="rId15" imgW="35052000" imgH="23469600" progId="Equation.3">
                  <p:embed/>
                </p:oleObj>
              </mc:Choice>
              <mc:Fallback>
                <p:oleObj name="Equation" r:id="rId15" imgW="35052000" imgH="23469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62450"/>
                        <a:ext cx="1460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14400" y="1339850"/>
            <a:ext cx="13541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于是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270125" y="1143000"/>
          <a:ext cx="443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2" name="Equation" r:id="rId3" imgW="106375200" imgH="23469600" progId="Equation.3">
                  <p:embed/>
                </p:oleObj>
              </mc:Choice>
              <mc:Fallback>
                <p:oleObj name="Equation" r:id="rId3" imgW="106375200" imgH="2346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143000"/>
                        <a:ext cx="4432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2" name="Group 4"/>
          <p:cNvGrpSpPr/>
          <p:nvPr/>
        </p:nvGrpSpPr>
        <p:grpSpPr bwMode="auto">
          <a:xfrm>
            <a:off x="2987675" y="2438400"/>
            <a:ext cx="2743200" cy="2044700"/>
            <a:chOff x="1824" y="1344"/>
            <a:chExt cx="1728" cy="1288"/>
          </a:xfrm>
        </p:grpSpPr>
        <p:graphicFrame>
          <p:nvGraphicFramePr>
            <p:cNvPr id="171013" name="Object 5"/>
            <p:cNvGraphicFramePr>
              <a:graphicFrameLocks noChangeAspect="1"/>
            </p:cNvGraphicFramePr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23" name="Equation" r:id="rId5" imgW="65836800" imgH="49072800" progId="Equation.3">
                    <p:embed/>
                  </p:oleObj>
                </mc:Choice>
                <mc:Fallback>
                  <p:oleObj name="Equation" r:id="rId5" imgW="65836800" imgH="490728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>
              <a:off x="2016" y="1968"/>
              <a:ext cx="14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>
              <a:off x="2832" y="1344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none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676400" y="404813"/>
          <a:ext cx="3721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8" name="Equation" r:id="rId3" imgW="89306400" imgH="49072800" progId="Equation.3">
                  <p:embed/>
                </p:oleObj>
              </mc:Choice>
              <mc:Fallback>
                <p:oleObj name="Equation" r:id="rId3" imgW="89306400" imgH="49072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813"/>
                        <a:ext cx="37211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2514600" y="2767013"/>
          <a:ext cx="2946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9" name="公式" r:id="rId5" imgW="70713600" imgH="52425600" progId="Equation.3">
                  <p:embed/>
                </p:oleObj>
              </mc:Choice>
              <mc:Fallback>
                <p:oleObj name="公式" r:id="rId5" imgW="70713600" imgH="5242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67013"/>
                        <a:ext cx="2946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1295400" y="5281613"/>
          <a:ext cx="3352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0" name="Equation" r:id="rId7" imgW="72542400" imgH="10363200" progId="Equation.3">
                  <p:embed/>
                </p:oleObj>
              </mc:Choice>
              <mc:Fallback>
                <p:oleObj name="Equation" r:id="rId7" imgW="72542400" imgH="1036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81613"/>
                        <a:ext cx="33528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914400" y="111283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ea typeface="黑体" panose="02010609060101010101" pitchFamily="2" charset="-122"/>
              </a:rPr>
              <a:t>2</a:t>
            </a: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914400" y="404813"/>
          <a:ext cx="3937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5" name="Equation" r:id="rId3" imgW="9448800" imgH="9144000" progId="Equation.3">
                  <p:embed/>
                </p:oleObj>
              </mc:Choice>
              <mc:Fallback>
                <p:oleObj name="Equation" r:id="rId3" imgW="9448800" imgH="9144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4813"/>
                        <a:ext cx="3937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860550" y="404813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6" name="Equation" r:id="rId5" imgW="44500800" imgH="10363200" progId="Equation.3">
                  <p:embed/>
                </p:oleObj>
              </mc:Choice>
              <mc:Fallback>
                <p:oleObj name="Equation" r:id="rId5" imgW="44500800" imgH="10363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04813"/>
                        <a:ext cx="185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914400" y="1014413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7" name="Equation" r:id="rId7" imgW="66141600" imgH="49072800" progId="Equation.3">
                  <p:embed/>
                </p:oleObj>
              </mc:Choice>
              <mc:Fallback>
                <p:oleObj name="Equation" r:id="rId7" imgW="66141600" imgH="49072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14413"/>
                        <a:ext cx="2138363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Line 5"/>
          <p:cNvSpPr>
            <a:spLocks noChangeShapeType="1"/>
          </p:cNvSpPr>
          <p:nvPr/>
        </p:nvSpPr>
        <p:spPr bwMode="auto">
          <a:xfrm>
            <a:off x="1390650" y="2081213"/>
            <a:ext cx="15970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73062" name="Line 6"/>
          <p:cNvSpPr>
            <a:spLocks noChangeShapeType="1"/>
          </p:cNvSpPr>
          <p:nvPr/>
        </p:nvSpPr>
        <p:spPr bwMode="auto">
          <a:xfrm>
            <a:off x="2247900" y="1090613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059113" y="1412875"/>
          <a:ext cx="18002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8" name="Equation" r:id="rId9" imgW="19202400" imgH="11582400" progId="">
                  <p:embed/>
                </p:oleObj>
              </mc:Choice>
              <mc:Fallback>
                <p:oleObj name="Equation" r:id="rId9" imgW="19202400" imgH="115824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12875"/>
                        <a:ext cx="1800225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914400" y="3376613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9" name="公式" r:id="rId11" imgW="70713600" imgH="52425600" progId="Equation.3">
                  <p:embed/>
                </p:oleObj>
              </mc:Choice>
              <mc:Fallback>
                <p:oleObj name="公式" r:id="rId11" imgW="70713600" imgH="52425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76613"/>
                        <a:ext cx="2438400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5" name="Line 9"/>
          <p:cNvSpPr>
            <a:spLocks noChangeShapeType="1"/>
          </p:cNvSpPr>
          <p:nvPr/>
        </p:nvSpPr>
        <p:spPr bwMode="auto">
          <a:xfrm>
            <a:off x="1524000" y="4443413"/>
            <a:ext cx="1752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73066" name="Line 10"/>
          <p:cNvSpPr>
            <a:spLocks noChangeShapeType="1"/>
          </p:cNvSpPr>
          <p:nvPr/>
        </p:nvSpPr>
        <p:spPr bwMode="auto">
          <a:xfrm>
            <a:off x="2362200" y="3529013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3348038" y="3860800"/>
          <a:ext cx="18002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0" name="Equation" r:id="rId13" imgW="19202400" imgH="11582400" progId="">
                  <p:embed/>
                </p:oleObj>
              </mc:Choice>
              <mc:Fallback>
                <p:oleObj name="Equation" r:id="rId13" imgW="19202400" imgH="115824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860800"/>
                        <a:ext cx="1800225" cy="117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5029200" y="1852613"/>
            <a:ext cx="1127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其中</a:t>
            </a:r>
          </a:p>
        </p:txBody>
      </p:sp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6096000" y="938213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1" name="Equation" r:id="rId15" imgW="46024800" imgH="23469600" progId="Equation.3">
                  <p:embed/>
                </p:oleObj>
              </mc:Choice>
              <mc:Fallback>
                <p:oleObj name="Equation" r:id="rId15" imgW="46024800" imgH="23469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38213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6096000" y="2233613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2" name="Equation" r:id="rId17" imgW="46024800" imgH="23469600" progId="Equation.3">
                  <p:embed/>
                </p:oleObj>
              </mc:Choice>
              <mc:Fallback>
                <p:oleObj name="Equation" r:id="rId17" imgW="46024800" imgH="23469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33613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1" name="Object 15"/>
          <p:cNvGraphicFramePr>
            <a:graphicFrameLocks noChangeAspect="1"/>
          </p:cNvGraphicFramePr>
          <p:nvPr/>
        </p:nvGraphicFramePr>
        <p:xfrm>
          <a:off x="6172200" y="3376613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3" name="Equation" r:id="rId19" imgW="46024800" imgH="23469600" progId="Equation.3">
                  <p:embed/>
                </p:oleObj>
              </mc:Choice>
              <mc:Fallback>
                <p:oleObj name="Equation" r:id="rId19" imgW="46024800" imgH="23469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376613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2" name="Object 16"/>
          <p:cNvGraphicFramePr>
            <a:graphicFrameLocks noChangeAspect="1"/>
          </p:cNvGraphicFramePr>
          <p:nvPr/>
        </p:nvGraphicFramePr>
        <p:xfrm>
          <a:off x="6172200" y="4595813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4" name="Equation" r:id="rId21" imgW="46024800" imgH="23469600" progId="Equation.3">
                  <p:embed/>
                </p:oleObj>
              </mc:Choice>
              <mc:Fallback>
                <p:oleObj name="Equation" r:id="rId21" imgW="46024800" imgH="23469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95813"/>
                        <a:ext cx="1917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5181600" y="4138613"/>
            <a:ext cx="13350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  <p:bldP spid="173062" grpId="0" animBg="1"/>
      <p:bldP spid="173065" grpId="0" animBg="1"/>
      <p:bldP spid="173066" grpId="0" animBg="1"/>
      <p:bldP spid="173068" grpId="0" autoUpdateAnimBg="0"/>
      <p:bldP spid="1730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768350" y="404813"/>
          <a:ext cx="45275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6" name="Equation" r:id="rId3" imgW="46939200" imgH="11582400" progId="">
                  <p:embed/>
                </p:oleObj>
              </mc:Choice>
              <mc:Fallback>
                <p:oleObj name="Equation" r:id="rId3" imgW="46939200" imgH="115824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04813"/>
                        <a:ext cx="452755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5218113" y="404813"/>
          <a:ext cx="331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7" name="Equation" r:id="rId5" imgW="34747200" imgH="11582400" progId="">
                  <p:embed/>
                </p:oleObj>
              </mc:Choice>
              <mc:Fallback>
                <p:oleObj name="Equation" r:id="rId5" imgW="34747200" imgH="11582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404813"/>
                        <a:ext cx="33147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1143000" y="1628775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8" name="Equation" r:id="rId7" imgW="94488000" imgH="23469600" progId="Equation.3">
                  <p:embed/>
                </p:oleObj>
              </mc:Choice>
              <mc:Fallback>
                <p:oleObj name="Equation" r:id="rId7" imgW="94488000" imgH="23469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28775"/>
                        <a:ext cx="3937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5105400" y="162877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9" name="Equation" r:id="rId9" imgW="44500800" imgH="23469600" progId="Equation.3">
                  <p:embed/>
                </p:oleObj>
              </mc:Choice>
              <mc:Fallback>
                <p:oleObj name="Equation" r:id="rId9" imgW="44500800" imgH="23469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28775"/>
                        <a:ext cx="1854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143000" y="27813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0" name="Equation" r:id="rId11" imgW="94183200" imgH="23469600" progId="Equation.3">
                  <p:embed/>
                </p:oleObj>
              </mc:Choice>
              <mc:Fallback>
                <p:oleObj name="Equation" r:id="rId11" imgW="94183200" imgH="23469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81300"/>
                        <a:ext cx="3924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5105400" y="27813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1" name="Equation" r:id="rId13" imgW="43891200" imgH="23469600" progId="Equation.3">
                  <p:embed/>
                </p:oleObj>
              </mc:Choice>
              <mc:Fallback>
                <p:oleObj name="Equation" r:id="rId13" imgW="43891200" imgH="23469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81300"/>
                        <a:ext cx="1828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24114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2" name="Equation" r:id="rId15" imgW="77724000" imgH="49072800" progId="Equation.3">
                  <p:embed/>
                </p:oleObj>
              </mc:Choice>
              <mc:Fallback>
                <p:oleObj name="Equation" r:id="rId15" imgW="77724000" imgH="49072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931863" y="4681538"/>
          <a:ext cx="1517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3" name="Equation" r:id="rId17" imgW="15544800" imgH="4876800" progId="">
                  <p:embed/>
                </p:oleObj>
              </mc:Choice>
              <mc:Fallback>
                <p:oleObj name="Equation" r:id="rId17" imgW="15544800" imgH="48768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681538"/>
                        <a:ext cx="15176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052513"/>
            <a:ext cx="3911600" cy="563562"/>
          </a:xfrm>
          <a:noFill/>
        </p:spPr>
        <p:txBody>
          <a:bodyPr/>
          <a:lstStyle/>
          <a:p>
            <a:r>
              <a:rPr lang="zh-CN" altLang="en-US" sz="3200">
                <a:solidFill>
                  <a:srgbClr val="003399"/>
                </a:solidFill>
              </a:rPr>
              <a:t>一、矩阵的分块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914400" y="1516063"/>
            <a:ext cx="7618413" cy="1836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ea typeface="黑体" panose="02010609060101010101" pitchFamily="2" charset="-122"/>
              </a:rPr>
              <a:t>　　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对于行数和列数较高的矩阵</a:t>
            </a:r>
            <a:r>
              <a:rPr lang="en-US" altLang="zh-CN" sz="2800" b="1" i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，为了简化运算，经常采用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分块法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，使大矩阵的运算化成小矩阵的运算。 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914400" y="3489325"/>
            <a:ext cx="7543800" cy="1692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具体做法：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将矩阵</a:t>
            </a:r>
            <a:r>
              <a:rPr lang="en-US" altLang="zh-CN" sz="2800" b="1" i="1">
                <a:ea typeface="黑体" panose="02010609060101010101" pitchFamily="2" charset="-122"/>
              </a:rPr>
              <a:t>A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用若干条纵线和横线分成许多个</a:t>
            </a:r>
            <a:r>
              <a:rPr lang="zh-CN" altLang="en-US" sz="2800" b="1">
                <a:solidFill>
                  <a:srgbClr val="99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小矩阵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，每一个小矩阵称为</a:t>
            </a:r>
            <a:r>
              <a:rPr lang="en-US" altLang="zh-CN" sz="2800" b="1" i="1">
                <a:ea typeface="黑体" panose="02010609060101010101" pitchFamily="2" charset="-122"/>
              </a:rPr>
              <a:t>A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子块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，以子块为元素的形式上的矩阵称为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分块矩阵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827088" y="333375"/>
            <a:ext cx="6481762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000099"/>
                </a:solidFill>
                <a:ea typeface="黑体" panose="02010609060101010101" pitchFamily="2" charset="-122"/>
              </a:rPr>
              <a:t>§2.5.1 </a:t>
            </a:r>
            <a:r>
              <a:rPr lang="zh-CN" altLang="en-US" sz="4000" b="1" dirty="0">
                <a:solidFill>
                  <a:srgbClr val="000099"/>
                </a:solidFill>
                <a:ea typeface="黑体" panose="02010609060101010101" pitchFamily="2" charset="-122"/>
              </a:rPr>
              <a:t>分块矩阵及其运算</a:t>
            </a: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>
            <a:off x="6300788" y="4076700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7308850" y="4076700"/>
            <a:ext cx="576263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 autoUpdateAnimBg="0"/>
      <p:bldP spid="155652" grpId="0" autoUpdateAnimBg="0"/>
      <p:bldP spid="155654" grpId="0" animBg="1"/>
      <p:bldP spid="1556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016000" y="260350"/>
          <a:ext cx="60515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2" name="Equation" r:id="rId3" imgW="58216800" imgH="11582400" progId="">
                  <p:embed/>
                </p:oleObj>
              </mc:Choice>
              <mc:Fallback>
                <p:oleObj name="Equation" r:id="rId3" imgW="58216800" imgH="11582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60350"/>
                        <a:ext cx="60515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854200" y="1557338"/>
          <a:ext cx="35639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Equation" r:id="rId5" imgW="34747200" imgH="11582400" progId="">
                  <p:embed/>
                </p:oleObj>
              </mc:Choice>
              <mc:Fallback>
                <p:oleObj name="Equation" r:id="rId5" imgW="34747200" imgH="115824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557338"/>
                        <a:ext cx="3563938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042988" y="2924175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4" name="Equation" r:id="rId7" imgW="98450400" imgH="24688800" progId="Equation.3">
                  <p:embed/>
                </p:oleObj>
              </mc:Choice>
              <mc:Fallback>
                <p:oleObj name="Equation" r:id="rId7" imgW="98450400" imgH="24688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36512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5076825" y="2852738"/>
          <a:ext cx="38306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5" name="Equation" r:id="rId9" imgW="104241600" imgH="24688800" progId="Equation.3">
                  <p:embed/>
                </p:oleObj>
              </mc:Choice>
              <mc:Fallback>
                <p:oleObj name="Equation" r:id="rId9" imgW="104241600" imgH="24688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852738"/>
                        <a:ext cx="38306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709613" y="4076700"/>
          <a:ext cx="62230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6" name="Equation" r:id="rId11" imgW="71932800" imgH="22555200" progId="">
                  <p:embed/>
                </p:oleObj>
              </mc:Choice>
              <mc:Fallback>
                <p:oleObj name="Equation" r:id="rId11" imgW="71932800" imgH="225552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076700"/>
                        <a:ext cx="6223000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/>
          <p:nvPr/>
        </p:nvGrpSpPr>
        <p:grpSpPr bwMode="auto">
          <a:xfrm>
            <a:off x="684213" y="44450"/>
            <a:ext cx="4953000" cy="1511300"/>
            <a:chOff x="576" y="480"/>
            <a:chExt cx="3120" cy="952"/>
          </a:xfrm>
        </p:grpSpPr>
        <p:sp>
          <p:nvSpPr>
            <p:cNvPr id="178179" name="Text Box 3"/>
            <p:cNvSpPr txBox="1">
              <a:spLocks noChangeArrowheads="1"/>
            </p:cNvSpPr>
            <p:nvPr/>
          </p:nvSpPr>
          <p:spPr bwMode="auto">
            <a:xfrm>
              <a:off x="576" y="768"/>
              <a:ext cx="90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  </a:t>
              </a:r>
              <a:r>
                <a:rPr lang="zh-CN" altLang="en-US" sz="28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178180" name="Object 4"/>
            <p:cNvGraphicFramePr>
              <a:graphicFrameLocks noChangeAspect="1"/>
            </p:cNvGraphicFramePr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6" name="Equation" r:id="rId3" imgW="55168800" imgH="36271200" progId="Equation.3">
                    <p:embed/>
                  </p:oleObj>
                </mc:Choice>
                <mc:Fallback>
                  <p:oleObj name="Equation" r:id="rId3" imgW="55168800" imgH="362712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81" name="Object 5"/>
            <p:cNvGraphicFramePr>
              <a:graphicFrameLocks noChangeAspect="1"/>
            </p:cNvGraphicFramePr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7" name="Equation" r:id="rId5" imgW="25603200" imgH="11277600" progId="Equation.3">
                    <p:embed/>
                  </p:oleObj>
                </mc:Choice>
                <mc:Fallback>
                  <p:oleObj name="Equation" r:id="rId5" imgW="25603200" imgH="11277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71538" y="2157413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1676400" y="1700213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8" name="Equation" r:id="rId7" imgW="53035200" imgH="36271200" progId="Equation.3">
                  <p:embed/>
                </p:oleObj>
              </mc:Choice>
              <mc:Fallback>
                <p:oleObj name="Equation" r:id="rId7" imgW="53035200" imgH="36271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00213"/>
                        <a:ext cx="22098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2133600" y="2081213"/>
            <a:ext cx="1752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2819400" y="1700213"/>
            <a:ext cx="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 wrap="none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3962400" y="1928813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9" name="Equation" r:id="rId9" imgW="44500800" imgH="23469600" progId="Equation.3">
                  <p:embed/>
                </p:oleObj>
              </mc:Choice>
              <mc:Fallback>
                <p:oleObj name="Equation" r:id="rId9" imgW="44500800" imgH="23469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28813"/>
                        <a:ext cx="1854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/>
          <p:cNvGraphicFramePr>
            <a:graphicFrameLocks noChangeAspect="1"/>
          </p:cNvGraphicFramePr>
          <p:nvPr/>
        </p:nvGraphicFramePr>
        <p:xfrm>
          <a:off x="1116013" y="36449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0" name="Equation" r:id="rId11" imgW="30175200" imgH="10058400" progId="Equation.3">
                  <p:embed/>
                </p:oleObj>
              </mc:Choice>
              <mc:Fallback>
                <p:oleObj name="Equation" r:id="rId11" imgW="30175200" imgH="10058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44900"/>
                        <a:ext cx="125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2555875" y="3355975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1" name="Equation" r:id="rId13" imgW="37795200" imgH="21640800" progId="Equation.3">
                  <p:embed/>
                </p:oleObj>
              </mc:Choice>
              <mc:Fallback>
                <p:oleObj name="Equation" r:id="rId13" imgW="37795200" imgH="216408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55975"/>
                        <a:ext cx="1574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9" name="Object 13"/>
          <p:cNvGraphicFramePr>
            <a:graphicFrameLocks noChangeAspect="1"/>
          </p:cNvGraphicFramePr>
          <p:nvPr/>
        </p:nvGraphicFramePr>
        <p:xfrm>
          <a:off x="4356100" y="32845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2" name="Equation" r:id="rId15" imgW="45415200" imgH="23469600" progId="Equation.3">
                  <p:embed/>
                </p:oleObj>
              </mc:Choice>
              <mc:Fallback>
                <p:oleObj name="Equation" r:id="rId15" imgW="45415200" imgH="23469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84538"/>
                        <a:ext cx="1892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6300788" y="3284538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3" name="Equation" r:id="rId17" imgW="61569600" imgH="23469600" progId="Equation.3">
                  <p:embed/>
                </p:oleObj>
              </mc:Choice>
              <mc:Fallback>
                <p:oleObj name="Equation" r:id="rId17" imgW="61569600" imgH="23469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84538"/>
                        <a:ext cx="2565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ChangeAspect="1"/>
          </p:cNvGraphicFramePr>
          <p:nvPr/>
        </p:nvGraphicFramePr>
        <p:xfrm>
          <a:off x="1042988" y="4560888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4" name="Equation" r:id="rId19" imgW="77419200" imgH="24688800" progId="Equation.3">
                  <p:embed/>
                </p:oleObj>
              </mc:Choice>
              <mc:Fallback>
                <p:oleObj name="Equation" r:id="rId19" imgW="77419200" imgH="24688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60888"/>
                        <a:ext cx="32258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3" name="Object 17"/>
          <p:cNvGraphicFramePr>
            <a:graphicFrameLocks noChangeAspect="1"/>
          </p:cNvGraphicFramePr>
          <p:nvPr/>
        </p:nvGraphicFramePr>
        <p:xfrm>
          <a:off x="4284663" y="4221163"/>
          <a:ext cx="266541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5" name="Equation" r:id="rId21" imgW="28346400" imgH="16764000" progId="">
                  <p:embed/>
                </p:oleObj>
              </mc:Choice>
              <mc:Fallback>
                <p:oleObj name="Equation" r:id="rId21" imgW="28346400" imgH="167640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221163"/>
                        <a:ext cx="2665412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/>
      <p:bldP spid="178184" grpId="0" animBg="1"/>
      <p:bldP spid="1781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682625" y="549275"/>
            <a:ext cx="28844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ea typeface="黑体" panose="02010609060101010101" pitchFamily="2" charset="-122"/>
              </a:rPr>
              <a:t>4	</a:t>
            </a:r>
            <a:r>
              <a:rPr lang="zh-CN" altLang="en-US" sz="2800" b="1" dirty="0">
                <a:ea typeface="黑体" panose="02010609060101010101" pitchFamily="2" charset="-122"/>
              </a:rPr>
              <a:t>设分块矩阵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448050" y="203200"/>
          <a:ext cx="22479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2" name="Equation" r:id="rId3" imgW="23469600" imgH="12801600" progId="">
                  <p:embed/>
                </p:oleObj>
              </mc:Choice>
              <mc:Fallback>
                <p:oleObj name="Equation" r:id="rId3" imgW="23469600" imgH="12801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03200"/>
                        <a:ext cx="22479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435600" y="477838"/>
            <a:ext cx="12557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，其中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1476375" y="1290638"/>
          <a:ext cx="30956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3" name="Equation" r:id="rId5" imgW="27736800" imgH="5486400" progId="">
                  <p:embed/>
                </p:oleObj>
              </mc:Choice>
              <mc:Fallback>
                <p:oleObj name="Equation" r:id="rId5" imgW="27736800" imgH="54864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90638"/>
                        <a:ext cx="309562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4643438" y="1341438"/>
            <a:ext cx="41767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均为可逆矩阵，求          </a:t>
            </a:r>
            <a:r>
              <a:rPr lang="en-US" altLang="zh-CN" b="1" dirty="0"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7667625" y="1268413"/>
          <a:ext cx="6429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4" name="Equation" r:id="rId7" imgW="6400800" imgH="5181600" progId="">
                  <p:embed/>
                </p:oleObj>
              </mc:Choice>
              <mc:Fallback>
                <p:oleObj name="Equation" r:id="rId7" imgW="6400800" imgH="5181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268413"/>
                        <a:ext cx="64293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898525" y="2133600"/>
            <a:ext cx="3756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解：由拉普拉斯定理知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14" name="Object 14"/>
          <p:cNvGraphicFramePr>
            <a:graphicFrameLocks noChangeAspect="1"/>
          </p:cNvGraphicFramePr>
          <p:nvPr/>
        </p:nvGraphicFramePr>
        <p:xfrm>
          <a:off x="4643438" y="1844675"/>
          <a:ext cx="37449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5" name="Equation" r:id="rId9" imgW="38404800" imgH="11277600" progId="">
                  <p:embed/>
                </p:oleObj>
              </mc:Choice>
              <mc:Fallback>
                <p:oleObj name="Equation" r:id="rId9" imgW="38404800" imgH="112776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844675"/>
                        <a:ext cx="374491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619250" y="3070225"/>
            <a:ext cx="22939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故 </a:t>
            </a:r>
            <a:r>
              <a:rPr lang="en-US" altLang="zh-CN" sz="2800" b="1" i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可逆</a:t>
            </a:r>
            <a:r>
              <a:rPr lang="en-US" altLang="zh-CN" sz="2800" b="1" dirty="0">
                <a:ea typeface="黑体" panose="02010609060101010101" pitchFamily="2" charset="-122"/>
              </a:rPr>
              <a:t>.   </a:t>
            </a:r>
            <a:r>
              <a:rPr lang="zh-CN" altLang="en-US" sz="2800" b="1" dirty="0">
                <a:ea typeface="黑体" panose="02010609060101010101" pitchFamily="2" charset="-122"/>
              </a:rPr>
              <a:t>设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13" name="Object 13"/>
          <p:cNvGraphicFramePr>
            <a:graphicFrameLocks noChangeAspect="1"/>
          </p:cNvGraphicFramePr>
          <p:nvPr/>
        </p:nvGraphicFramePr>
        <p:xfrm>
          <a:off x="3995738" y="2997200"/>
          <a:ext cx="64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6" name="Equation" r:id="rId11" imgW="6400800" imgH="5181600" progId="">
                  <p:embed/>
                </p:oleObj>
              </mc:Choice>
              <mc:Fallback>
                <p:oleObj name="Equation" r:id="rId11" imgW="6400800" imgH="5181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97200"/>
                        <a:ext cx="647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714875" y="3070225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的分块形式为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3076575" y="3659188"/>
          <a:ext cx="24161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name="Equation" r:id="rId12" imgW="26822400" imgH="12801600" progId="">
                  <p:embed/>
                </p:oleObj>
              </mc:Choice>
              <mc:Fallback>
                <p:oleObj name="Equation" r:id="rId12" imgW="26822400" imgH="128016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659188"/>
                        <a:ext cx="2416175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1692275" y="5013325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  <a:cs typeface="Times New Roman" panose="02020603050405020304" pitchFamily="18" charset="0"/>
              </a:rPr>
              <a:t>其中，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53618" name="Object 18"/>
          <p:cNvGraphicFramePr>
            <a:graphicFrameLocks noChangeAspect="1"/>
          </p:cNvGraphicFramePr>
          <p:nvPr/>
        </p:nvGraphicFramePr>
        <p:xfrm>
          <a:off x="2933700" y="5086350"/>
          <a:ext cx="2771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8" name="Equation" r:id="rId14" imgW="31089600" imgH="5791200" progId="">
                  <p:embed/>
                </p:oleObj>
              </mc:Choice>
              <mc:Fallback>
                <p:oleObj name="Equation" r:id="rId14" imgW="31089600" imgH="57912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086350"/>
                        <a:ext cx="27717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4019550" y="3484563"/>
            <a:ext cx="21907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100" dirty="0">
                <a:ea typeface="黑体" panose="02010609060101010101" pitchFamily="2" charset="-122"/>
              </a:rPr>
              <a:t> 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/>
      <p:bldP spid="153616" grpId="1"/>
      <p:bldP spid="153617" grpId="1"/>
      <p:bldP spid="1536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84213" y="404813"/>
            <a:ext cx="29511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800" b="1" dirty="0">
                <a:ea typeface="黑体" panose="02010609060101010101" pitchFamily="2" charset="-122"/>
              </a:rPr>
              <a:t>利用分块乘法有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090613" y="996950"/>
          <a:ext cx="48037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4" name="Equation" r:id="rId3" imgW="44805600" imgH="12801600" progId="">
                  <p:embed/>
                </p:oleObj>
              </mc:Choice>
              <mc:Fallback>
                <p:oleObj name="Equation" r:id="rId3" imgW="44805600" imgH="12801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996950"/>
                        <a:ext cx="4803775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105025" y="2349500"/>
          <a:ext cx="68818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5" name="Equation" r:id="rId5" imgW="75895200" imgH="13106400" progId="">
                  <p:embed/>
                </p:oleObj>
              </mc:Choice>
              <mc:Fallback>
                <p:oleObj name="Equation" r:id="rId5" imgW="75895200" imgH="13106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349500"/>
                        <a:ext cx="6881813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539750" y="3716338"/>
            <a:ext cx="11652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zh-CN" altLang="en-US" sz="2800" b="1" dirty="0">
                <a:ea typeface="黑体" panose="02010609060101010101" pitchFamily="2" charset="-122"/>
              </a:rPr>
              <a:t>于是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763713" y="3644900"/>
          <a:ext cx="273685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name="Equation" r:id="rId7" imgW="28956000" imgH="25908000" progId="">
                  <p:embed/>
                </p:oleObj>
              </mc:Choice>
              <mc:Fallback>
                <p:oleObj name="Equation" r:id="rId7" imgW="28956000" imgH="259080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2736850" cy="243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894387" y="3734594"/>
          <a:ext cx="2311203" cy="214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7" name="Equation" r:id="rId9" imgW="29260800" imgH="27127200" progId="">
                  <p:embed/>
                </p:oleObj>
              </mc:Choice>
              <mc:Fallback>
                <p:oleObj name="Equation" r:id="rId9" imgW="29260800" imgH="27127200" progId="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7" y="3734594"/>
                        <a:ext cx="2311203" cy="2142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4500563" y="4437063"/>
          <a:ext cx="7635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8" name="Equation" r:id="rId11" imgW="5181600" imgH="3962400" progId="">
                  <p:embed/>
                </p:oleObj>
              </mc:Choice>
              <mc:Fallback>
                <p:oleObj name="Equation" r:id="rId11" imgW="5181600" imgH="3962400" progId="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437063"/>
                        <a:ext cx="7635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116013" y="618659"/>
            <a:ext cx="63511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故 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2317750" y="676275"/>
          <a:ext cx="45100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5" name="Equation" r:id="rId3" imgW="43891200" imgH="13411200" progId="">
                  <p:embed/>
                </p:oleObj>
              </mc:Choice>
              <mc:Fallback>
                <p:oleObj name="Equation" r:id="rId3" imgW="43891200" imgH="134112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676275"/>
                        <a:ext cx="4510088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116013" y="2420938"/>
            <a:ext cx="37131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特别的，当 </a:t>
            </a:r>
            <a:r>
              <a:rPr lang="en-US" altLang="zh-CN" sz="2800" b="1" i="1" dirty="0"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ea typeface="黑体" panose="02010609060101010101" pitchFamily="2" charset="-122"/>
              </a:rPr>
              <a:t>＝</a:t>
            </a:r>
            <a:r>
              <a:rPr lang="en-US" altLang="zh-CN" sz="2800" b="1" i="1" dirty="0">
                <a:ea typeface="黑体" panose="02010609060101010101" pitchFamily="2" charset="-122"/>
              </a:rPr>
              <a:t>O </a:t>
            </a:r>
            <a:r>
              <a:rPr lang="zh-CN" altLang="en-US" sz="2800" b="1" dirty="0">
                <a:ea typeface="黑体" panose="02010609060101010101" pitchFamily="2" charset="-122"/>
              </a:rPr>
              <a:t>时，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4816475" y="2074863"/>
          <a:ext cx="22352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6" name="Equation" r:id="rId5" imgW="23469600" imgH="12801600" progId="">
                  <p:embed/>
                </p:oleObj>
              </mc:Choice>
              <mc:Fallback>
                <p:oleObj name="Equation" r:id="rId5" imgW="23469600" imgH="12801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074863"/>
                        <a:ext cx="2235200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648075" y="3427820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200" dirty="0">
                <a:ea typeface="黑体" panose="02010609060101010101" pitchFamily="2" charset="-122"/>
              </a:rPr>
              <a:t>，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322513" y="3411538"/>
          <a:ext cx="37782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7" name="Equation" r:id="rId7" imgW="32613600" imgH="13411200" progId="">
                  <p:embed/>
                </p:oleObj>
              </mc:Choice>
              <mc:Fallback>
                <p:oleObj name="Equation" r:id="rId7" imgW="32613600" imgH="13411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411538"/>
                        <a:ext cx="37782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331913" y="5157788"/>
            <a:ext cx="5905500" cy="523220"/>
          </a:xfrm>
          <a:prstGeom prst="rect">
            <a:avLst/>
          </a:prstGeom>
          <a:solidFill>
            <a:srgbClr val="66FFFF"/>
          </a:solidFill>
          <a:ln w="38100" cmpd="dbl">
            <a:solidFill>
              <a:srgbClr val="000099"/>
            </a:solidFill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这与对角形矩阵的结论是一致的</a:t>
            </a:r>
            <a:r>
              <a:rPr lang="en-US" altLang="zh-CN" sz="2800" b="1" dirty="0">
                <a:ea typeface="黑体" panose="0201060906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543800" cy="874712"/>
          </a:xfrm>
        </p:spPr>
        <p:txBody>
          <a:bodyPr/>
          <a:lstStyle/>
          <a:p>
            <a:r>
              <a:rPr lang="en-US" altLang="zh-CN">
                <a:solidFill>
                  <a:srgbClr val="000099"/>
                </a:solidFill>
              </a:rPr>
              <a:t>§2.5.2 </a:t>
            </a:r>
            <a:r>
              <a:rPr lang="zh-CN" altLang="en-US">
                <a:solidFill>
                  <a:srgbClr val="000099"/>
                </a:solidFill>
              </a:rPr>
              <a:t>方阵的迹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51050" y="2503488"/>
            <a:ext cx="5122863" cy="305752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+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kA</a:t>
            </a:r>
            <a:r>
              <a:rPr lang="en-US" altLang="zh-CN"/>
              <a:t>) = </a:t>
            </a:r>
            <a:r>
              <a:rPr lang="en-US" altLang="zh-CN" i="1"/>
              <a:t>k·</a:t>
            </a:r>
            <a:r>
              <a:rPr lang="en-US" altLang="zh-CN"/>
              <a:t> 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AB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BA</a:t>
            </a:r>
            <a:r>
              <a:rPr lang="en-US" altLang="zh-CN"/>
              <a:t>) </a:t>
            </a:r>
          </a:p>
          <a:p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P </a:t>
            </a:r>
            <a:r>
              <a:rPr lang="en-US" altLang="zh-CN" i="1" baseline="30000"/>
              <a:t>-</a:t>
            </a:r>
            <a:r>
              <a:rPr lang="en-US" altLang="zh-CN" baseline="30000"/>
              <a:t>1</a:t>
            </a:r>
            <a:r>
              <a:rPr lang="en-US" altLang="zh-CN" i="1"/>
              <a:t>AP</a:t>
            </a:r>
            <a:r>
              <a:rPr lang="en-US" altLang="zh-CN"/>
              <a:t>) = </a:t>
            </a:r>
            <a:r>
              <a:rPr lang="en-US" altLang="zh-CN" i="1"/>
              <a:t>tr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/>
              <a:t>)  </a:t>
            </a:r>
          </a:p>
          <a:p>
            <a:r>
              <a:rPr lang="en-US" altLang="zh-CN"/>
              <a:t> 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827088" y="992188"/>
            <a:ext cx="6178550" cy="1252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solidFill>
                  <a:srgbClr val="FF0000"/>
                </a:solidFill>
                <a:ea typeface="黑体" panose="02010609060101010101" pitchFamily="2" charset="-122"/>
              </a:rPr>
              <a:t>定义</a:t>
            </a:r>
            <a:r>
              <a:rPr lang="zh-CN" altLang="en-US" sz="3200" b="1" dirty="0">
                <a:solidFill>
                  <a:schemeClr val="accent1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3200" b="1" dirty="0">
                <a:ea typeface="黑体" panose="02010609060101010101" pitchFamily="2" charset="-122"/>
              </a:rPr>
              <a:t> 设</a:t>
            </a:r>
            <a:r>
              <a:rPr lang="en-US" altLang="zh-CN" sz="3200" b="1" i="1" dirty="0">
                <a:ea typeface="黑体" panose="02010609060101010101" pitchFamily="2" charset="-122"/>
              </a:rPr>
              <a:t>A</a:t>
            </a:r>
            <a:r>
              <a:rPr lang="zh-CN" altLang="en-US" sz="3200" b="1" dirty="0">
                <a:ea typeface="黑体" panose="02010609060101010101" pitchFamily="2" charset="-122"/>
              </a:rPr>
              <a:t>＝</a:t>
            </a:r>
            <a:r>
              <a:rPr lang="en-US" altLang="zh-CN" sz="3200" b="1" dirty="0">
                <a:ea typeface="黑体" panose="02010609060101010101" pitchFamily="2" charset="-122"/>
              </a:rPr>
              <a:t>(</a:t>
            </a:r>
            <a:r>
              <a:rPr lang="en-US" altLang="zh-CN" sz="3200" b="1" i="1" dirty="0" err="1">
                <a:ea typeface="黑体" panose="02010609060101010101" pitchFamily="2" charset="-122"/>
              </a:rPr>
              <a:t>a</a:t>
            </a:r>
            <a:r>
              <a:rPr lang="en-US" altLang="zh-CN" sz="3200" b="1" i="1" baseline="-25000" dirty="0" err="1">
                <a:ea typeface="黑体" panose="02010609060101010101" pitchFamily="2" charset="-122"/>
              </a:rPr>
              <a:t>ij</a:t>
            </a:r>
            <a:r>
              <a:rPr lang="en-US" altLang="zh-CN" sz="3200" b="1" dirty="0">
                <a:ea typeface="黑体" panose="02010609060101010101" pitchFamily="2" charset="-122"/>
              </a:rPr>
              <a:t>)</a:t>
            </a:r>
            <a:r>
              <a:rPr lang="en-US" altLang="zh-CN" sz="3200" b="1" i="1" baseline="-25000" dirty="0" err="1">
                <a:ea typeface="黑体" panose="02010609060101010101" pitchFamily="2" charset="-122"/>
              </a:rPr>
              <a:t>n×n</a:t>
            </a:r>
            <a:r>
              <a:rPr lang="zh-CN" altLang="en-US" sz="3200" b="1" dirty="0">
                <a:ea typeface="黑体" panose="02010609060101010101" pitchFamily="2" charset="-122"/>
              </a:rPr>
              <a:t>，则</a:t>
            </a:r>
            <a:r>
              <a:rPr lang="en-US" altLang="zh-CN" sz="3200" b="1" i="1" dirty="0">
                <a:ea typeface="黑体" panose="02010609060101010101" pitchFamily="2" charset="-122"/>
              </a:rPr>
              <a:t>A</a:t>
            </a:r>
            <a:r>
              <a:rPr lang="zh-CN" altLang="en-US" sz="3200" b="1" dirty="0">
                <a:ea typeface="黑体" panose="02010609060101010101" pitchFamily="2" charset="-122"/>
              </a:rPr>
              <a:t>的</a:t>
            </a:r>
            <a:r>
              <a:rPr lang="zh-CN" altLang="en-US" sz="3200" b="1" dirty="0">
                <a:solidFill>
                  <a:srgbClr val="0000CC"/>
                </a:solidFill>
                <a:ea typeface="黑体" panose="02010609060101010101" pitchFamily="2" charset="-122"/>
              </a:rPr>
              <a:t>迹</a:t>
            </a:r>
            <a:r>
              <a:rPr lang="zh-CN" altLang="en-US" sz="3200" b="1" dirty="0">
                <a:ea typeface="黑体" panose="02010609060101010101" pitchFamily="2" charset="-122"/>
              </a:rPr>
              <a:t>为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ea typeface="黑体" panose="02010609060101010101" pitchFamily="2" charset="-122"/>
              </a:rPr>
              <a:t>             </a:t>
            </a:r>
            <a:r>
              <a:rPr lang="en-US" altLang="zh-CN" sz="3200" b="1" i="1" dirty="0">
                <a:ea typeface="黑体" panose="02010609060101010101" pitchFamily="2" charset="-122"/>
              </a:rPr>
              <a:t>tr</a:t>
            </a:r>
            <a:r>
              <a:rPr lang="en-US" altLang="zh-CN" sz="3200" b="1" dirty="0">
                <a:ea typeface="黑体" panose="02010609060101010101" pitchFamily="2" charset="-122"/>
              </a:rPr>
              <a:t> (</a:t>
            </a:r>
            <a:r>
              <a:rPr lang="en-US" altLang="zh-CN" sz="3200" b="1" i="1" dirty="0">
                <a:ea typeface="黑体" panose="02010609060101010101" pitchFamily="2" charset="-122"/>
              </a:rPr>
              <a:t>A</a:t>
            </a:r>
            <a:r>
              <a:rPr lang="en-US" altLang="zh-CN" sz="3200" b="1" dirty="0">
                <a:ea typeface="黑体" panose="02010609060101010101" pitchFamily="2" charset="-122"/>
              </a:rPr>
              <a:t>) </a:t>
            </a:r>
            <a:r>
              <a:rPr lang="en-US" altLang="zh-CN" sz="3200" b="1" i="1" dirty="0">
                <a:ea typeface="黑体" panose="02010609060101010101" pitchFamily="2" charset="-122"/>
              </a:rPr>
              <a:t>= a</a:t>
            </a:r>
            <a:r>
              <a:rPr lang="en-US" altLang="zh-CN" sz="3200" b="1" baseline="-25000" dirty="0">
                <a:ea typeface="黑体" panose="02010609060101010101" pitchFamily="2" charset="-122"/>
              </a:rPr>
              <a:t>11</a:t>
            </a:r>
            <a:r>
              <a:rPr lang="en-US" altLang="zh-CN" sz="3200" b="1" i="1" dirty="0">
                <a:ea typeface="黑体" panose="02010609060101010101" pitchFamily="2" charset="-122"/>
              </a:rPr>
              <a:t>+a</a:t>
            </a:r>
            <a:r>
              <a:rPr lang="en-US" altLang="zh-CN" sz="3200" b="1" baseline="-25000" dirty="0">
                <a:ea typeface="黑体" panose="02010609060101010101" pitchFamily="2" charset="-122"/>
              </a:rPr>
              <a:t>22</a:t>
            </a:r>
            <a:r>
              <a:rPr lang="en-US" altLang="zh-CN" sz="3200" b="1" i="1" dirty="0">
                <a:ea typeface="黑体" panose="02010609060101010101" pitchFamily="2" charset="-122"/>
              </a:rPr>
              <a:t>+…+</a:t>
            </a:r>
            <a:r>
              <a:rPr lang="en-US" altLang="zh-CN" sz="3200" b="1" i="1" dirty="0" err="1">
                <a:ea typeface="黑体" panose="02010609060101010101" pitchFamily="2" charset="-122"/>
              </a:rPr>
              <a:t>a</a:t>
            </a:r>
            <a:r>
              <a:rPr lang="en-US" altLang="zh-CN" sz="3200" b="1" i="1" baseline="-25000" dirty="0" err="1">
                <a:ea typeface="黑体" panose="02010609060101010101" pitchFamily="2" charset="-122"/>
              </a:rPr>
              <a:t>nn</a:t>
            </a:r>
            <a:endParaRPr lang="en-US" altLang="zh-CN" sz="3200" b="1" dirty="0">
              <a:ea typeface="黑体" panose="02010609060101010101" pitchFamily="2" charset="-122"/>
            </a:endParaRP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755650" y="2084388"/>
            <a:ext cx="11525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3600" b="1" dirty="0">
                <a:solidFill>
                  <a:srgbClr val="990033"/>
                </a:solidFill>
                <a:ea typeface="黑体" panose="02010609060101010101" pitchFamily="2" charset="-122"/>
              </a:rPr>
              <a:t>性质</a:t>
            </a: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2393950" y="4879975"/>
          <a:ext cx="40687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1" name="Equation" r:id="rId3" imgW="41148000" imgH="5791200" progId="">
                  <p:embed/>
                </p:oleObj>
              </mc:Choice>
              <mc:Fallback>
                <p:oleObj name="Equation" r:id="rId3" imgW="41148000" imgH="57912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879975"/>
                        <a:ext cx="40687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300788" y="4877922"/>
            <a:ext cx="9060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4800" b="1" dirty="0">
              <a:ea typeface="黑体" panose="02010609060101010101" pitchFamily="2" charset="-122"/>
            </a:endParaRPr>
          </a:p>
        </p:txBody>
      </p:sp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490788" y="5529263"/>
          <a:ext cx="56022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Equation" r:id="rId5" imgW="62788800" imgH="5791200" progId="">
                  <p:embed/>
                </p:oleObj>
              </mc:Choice>
              <mc:Fallback>
                <p:oleObj name="Equation" r:id="rId5" imgW="62788800" imgH="57912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5529263"/>
                        <a:ext cx="560228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  <p:bldP spid="185348" grpId="0" build="p"/>
      <p:bldP spid="185349" grpId="0"/>
      <p:bldP spid="1853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marL="1117600" indent="-1117600" algn="ctr"/>
            <a:r>
              <a:rPr lang="zh-CN" altLang="en-US" sz="5400" dirty="0">
                <a:solidFill>
                  <a:srgbClr val="0000FF"/>
                </a:solidFill>
              </a:rPr>
              <a:t>矩阵知识点复习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4953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1.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理解矩阵的概念，了解一些特殊矩阵：零矩阵、行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列矩阵等，</a:t>
            </a:r>
            <a:r>
              <a:rPr lang="zh-CN" altLang="en-US" sz="2800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知道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单位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对角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三角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对称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反对称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正交 矩阵及其性质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  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理解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矩阵的可交换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了解行阶梯形 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/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行最简矩阵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如对于正交矩阵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A, B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，有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=A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,  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AB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仍为正交阵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	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对称矩阵：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A=A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,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反对称矩阵：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=−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	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对角形矩阵的和、乘积、幂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用对角形矩阵左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右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2" charset="-122"/>
              </a:rPr>
              <a:t>乘一个矩阵的结果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33400" y="76200"/>
            <a:ext cx="83820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800000"/>
                </a:solidFill>
                <a:ea typeface="黑体" panose="02010609060101010101" pitchFamily="2" charset="-122"/>
              </a:rPr>
              <a:t>2.    </a:t>
            </a:r>
            <a:r>
              <a:rPr lang="zh-CN" altLang="en-US" u="sng" dirty="0">
                <a:solidFill>
                  <a:srgbClr val="800000"/>
                </a:solidFill>
                <a:ea typeface="黑体" panose="02010609060101010101" pitchFamily="2" charset="-122"/>
              </a:rPr>
              <a:t>掌握</a:t>
            </a:r>
            <a:r>
              <a:rPr lang="zh-CN" altLang="en-US" dirty="0">
                <a:ea typeface="黑体" panose="02010609060101010101" pitchFamily="2" charset="-122"/>
              </a:rPr>
              <a:t>矩阵的线性运算、乘法、转置，及运算规律，了解方阵的幂、方阵乘积的行列式</a:t>
            </a:r>
            <a:r>
              <a:rPr lang="en-US" altLang="zh-CN" dirty="0"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609600" y="4876800"/>
            <a:ext cx="7848600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a typeface="黑体" panose="02010609060101010101" pitchFamily="2" charset="-122"/>
              </a:rPr>
              <a:t>注意</a:t>
            </a:r>
            <a:r>
              <a:rPr lang="en-US" altLang="zh-CN" dirty="0">
                <a:ea typeface="黑体" panose="02010609060101010101" pitchFamily="2" charset="-122"/>
              </a:rPr>
              <a:t>:  </a:t>
            </a:r>
            <a:r>
              <a:rPr lang="zh-CN" altLang="en-US" dirty="0">
                <a:ea typeface="黑体" panose="02010609060101010101" pitchFamily="2" charset="-122"/>
              </a:rPr>
              <a:t>矩阵与行列式线性运算的不同点，以及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a typeface="黑体" panose="02010609060101010101" pitchFamily="2" charset="-122"/>
              </a:rPr>
              <a:t>                   </a:t>
            </a:r>
            <a:r>
              <a:rPr lang="en-US" altLang="zh-CN" dirty="0">
                <a:ea typeface="黑体" panose="02010609060101010101" pitchFamily="2" charset="-122"/>
              </a:rPr>
              <a:t>(</a:t>
            </a:r>
            <a:r>
              <a:rPr lang="en-US" altLang="zh-CN" i="1" dirty="0">
                <a:ea typeface="黑体" panose="02010609060101010101" pitchFamily="2" charset="-122"/>
              </a:rPr>
              <a:t>AB</a:t>
            </a:r>
            <a:r>
              <a:rPr lang="en-US" altLang="zh-CN" dirty="0">
                <a:ea typeface="黑体" panose="02010609060101010101" pitchFamily="2" charset="-122"/>
              </a:rPr>
              <a:t>)</a:t>
            </a:r>
            <a:r>
              <a:rPr lang="en-US" altLang="zh-CN" i="1" baseline="30000" dirty="0">
                <a:ea typeface="黑体" panose="02010609060101010101" pitchFamily="2" charset="-122"/>
              </a:rPr>
              <a:t>T</a:t>
            </a:r>
            <a:r>
              <a:rPr lang="en-US" altLang="zh-CN" dirty="0">
                <a:ea typeface="黑体" panose="02010609060101010101" pitchFamily="2" charset="-122"/>
              </a:rPr>
              <a:t>=</a:t>
            </a:r>
            <a:r>
              <a:rPr lang="en-US" altLang="zh-CN" i="1" dirty="0">
                <a:ea typeface="黑体" panose="02010609060101010101" pitchFamily="2" charset="-122"/>
              </a:rPr>
              <a:t>B</a:t>
            </a:r>
            <a:r>
              <a:rPr lang="en-US" altLang="zh-CN" i="1" baseline="30000" dirty="0">
                <a:ea typeface="黑体" panose="02010609060101010101" pitchFamily="2" charset="-122"/>
              </a:rPr>
              <a:t>T</a:t>
            </a:r>
            <a:r>
              <a:rPr lang="en-US" altLang="zh-CN" i="1" dirty="0">
                <a:ea typeface="黑体" panose="02010609060101010101" pitchFamily="2" charset="-122"/>
              </a:rPr>
              <a:t>A</a:t>
            </a:r>
            <a:r>
              <a:rPr lang="en-US" altLang="zh-CN" i="1" baseline="30000" dirty="0">
                <a:ea typeface="黑体" panose="02010609060101010101" pitchFamily="2" charset="-122"/>
              </a:rPr>
              <a:t>T</a:t>
            </a:r>
            <a:r>
              <a:rPr lang="en-US" altLang="zh-CN" baseline="30000" dirty="0">
                <a:ea typeface="黑体" panose="02010609060101010101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a typeface="黑体" panose="02010609060101010101" pitchFamily="2" charset="-122"/>
              </a:rPr>
              <a:t>                   |</a:t>
            </a:r>
            <a:r>
              <a:rPr lang="en-US" altLang="zh-CN" i="1" dirty="0" err="1">
                <a:ea typeface="黑体" panose="02010609060101010101" pitchFamily="2" charset="-122"/>
              </a:rPr>
              <a:t>A</a:t>
            </a:r>
            <a:r>
              <a:rPr lang="en-US" altLang="zh-CN" i="1" baseline="-25000" dirty="0" err="1">
                <a:ea typeface="黑体" panose="02010609060101010101" pitchFamily="2" charset="-122"/>
              </a:rPr>
              <a:t>n</a:t>
            </a:r>
            <a:r>
              <a:rPr lang="en-US" altLang="zh-CN" i="1" dirty="0" err="1">
                <a:ea typeface="黑体" panose="02010609060101010101" pitchFamily="2" charset="-122"/>
              </a:rPr>
              <a:t>B</a:t>
            </a:r>
            <a:r>
              <a:rPr lang="en-US" altLang="zh-CN" i="1" baseline="-25000" dirty="0" err="1"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| = |</a:t>
            </a:r>
            <a:r>
              <a:rPr lang="en-US" altLang="zh-CN" i="1" dirty="0">
                <a:ea typeface="黑体" panose="02010609060101010101" pitchFamily="2" charset="-122"/>
              </a:rPr>
              <a:t>A</a:t>
            </a:r>
            <a:r>
              <a:rPr lang="en-US" altLang="zh-CN" i="1" baseline="-25000" dirty="0"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| |</a:t>
            </a:r>
            <a:r>
              <a:rPr lang="en-US" altLang="zh-CN" i="1" dirty="0">
                <a:ea typeface="黑体" panose="02010609060101010101" pitchFamily="2" charset="-122"/>
              </a:rPr>
              <a:t>B</a:t>
            </a:r>
            <a:r>
              <a:rPr lang="en-US" altLang="zh-CN" i="1" baseline="-25000" dirty="0"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| = |</a:t>
            </a:r>
            <a:r>
              <a:rPr lang="en-US" altLang="zh-CN" i="1" dirty="0">
                <a:ea typeface="黑体" panose="02010609060101010101" pitchFamily="2" charset="-122"/>
              </a:rPr>
              <a:t>B</a:t>
            </a:r>
            <a:r>
              <a:rPr lang="en-US" altLang="zh-CN" i="1" baseline="-25000" dirty="0"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| |</a:t>
            </a:r>
            <a:r>
              <a:rPr lang="en-US" altLang="zh-CN" i="1" dirty="0">
                <a:ea typeface="黑体" panose="02010609060101010101" pitchFamily="2" charset="-122"/>
              </a:rPr>
              <a:t>A</a:t>
            </a:r>
            <a:r>
              <a:rPr lang="en-US" altLang="zh-CN" i="1" baseline="-25000" dirty="0">
                <a:ea typeface="黑体" panose="02010609060101010101" pitchFamily="2" charset="-122"/>
              </a:rPr>
              <a:t>n</a:t>
            </a:r>
            <a:r>
              <a:rPr lang="en-US" altLang="zh-CN" dirty="0">
                <a:ea typeface="黑体" panose="02010609060101010101" pitchFamily="2" charset="-122"/>
              </a:rPr>
              <a:t>|</a:t>
            </a: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295400" y="1981200"/>
          <a:ext cx="3479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0" name="Equation" r:id="rId3" imgW="44500800" imgH="6400800" progId="">
                  <p:embed/>
                </p:oleObj>
              </mc:Choice>
              <mc:Fallback>
                <p:oleObj name="Equation" r:id="rId3" imgW="44500800" imgH="6400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34798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4876800" y="1714500"/>
          <a:ext cx="3200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1" name="Equation" r:id="rId5" imgW="39624000" imgH="12801600" progId="">
                  <p:embed/>
                </p:oleObj>
              </mc:Choice>
              <mc:Fallback>
                <p:oleObj name="Equation" r:id="rId5" imgW="39624000" imgH="12801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14500"/>
                        <a:ext cx="3200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7200" y="9906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>
                <a:solidFill>
                  <a:schemeClr val="bg2"/>
                </a:solidFill>
                <a:ea typeface="黑体" panose="02010609060101010101" pitchFamily="2" charset="-122"/>
              </a:rPr>
              <a:t>        </a:t>
            </a:r>
            <a:r>
              <a:rPr kumimoji="1" lang="zh-CN" altLang="en-US" dirty="0">
                <a:ea typeface="黑体" panose="02010609060101010101" pitchFamily="2" charset="-122"/>
              </a:rPr>
              <a:t>只有当</a:t>
            </a:r>
            <a:r>
              <a:rPr kumimoji="1" lang="zh-CN" altLang="en-US" dirty="0">
                <a:solidFill>
                  <a:srgbClr val="CC0000"/>
                </a:solidFill>
                <a:ea typeface="黑体" panose="02010609060101010101" pitchFamily="2" charset="-122"/>
              </a:rPr>
              <a:t>左矩阵的列数等于右矩阵的行数</a:t>
            </a:r>
            <a:r>
              <a:rPr kumimoji="1" lang="zh-CN" altLang="en-US" dirty="0">
                <a:ea typeface="黑体" panose="02010609060101010101" pitchFamily="2" charset="-122"/>
              </a:rPr>
              <a:t>时，两个矩阵才能相乘</a:t>
            </a:r>
            <a:r>
              <a:rPr kumimoji="1" lang="en-US" altLang="zh-CN" dirty="0"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1243013" y="266700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ea typeface="黑体" panose="02010609060101010101" pitchFamily="2" charset="-122"/>
              </a:rPr>
              <a:t>一般：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374900" y="2706688"/>
            <a:ext cx="3797300" cy="493712"/>
            <a:chOff x="2976" y="240"/>
            <a:chExt cx="2392" cy="311"/>
          </a:xfrm>
        </p:grpSpPr>
        <p:graphicFrame>
          <p:nvGraphicFramePr>
            <p:cNvPr id="108557" name="Object 13"/>
            <p:cNvGraphicFramePr>
              <a:graphicFrameLocks noChangeAspect="1"/>
            </p:cNvGraphicFramePr>
            <p:nvPr/>
          </p:nvGraphicFramePr>
          <p:xfrm>
            <a:off x="2976" y="288"/>
            <a:ext cx="10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2" name="公式" r:id="rId7" imgW="38404800" imgH="9144000" progId="Equation.3">
                    <p:embed/>
                  </p:oleObj>
                </mc:Choice>
                <mc:Fallback>
                  <p:oleObj name="公式" r:id="rId7" imgW="38404800" imgH="9144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"/>
                          <a:ext cx="10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8" name="Object 14"/>
            <p:cNvGraphicFramePr>
              <a:graphicFrameLocks noChangeAspect="1"/>
            </p:cNvGraphicFramePr>
            <p:nvPr/>
          </p:nvGraphicFramePr>
          <p:xfrm>
            <a:off x="4080" y="240"/>
            <a:ext cx="1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53" name="公式" r:id="rId9" imgW="56997600" imgH="11887200" progId="Equation.3">
                    <p:embed/>
                  </p:oleObj>
                </mc:Choice>
                <mc:Fallback>
                  <p:oleObj name="公式" r:id="rId9" imgW="56997600" imgH="11887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0"/>
                          <a:ext cx="128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1243013" y="3200400"/>
            <a:ext cx="68341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>
                <a:ea typeface="黑体" panose="02010609060101010101" pitchFamily="2" charset="-122"/>
              </a:rPr>
              <a:t>由</a:t>
            </a:r>
            <a:r>
              <a:rPr kumimoji="1" lang="en-US" altLang="zh-CN" i="1" dirty="0">
                <a:ea typeface="黑体" panose="02010609060101010101" pitchFamily="2" charset="-122"/>
              </a:rPr>
              <a:t>AB</a:t>
            </a:r>
            <a:r>
              <a:rPr kumimoji="1" lang="zh-CN" altLang="en-US" i="1" dirty="0">
                <a:ea typeface="黑体" panose="02010609060101010101" pitchFamily="2" charset="-122"/>
              </a:rPr>
              <a:t>＝</a:t>
            </a:r>
            <a:r>
              <a:rPr kumimoji="1" lang="en-US" altLang="zh-CN" i="1" dirty="0">
                <a:ea typeface="黑体" panose="02010609060101010101" pitchFamily="2" charset="-122"/>
              </a:rPr>
              <a:t>O</a:t>
            </a:r>
            <a:r>
              <a:rPr kumimoji="1"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不能</a:t>
            </a:r>
            <a:r>
              <a:rPr kumimoji="1" lang="zh-CN" altLang="en-US" dirty="0">
                <a:ea typeface="黑体" panose="02010609060101010101" pitchFamily="2" charset="-122"/>
              </a:rPr>
              <a:t>得出</a:t>
            </a:r>
            <a:r>
              <a:rPr kumimoji="1" lang="en-US" altLang="zh-CN" i="1" dirty="0">
                <a:ea typeface="黑体" panose="02010609060101010101" pitchFamily="2" charset="-122"/>
              </a:rPr>
              <a:t>A</a:t>
            </a:r>
            <a:r>
              <a:rPr kumimoji="1" lang="zh-CN" altLang="en-US" i="1" dirty="0">
                <a:ea typeface="黑体" panose="02010609060101010101" pitchFamily="2" charset="-122"/>
              </a:rPr>
              <a:t>、</a:t>
            </a:r>
            <a:r>
              <a:rPr kumimoji="1" lang="en-US" altLang="zh-CN" i="1" dirty="0">
                <a:ea typeface="黑体" panose="02010609060101010101" pitchFamily="2" charset="-122"/>
              </a:rPr>
              <a:t>B</a:t>
            </a:r>
            <a:r>
              <a:rPr kumimoji="1" lang="zh-CN" altLang="en-US" dirty="0">
                <a:ea typeface="黑体" panose="02010609060101010101" pitchFamily="2" charset="-122"/>
              </a:rPr>
              <a:t>至少有一个零矩阵</a:t>
            </a:r>
            <a:r>
              <a:rPr kumimoji="1" lang="en-US" altLang="zh-CN" dirty="0">
                <a:ea typeface="黑体" panose="02010609060101010101" pitchFamily="2" charset="-122"/>
              </a:rPr>
              <a:t>.</a:t>
            </a:r>
          </a:p>
          <a:p>
            <a:r>
              <a:rPr kumimoji="1" lang="zh-CN" altLang="en-US" dirty="0">
                <a:ea typeface="黑体" panose="02010609060101010101" pitchFamily="2" charset="-122"/>
              </a:rPr>
              <a:t>但是，若</a:t>
            </a:r>
            <a:r>
              <a:rPr kumimoji="1" lang="en-US" altLang="zh-CN" i="1" dirty="0">
                <a:ea typeface="黑体" panose="02010609060101010101" pitchFamily="2" charset="-122"/>
              </a:rPr>
              <a:t>A</a:t>
            </a:r>
            <a:r>
              <a:rPr kumimoji="1" lang="zh-CN" altLang="en-US" dirty="0">
                <a:ea typeface="黑体" panose="02010609060101010101" pitchFamily="2" charset="-122"/>
              </a:rPr>
              <a:t>为可逆矩阵，则可以得到</a:t>
            </a:r>
            <a:r>
              <a:rPr kumimoji="1" lang="en-US" altLang="zh-CN" i="1" dirty="0">
                <a:ea typeface="黑体" panose="02010609060101010101" pitchFamily="2" charset="-122"/>
              </a:rPr>
              <a:t>B=O</a:t>
            </a:r>
            <a:r>
              <a:rPr kumimoji="1" lang="en-US" altLang="zh-CN" dirty="0"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1371600" y="4343400"/>
          <a:ext cx="20256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54" name="公式" r:id="rId11" imgW="22250400" imgH="5791200" progId="Equation.3">
                  <p:embed/>
                </p:oleObj>
              </mc:Choice>
              <mc:Fallback>
                <p:oleObj name="公式" r:id="rId11" imgW="22250400" imgH="579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20256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  <p:bldP spid="108554" grpId="0"/>
      <p:bldP spid="108555" grpId="0"/>
      <p:bldP spid="1085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逆矩阵及其性质、矩阵可逆的充要条件，</a:t>
            </a:r>
            <a:r>
              <a:rPr lang="zh-CN" altLang="en-US" u="sng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会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用伴随矩阵求二阶矩阵逆矩阵．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   如：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|≠0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可逆，或对于方阵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，若存在方阵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，使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AB=E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AB=BA=E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则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可逆。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−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=(A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,	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AB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,   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|=|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A|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endParaRPr lang="en-US" altLang="zh-CN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黑体" panose="02010609060101010101" pitchFamily="2" charset="-122"/>
              </a:rPr>
              <a:t>−1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* / 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，注意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*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中元素的排列顺序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    对任意方阵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，有  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*=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*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=|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8763000" cy="6248400"/>
          </a:xfrm>
        </p:spPr>
        <p:txBody>
          <a:bodyPr/>
          <a:lstStyle/>
          <a:p>
            <a:pPr marL="179705" lvl="1" indent="3175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矩阵的初等变换、初等矩阵及性质，了解矩阵等价、矩阵的秩，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有关的判定定理，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用初等变换求矩阵的秩和逆矩阵的方法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如：有三类初等变换，分别对应三类初等矩阵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对矩阵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=(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ij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kumimoji="1" lang="en-US" altLang="en-US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施行一次初等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变换，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其结果就等于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乘一个相应的</a:t>
            </a:r>
            <a:r>
              <a:rPr kumimoji="1"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阶初等矩阵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对任何矩阵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×</a:t>
            </a:r>
            <a:r>
              <a:rPr kumimoji="1" lang="en-US" altLang="zh-CN" sz="28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总可经有限次初等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行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变换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化为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阶梯形和行最简形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</a:p>
          <a:p>
            <a:pPr marL="0" indent="0">
              <a:buFontTx/>
              <a:buNone/>
            </a:pP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级矩阵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可逆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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它能表成一些初等矩阵的乘积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可逆矩阵总可以经过一系列初等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行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列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变换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化成</a:t>
            </a:r>
            <a:r>
              <a:rPr kumimoji="1"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 marL="0" indent="0">
              <a:buFontTx/>
              <a:buNone/>
            </a:pP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>
            <a:off x="2590800" y="13716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>
            <a:off x="2514600" y="23622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4724400" y="1066800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9" name="Equation" r:id="rId3" imgW="27736800" imgH="36880800" progId="Equation.3">
                  <p:embed/>
                </p:oleObj>
              </mc:Choice>
              <mc:Fallback>
                <p:oleObj name="Equation" r:id="rId3" imgW="27736800" imgH="36880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1557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905000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0" name="Equation" r:id="rId5" imgW="2755900" imgH="2044700" progId="Equation.3">
                  <p:embed/>
                </p:oleObj>
              </mc:Choice>
              <mc:Fallback>
                <p:oleObj name="Equation" r:id="rId5" imgW="2755900" imgH="20447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914400" y="1524000"/>
            <a:ext cx="704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1981200" y="3200400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1" name="Equation" r:id="rId7" imgW="64008000" imgH="49072800" progId="Equation.3">
                  <p:embed/>
                </p:oleObj>
              </mc:Choice>
              <mc:Fallback>
                <p:oleObj name="Equation" r:id="rId7" imgW="64008000" imgH="49072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6670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2743200" y="3352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2" name="Equation" r:id="rId9" imgW="41148000" imgH="10058400" progId="Equation.3">
                  <p:embed/>
                </p:oleObj>
              </mc:Choice>
              <mc:Fallback>
                <p:oleObj name="Equation" r:id="rId9" imgW="41148000" imgH="10058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1714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2695575" y="3716338"/>
          <a:ext cx="18049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3" name="公式" r:id="rId11" imgW="18592800" imgH="10363200" progId="Equation.3">
                  <p:embed/>
                </p:oleObj>
              </mc:Choice>
              <mc:Fallback>
                <p:oleObj name="公式" r:id="rId11" imgW="18592800" imgH="10363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716338"/>
                        <a:ext cx="180498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2743200" y="48006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4" name="Equation" r:id="rId13" imgW="40233600" imgH="10058400" progId="Equation.3">
                  <p:embed/>
                </p:oleObj>
              </mc:Choice>
              <mc:Fallback>
                <p:oleObj name="Equation" r:id="rId13" imgW="40233600" imgH="10058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175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4800600" y="3429000"/>
          <a:ext cx="838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5" name="Equation" r:id="rId15" imgW="20116800" imgH="36271200" progId="Equation.3">
                  <p:embed/>
                </p:oleObj>
              </mc:Choice>
              <mc:Fallback>
                <p:oleObj name="Equation" r:id="rId15" imgW="20116800" imgH="36271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838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5181600" y="35052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6" name="Equation" r:id="rId17" imgW="8839200" imgH="10058400" progId="Equation.3">
                  <p:embed/>
                </p:oleObj>
              </mc:Choice>
              <mc:Fallback>
                <p:oleObj name="Equation" r:id="rId17" imgW="8839200" imgH="10058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5181600" y="4038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7" name="Equation" r:id="rId19" imgW="9448800" imgH="10058400" progId="Equation.3">
                  <p:embed/>
                </p:oleObj>
              </mc:Choice>
              <mc:Fallback>
                <p:oleObj name="Equation" r:id="rId19" imgW="9448800" imgH="10058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5181600" y="44958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8" name="Equation" r:id="rId21" imgW="9448800" imgH="10363200" progId="Equation.3">
                  <p:embed/>
                </p:oleObj>
              </mc:Choice>
              <mc:Fallback>
                <p:oleObj name="Equation" r:id="rId21" imgW="9448800" imgH="10363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393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2667000" y="3733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6688" name="Line 16"/>
          <p:cNvSpPr>
            <a:spLocks noChangeShapeType="1"/>
          </p:cNvSpPr>
          <p:nvPr/>
        </p:nvSpPr>
        <p:spPr bwMode="auto">
          <a:xfrm>
            <a:off x="2514600" y="47244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1066800" y="3962400"/>
            <a:ext cx="54534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  <p:bldP spid="156675" grpId="0" animBg="1"/>
      <p:bldP spid="156687" grpId="0" animBg="1"/>
      <p:bldP spid="156688" grpId="0" animBg="1"/>
      <p:bldP spid="1566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630488" y="2484438"/>
          <a:ext cx="50482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8" name="Equation" r:id="rId3" imgW="45720000" imgH="6096000" progId="">
                  <p:embed/>
                </p:oleObj>
              </mc:Choice>
              <mc:Fallback>
                <p:oleObj name="Equation" r:id="rId3" imgW="45720000" imgH="6096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484438"/>
                        <a:ext cx="50482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722563" y="3062288"/>
          <a:ext cx="45624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9" name="Equation" r:id="rId5" imgW="39014400" imgH="11277600" progId="">
                  <p:embed/>
                </p:oleObj>
              </mc:Choice>
              <mc:Fallback>
                <p:oleObj name="Equation" r:id="rId5" imgW="39014400" imgH="11277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062288"/>
                        <a:ext cx="4562475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33400" y="366713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求逆矩阵的方法：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2011363" y="197961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初等变换的方法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2032000" y="4281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分块矩阵的方法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2032000" y="100488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伴随矩阵法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（阶数较低）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2032000" y="1508125"/>
            <a:ext cx="589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kumimoji="1" lang="en-US" altLang="zh-CN" i="1">
                <a:ea typeface="华文楷体" panose="02010600040101010101" pitchFamily="2" charset="-122"/>
              </a:rPr>
              <a:t>AB</a:t>
            </a:r>
            <a:r>
              <a:rPr kumimoji="1" lang="en-US" altLang="zh-CN">
                <a:ea typeface="华文楷体" panose="02010600040101010101" pitchFamily="2" charset="-122"/>
              </a:rPr>
              <a:t>=</a:t>
            </a:r>
            <a:r>
              <a:rPr kumimoji="1" lang="en-US" altLang="zh-CN" i="1">
                <a:ea typeface="华文楷体" panose="02010600040101010101" pitchFamily="2" charset="-122"/>
              </a:rPr>
              <a:t>I 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kumimoji="1" lang="en-US" altLang="zh-CN" i="1">
                <a:ea typeface="华文楷体" panose="02010600040101010101" pitchFamily="2" charset="-122"/>
              </a:rPr>
              <a:t>BA</a:t>
            </a:r>
            <a:r>
              <a:rPr kumimoji="1" lang="en-US" altLang="zh-CN">
                <a:ea typeface="华文楷体" panose="02010600040101010101" pitchFamily="2" charset="-122"/>
              </a:rPr>
              <a:t>=</a:t>
            </a:r>
            <a:r>
              <a:rPr kumimoji="1" lang="en-US" altLang="zh-CN" i="1">
                <a:ea typeface="华文楷体" panose="02010600040101010101" pitchFamily="2" charset="-122"/>
              </a:rPr>
              <a:t>I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kumimoji="1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待定系数法</a:t>
            </a:r>
            <a:r>
              <a:rPr kumimoji="1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1" lang="en-US" altLang="zh-CN" i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3048000" y="4953000"/>
            <a:ext cx="2848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 err="1">
                <a:solidFill>
                  <a:srgbClr val="000000"/>
                </a:solidFill>
                <a:ea typeface="黑体" panose="02010609060101010101" pitchFamily="2" charset="-122"/>
              </a:rPr>
              <a:t>diag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, …, 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i="1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)</a:t>
            </a:r>
            <a:r>
              <a:rPr kumimoji="1" lang="en-US" altLang="zh-CN" baseline="30000" dirty="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−1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2743200" y="5562600"/>
            <a:ext cx="3493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=</a:t>
            </a:r>
            <a:r>
              <a:rPr kumimoji="1" lang="en-US" altLang="zh-CN" i="1" dirty="0" err="1">
                <a:solidFill>
                  <a:srgbClr val="000000"/>
                </a:solidFill>
                <a:ea typeface="黑体" panose="02010609060101010101" pitchFamily="2" charset="-122"/>
              </a:rPr>
              <a:t>diag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1</a:t>
            </a:r>
            <a:r>
              <a:rPr kumimoji="1" lang="en-US" altLang="zh-CN" baseline="30000" dirty="0">
                <a:solidFill>
                  <a:srgbClr val="00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−1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2</a:t>
            </a:r>
            <a:r>
              <a:rPr kumimoji="1" lang="en-US" altLang="zh-CN" baseline="30000" dirty="0">
                <a:solidFill>
                  <a:srgbClr val="000000"/>
                </a:solidFill>
                <a:ea typeface="黑体" panose="02010609060101010101" pitchFamily="2" charset="-122"/>
              </a:rPr>
              <a:t>−1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, …, </a:t>
            </a:r>
            <a:r>
              <a:rPr kumimoji="1" lang="en-US" altLang="zh-CN" i="1" dirty="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en-US" altLang="zh-CN" i="1" baseline="-25000" dirty="0">
                <a:solidFill>
                  <a:srgbClr val="000000"/>
                </a:solidFill>
                <a:ea typeface="黑体" panose="02010609060101010101" pitchFamily="2" charset="-122"/>
              </a:rPr>
              <a:t>s</a:t>
            </a:r>
            <a:r>
              <a:rPr kumimoji="1" lang="en-US" altLang="zh-CN" baseline="30000" dirty="0">
                <a:solidFill>
                  <a:srgbClr val="000000"/>
                </a:solidFill>
                <a:ea typeface="黑体" panose="02010609060101010101" pitchFamily="2" charset="-122"/>
              </a:rPr>
              <a:t>−1</a:t>
            </a:r>
            <a:r>
              <a:rPr kumimoji="1" lang="en-US" altLang="zh-CN" dirty="0">
                <a:solidFill>
                  <a:srgbClr val="000000"/>
                </a:solidFill>
                <a:ea typeface="黑体" panose="02010609060101010101" pitchFamily="2" charset="-122"/>
              </a:rPr>
              <a:t>).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  <p:bldP spid="111625" grpId="0"/>
      <p:bldP spid="111626" grpId="0"/>
      <p:bldP spid="111627" grpId="0"/>
      <p:bldP spid="111631" grpId="0"/>
      <p:bldP spid="1116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3400" y="152400"/>
            <a:ext cx="8382000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755" indent="-452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31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5.  </a:t>
            </a:r>
            <a:r>
              <a:rPr lang="zh-CN" altLang="en-US" u="sng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掌握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分块矩阵及其运算，注意分块矩阵运算需要满足的分块条件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建议会使用分块矩阵的初等变换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注意：                                                 的应用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643042" y="1142984"/>
          <a:ext cx="3810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4" name="Equation" r:id="rId3" imgW="37185600" imgH="11277600" progId="">
                  <p:embed/>
                </p:oleObj>
              </mc:Choice>
              <mc:Fallback>
                <p:oleObj name="Equation" r:id="rId3" imgW="37185600" imgH="11277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142984"/>
                        <a:ext cx="38100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447800" y="2819400"/>
          <a:ext cx="6324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5" name="Equation" r:id="rId5" imgW="62788800" imgH="12801600" progId="">
                  <p:embed/>
                </p:oleObj>
              </mc:Choice>
              <mc:Fallback>
                <p:oleObj name="Equation" r:id="rId5" imgW="62788800" imgH="12801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63246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371600" y="3810000"/>
            <a:ext cx="39549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分块对角形矩阵的运算性质</a:t>
            </a:r>
            <a:r>
              <a:rPr lang="en-US" altLang="zh-CN" dirty="0"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295400" y="4343400"/>
            <a:ext cx="5186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99"/>
                </a:solidFill>
                <a:ea typeface="黑体" panose="02010609060101010101" pitchFamily="2" charset="-122"/>
              </a:rPr>
              <a:t>分块矩阵的初等变换和分块初等矩阵</a:t>
            </a:r>
            <a:r>
              <a:rPr kumimoji="1" lang="en-US" altLang="zh-CN" dirty="0">
                <a:solidFill>
                  <a:srgbClr val="000099"/>
                </a:solidFill>
                <a:ea typeface="黑体" panose="02010609060101010101" pitchFamily="2" charset="-122"/>
              </a:rPr>
              <a:t>.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57200" y="4800600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对一个分块矩阵作一次分块矩阵的初等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zh-CN" altLang="en-US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）变换，相当于在矩阵的</a:t>
            </a:r>
            <a:r>
              <a:rPr lang="zh-CN" altLang="en-US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左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zh-CN" altLang="en-US" dirty="0">
                <a:solidFill>
                  <a:srgbClr val="0000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右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）边乘上一个相应的分块初等矩阵，反之亦然．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1295400" y="236220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2" charset="-122"/>
              </a:rPr>
              <a:t>但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2286000" y="2057400"/>
          <a:ext cx="34353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6" name="Equation" r:id="rId7" imgW="33528000" imgH="11277600" progId="">
                  <p:embed/>
                </p:oleObj>
              </mc:Choice>
              <mc:Fallback>
                <p:oleObj name="Equation" r:id="rId7" imgW="33528000" imgH="11277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343535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/>
      <p:bldP spid="109578" grpId="0"/>
      <p:bldP spid="1095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>
            <a:off x="3276600" y="838200"/>
            <a:ext cx="0" cy="2514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524000" y="10668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9" name="Equation" r:id="rId3" imgW="2755900" imgH="2044700" progId="Equation.3">
                  <p:embed/>
                </p:oleObj>
              </mc:Choice>
              <mc:Fallback>
                <p:oleObj name="Equation" r:id="rId3" imgW="2755900" imgH="20447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419600" y="1600200"/>
          <a:ext cx="186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0" name="Equation" r:id="rId5" imgW="44805600" imgH="23774400" progId="Equation.3">
                  <p:embed/>
                </p:oleObj>
              </mc:Choice>
              <mc:Fallback>
                <p:oleObj name="Equation" r:id="rId5" imgW="44805600" imgH="23774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1866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1" name="Equation" r:id="rId7" imgW="96926400" imgH="49072800" progId="">
                  <p:embed/>
                </p:oleObj>
              </mc:Choice>
              <mc:Fallback>
                <p:oleObj name="Equation" r:id="rId7" imgW="96926400" imgH="490728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2" name="Equation" r:id="rId9" imgW="22352000" imgH="13411200" progId="Equation.3">
                  <p:embed/>
                </p:oleObj>
              </mc:Choice>
              <mc:Fallback>
                <p:oleObj name="Equation" r:id="rId9" imgW="22352000" imgH="13411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3" name="Equation" r:id="rId11" imgW="11785600" imgH="13411200" progId="Equation.3">
                  <p:embed/>
                </p:oleObj>
              </mc:Choice>
              <mc:Fallback>
                <p:oleObj name="Equation" r:id="rId11" imgW="11785600" imgH="134112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05" name="Group 9"/>
          <p:cNvGrpSpPr/>
          <p:nvPr/>
        </p:nvGrpSpPr>
        <p:grpSpPr bwMode="auto"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157706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4" name="Equation" r:id="rId13" imgW="22758400" imgH="13411200" progId="Equation.3">
                    <p:embed/>
                  </p:oleObj>
                </mc:Choice>
                <mc:Fallback>
                  <p:oleObj name="Equation" r:id="rId13" imgW="22758400" imgH="134112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07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5" name="Equation" r:id="rId15" imgW="12598400" imgH="13411200" progId="Equation.3">
                    <p:embed/>
                  </p:oleObj>
                </mc:Choice>
                <mc:Fallback>
                  <p:oleObj name="Equation" r:id="rId15" imgW="12598400" imgH="134112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08" name="Group 12"/>
          <p:cNvGrpSpPr/>
          <p:nvPr/>
        </p:nvGrpSpPr>
        <p:grpSpPr bwMode="auto"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157709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6" name="Equation" r:id="rId17" imgW="23164800" imgH="47548800" progId="Equation.3">
                    <p:embed/>
                  </p:oleObj>
                </mc:Choice>
                <mc:Fallback>
                  <p:oleObj name="Equation" r:id="rId17" imgW="23164800" imgH="475488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0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7" name="Equation" r:id="rId19" imgW="12598400" imgH="13817600" progId="Equation.3">
                    <p:embed/>
                  </p:oleObj>
                </mc:Choice>
                <mc:Fallback>
                  <p:oleObj name="Equation" r:id="rId19" imgW="12598400" imgH="13817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11" name="Group 15"/>
          <p:cNvGrpSpPr/>
          <p:nvPr/>
        </p:nvGrpSpPr>
        <p:grpSpPr bwMode="auto"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157712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8" name="Equation" r:id="rId21" imgW="17373600" imgH="35661600" progId="Equation.3">
                    <p:embed/>
                  </p:oleObj>
                </mc:Choice>
                <mc:Fallback>
                  <p:oleObj name="Equation" r:id="rId21" imgW="17373600" imgH="35661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713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59" name="Equation" r:id="rId23" imgW="9144000" imgH="10058400" progId="Equation.3">
                    <p:embed/>
                  </p:oleObj>
                </mc:Choice>
                <mc:Fallback>
                  <p:oleObj name="Equation" r:id="rId23" imgW="9144000" imgH="100584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914400" y="4267200"/>
            <a:ext cx="54534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anose="02010609060101010101" pitchFamily="2" charset="-122"/>
              </a:rPr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699" grpId="0" animBg="1"/>
      <p:bldP spid="1577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3876675" y="3549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5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5496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3" name="Line 3"/>
          <p:cNvSpPr>
            <a:spLocks noChangeShapeType="1"/>
          </p:cNvSpPr>
          <p:nvPr/>
        </p:nvSpPr>
        <p:spPr bwMode="auto">
          <a:xfrm>
            <a:off x="2114550" y="1828800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3200400" y="838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4572000" y="1341438"/>
          <a:ext cx="16986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6" name="Equation" r:id="rId5" imgW="18288000" imgH="10972800" progId="">
                  <p:embed/>
                </p:oleObj>
              </mc:Choice>
              <mc:Fallback>
                <p:oleObj name="Equation" r:id="rId5" imgW="18288000" imgH="10972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41438"/>
                        <a:ext cx="169862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0288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26384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32480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 dirty="0">
              <a:ea typeface="黑体" panose="02010609060101010101" pitchFamily="2" charset="-122"/>
            </a:endParaRPr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3733800" y="4343400"/>
          <a:ext cx="289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7" name="Equation" r:id="rId7" imgW="75895200" imgH="10363200" progId="Equation.3">
                  <p:embed/>
                </p:oleObj>
              </mc:Choice>
              <mc:Fallback>
                <p:oleObj name="Equation" r:id="rId7" imgW="75895200" imgH="10363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895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904875" y="35814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8" name="Equation" r:id="rId9" imgW="2755900" imgH="2044700" progId="Equation.3">
                  <p:embed/>
                </p:oleObj>
              </mc:Choice>
              <mc:Fallback>
                <p:oleObj name="Equation" r:id="rId9" imgW="2755900" imgH="20447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581400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1042988" y="476250"/>
          <a:ext cx="35671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9" name="Equation" r:id="rId11" imgW="28651200" imgH="21945600" progId="">
                  <p:embed/>
                </p:oleObj>
              </mc:Choice>
              <mc:Fallback>
                <p:oleObj name="Equation" r:id="rId11" imgW="28651200" imgH="219456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3567112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6227763" y="1484313"/>
          <a:ext cx="20891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0" name="Equation" r:id="rId13" imgW="34544000" imgH="14630400" progId="">
                  <p:embed/>
                </p:oleObj>
              </mc:Choice>
              <mc:Fallback>
                <p:oleObj name="Equation" r:id="rId13" imgW="34544000" imgH="146304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84313"/>
                        <a:ext cx="208915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6732588" y="1412875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1" name="Equation" r:id="rId15" imgW="54457600" imgH="31292800" progId="Equation.3">
                  <p:embed/>
                </p:oleObj>
              </mc:Choice>
              <mc:Fallback>
                <p:oleObj name="Equation" r:id="rId15" imgW="54457600" imgH="31292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12875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6804025" y="1412875"/>
          <a:ext cx="171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2" name="Equation" r:id="rId17" imgW="54864000" imgH="31292800" progId="Equation.3">
                  <p:embed/>
                </p:oleObj>
              </mc:Choice>
              <mc:Fallback>
                <p:oleObj name="Equation" r:id="rId17" imgW="54864000" imgH="312928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12875"/>
                        <a:ext cx="1714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6659563" y="1484313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3" name="Equation" r:id="rId19" imgW="54457600" imgH="31292800" progId="">
                  <p:embed/>
                </p:oleObj>
              </mc:Choice>
              <mc:Fallback>
                <p:oleObj name="Equation" r:id="rId19" imgW="54457600" imgH="312928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484313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/>
        </p:nvGraphicFramePr>
        <p:xfrm>
          <a:off x="6616700" y="3581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4" name="Equation" r:id="rId21" imgW="63804800" imgH="65430400" progId="Equation.3">
                  <p:embed/>
                </p:oleObj>
              </mc:Choice>
              <mc:Fallback>
                <p:oleObj name="Equation" r:id="rId21" imgW="63804800" imgH="65430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581400"/>
                        <a:ext cx="1993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7" name="Object 17"/>
          <p:cNvGraphicFramePr>
            <a:graphicFrameLocks noChangeAspect="1"/>
          </p:cNvGraphicFramePr>
          <p:nvPr/>
        </p:nvGraphicFramePr>
        <p:xfrm>
          <a:off x="7277100" y="3581400"/>
          <a:ext cx="1333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5" name="Equation" r:id="rId23" imgW="42672000" imgH="65430400" progId="Equation.3">
                  <p:embed/>
                </p:oleObj>
              </mc:Choice>
              <mc:Fallback>
                <p:oleObj name="Equation" r:id="rId23" imgW="42672000" imgH="654304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581400"/>
                        <a:ext cx="1333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8" name="Object 18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6" name="Equation" r:id="rId25" imgW="42265600" imgH="65430400" progId="Equation.3">
                  <p:embed/>
                </p:oleObj>
              </mc:Choice>
              <mc:Fallback>
                <p:oleObj name="Equation" r:id="rId25" imgW="42265600" imgH="65430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9" name="Object 19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7" name="Equation" r:id="rId27" imgW="42265600" imgH="65430400" progId="Equation.3">
                  <p:embed/>
                </p:oleObj>
              </mc:Choice>
              <mc:Fallback>
                <p:oleObj name="Equation" r:id="rId27" imgW="42265600" imgH="65430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0" name="Object 20"/>
          <p:cNvGraphicFramePr>
            <a:graphicFrameLocks noChangeAspect="1"/>
          </p:cNvGraphicFramePr>
          <p:nvPr/>
        </p:nvGraphicFramePr>
        <p:xfrm>
          <a:off x="6705600" y="5334000"/>
          <a:ext cx="8382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8" name="Equation" r:id="rId29" imgW="16154400" imgH="2438400" progId="Equation.3">
                  <p:embed/>
                </p:oleObj>
              </mc:Choice>
              <mc:Fallback>
                <p:oleObj name="Equation" r:id="rId29" imgW="16154400" imgH="24384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34000"/>
                        <a:ext cx="838200" cy="12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4" grpId="0" animBg="1"/>
      <p:bldP spid="158726" grpId="0" animBg="1"/>
      <p:bldP spid="158727" grpId="0" animBg="1"/>
      <p:bldP spid="1587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755650" y="908050"/>
          <a:ext cx="7185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3" imgW="84124800" imgH="6705600" progId="">
                  <p:embed/>
                </p:oleObj>
              </mc:Choice>
              <mc:Fallback>
                <p:oleObj name="Equation" r:id="rId3" imgW="84124800" imgH="6705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71850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401763" y="3213100"/>
          <a:ext cx="48990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5" imgW="53949600" imgH="6705600" progId="">
                  <p:embed/>
                </p:oleObj>
              </mc:Choice>
              <mc:Fallback>
                <p:oleObj name="Equation" r:id="rId5" imgW="53949600" imgH="6705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213100"/>
                        <a:ext cx="48990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371600" y="3800475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7" imgW="125882400" imgH="36880800" progId="Equation.3">
                  <p:embed/>
                </p:oleObj>
              </mc:Choice>
              <mc:Fallback>
                <p:oleObj name="Equation" r:id="rId7" imgW="125882400" imgH="36880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00475"/>
                        <a:ext cx="59436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Rectangle 5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5099050" cy="609600"/>
          </a:xfrm>
          <a:noFill/>
        </p:spPr>
        <p:txBody>
          <a:bodyPr/>
          <a:lstStyle/>
          <a:p>
            <a:r>
              <a:rPr lang="zh-CN" altLang="en-US" sz="3200">
                <a:solidFill>
                  <a:srgbClr val="003399"/>
                </a:solidFill>
              </a:rPr>
              <a:t>二、分块矩阵的运算规则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1524000" y="16510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9" imgW="146913600" imgH="36880800" progId="Equation.3">
                  <p:embed/>
                </p:oleObj>
              </mc:Choice>
              <mc:Fallback>
                <p:oleObj name="Equation" r:id="rId9" imgW="146913600" imgH="36880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51000"/>
                        <a:ext cx="64182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51" name="Group 7"/>
          <p:cNvGrpSpPr/>
          <p:nvPr/>
        </p:nvGrpSpPr>
        <p:grpSpPr bwMode="auto">
          <a:xfrm>
            <a:off x="2286000" y="1574800"/>
            <a:ext cx="3962400" cy="2743200"/>
            <a:chOff x="1440" y="1536"/>
            <a:chExt cx="2496" cy="1728"/>
          </a:xfrm>
        </p:grpSpPr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59753" name="Rectangle 9"/>
            <p:cNvSpPr>
              <a:spLocks noChangeArrowheads="1"/>
            </p:cNvSpPr>
            <p:nvPr/>
          </p:nvSpPr>
          <p:spPr bwMode="auto">
            <a:xfrm>
              <a:off x="1824" y="2928"/>
              <a:ext cx="960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3552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grpSp>
        <p:nvGrpSpPr>
          <p:cNvPr id="159755" name="Group 11"/>
          <p:cNvGrpSpPr/>
          <p:nvPr/>
        </p:nvGrpSpPr>
        <p:grpSpPr bwMode="auto">
          <a:xfrm>
            <a:off x="3810000" y="1574800"/>
            <a:ext cx="3962400" cy="2743200"/>
            <a:chOff x="2400" y="1536"/>
            <a:chExt cx="2496" cy="1728"/>
          </a:xfrm>
        </p:grpSpPr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2400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4512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3408" y="2928"/>
              <a:ext cx="1008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 dirty="0">
                <a:ea typeface="黑体" panose="02010609060101010101" pitchFamily="2" charset="-122"/>
              </a:endParaRPr>
            </a:p>
          </p:txBody>
        </p:sp>
      </p:grp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900113" y="5445125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2" charset="-122"/>
              </a:rPr>
              <a:t>即：</a:t>
            </a:r>
          </a:p>
        </p:txBody>
      </p:sp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1787525" y="5445125"/>
          <a:ext cx="46561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Equation" r:id="rId11" imgW="50596800" imgH="6400800" progId="">
                  <p:embed/>
                </p:oleObj>
              </mc:Choice>
              <mc:Fallback>
                <p:oleObj name="Equation" r:id="rId11" imgW="50596800" imgH="64008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445125"/>
                        <a:ext cx="46561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900113" y="260350"/>
          <a:ext cx="59436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5" name="Equation" r:id="rId3" imgW="140208000" imgH="49682400" progId="Equation.3">
                  <p:embed/>
                </p:oleObj>
              </mc:Choice>
              <mc:Fallback>
                <p:oleObj name="Equation" r:id="rId3" imgW="140208000" imgH="496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594360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560513" y="2497138"/>
          <a:ext cx="40195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6" name="Equation" r:id="rId5" imgW="47244000" imgH="19507200" progId="">
                  <p:embed/>
                </p:oleObj>
              </mc:Choice>
              <mc:Fallback>
                <p:oleObj name="Equation" r:id="rId5" imgW="47244000" imgH="19507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497138"/>
                        <a:ext cx="4019550" cy="159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1430338" y="4375150"/>
            <a:ext cx="86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2" charset="-122"/>
              </a:rPr>
              <a:t>即：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308225" y="4292600"/>
          <a:ext cx="32718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7" name="Equation" r:id="rId7" imgW="26822400" imgH="5791200" progId="">
                  <p:embed/>
                </p:oleObj>
              </mc:Choice>
              <mc:Fallback>
                <p:oleObj name="Equation" r:id="rId7" imgW="26822400" imgH="57912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292600"/>
                        <a:ext cx="3271838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611188" y="188913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4" name="公式" r:id="rId3" imgW="64008000" imgH="5181600" progId="Equation.3">
                  <p:embed/>
                </p:oleObj>
              </mc:Choice>
              <mc:Fallback>
                <p:oleObj name="公式" r:id="rId3" imgW="64008000" imgH="5181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7239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055688" y="798513"/>
          <a:ext cx="76200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5" name="Equation" r:id="rId5" imgW="152095200" imgH="36880800" progId="Equation.3">
                  <p:embed/>
                </p:oleObj>
              </mc:Choice>
              <mc:Fallback>
                <p:oleObj name="Equation" r:id="rId5" imgW="152095200" imgH="36880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798513"/>
                        <a:ext cx="7620000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900113" y="2352675"/>
          <a:ext cx="75263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6" name="Equation" r:id="rId7" imgW="87782400" imgH="13106400" progId="">
                  <p:embed/>
                </p:oleObj>
              </mc:Choice>
              <mc:Fallback>
                <p:oleObj name="Equation" r:id="rId7" imgW="87782400" imgH="131064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52675"/>
                        <a:ext cx="7526337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576513" y="3068638"/>
          <a:ext cx="3733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7" name="Equation" r:id="rId9" imgW="76809600" imgH="36880800" progId="Equation.3">
                  <p:embed/>
                </p:oleObj>
              </mc:Choice>
              <mc:Fallback>
                <p:oleObj name="Equation" r:id="rId9" imgW="76809600" imgH="36880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068638"/>
                        <a:ext cx="3733800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900113" y="4581525"/>
          <a:ext cx="754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8" name="公式" r:id="rId11" imgW="67665600" imgH="10363200" progId="Equation.3">
                  <p:embed/>
                </p:oleObj>
              </mc:Choice>
              <mc:Fallback>
                <p:oleObj name="公式" r:id="rId11" imgW="67665600" imgH="10363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7543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755650" y="5300663"/>
          <a:ext cx="5681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9" name="Equation" r:id="rId13" imgW="66446400" imgH="12801600" progId="">
                  <p:embed/>
                </p:oleObj>
              </mc:Choice>
              <mc:Fallback>
                <p:oleObj name="Equation" r:id="rId13" imgW="66446400" imgH="12801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56816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876300" y="2381250"/>
          <a:ext cx="77343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0" name="公式" r:id="rId3" imgW="187756800" imgH="35356800" progId="Equation.3">
                  <p:embed/>
                </p:oleObj>
              </mc:Choice>
              <mc:Fallback>
                <p:oleObj name="公式" r:id="rId3" imgW="187756800" imgH="35356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381250"/>
                        <a:ext cx="7734300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3" name="Group 3"/>
          <p:cNvGrpSpPr/>
          <p:nvPr/>
        </p:nvGrpSpPr>
        <p:grpSpPr bwMode="auto">
          <a:xfrm>
            <a:off x="2971800" y="3600450"/>
            <a:ext cx="3530600" cy="2057400"/>
            <a:chOff x="1680" y="2544"/>
            <a:chExt cx="2224" cy="1296"/>
          </a:xfrm>
        </p:grpSpPr>
        <p:graphicFrame>
          <p:nvGraphicFramePr>
            <p:cNvPr id="163844" name="Object 4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1" name="Equation" r:id="rId5" imgW="84734400" imgH="49377600" progId="Equation.3">
                    <p:embed/>
                  </p:oleObj>
                </mc:Choice>
                <mc:Fallback>
                  <p:oleObj name="Equation" r:id="rId5" imgW="84734400" imgH="493776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5" name="Object 5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2" name="Equation" r:id="rId7" imgW="7010400" imgH="7620000" progId="Equation.3">
                    <p:embed/>
                  </p:oleObj>
                </mc:Choice>
                <mc:Fallback>
                  <p:oleObj name="Equation" r:id="rId7" imgW="7010400" imgH="76200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6" name="Object 6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3" name="Equation" r:id="rId9" imgW="7010400" imgH="7620000" progId="Equation.3">
                    <p:embed/>
                  </p:oleObj>
                </mc:Choice>
                <mc:Fallback>
                  <p:oleObj name="Equation" r:id="rId9" imgW="7010400" imgH="76200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47" name="Group 7"/>
          <p:cNvGrpSpPr/>
          <p:nvPr/>
        </p:nvGrpSpPr>
        <p:grpSpPr bwMode="auto">
          <a:xfrm>
            <a:off x="920750" y="476250"/>
            <a:ext cx="3924300" cy="1536700"/>
            <a:chOff x="580" y="480"/>
            <a:chExt cx="2472" cy="968"/>
          </a:xfrm>
        </p:grpSpPr>
        <p:graphicFrame>
          <p:nvGraphicFramePr>
            <p:cNvPr id="163848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4" name="Equation" r:id="rId10" imgW="94183200" imgH="36880800" progId="Equation.3">
                    <p:embed/>
                  </p:oleObj>
                </mc:Choice>
                <mc:Fallback>
                  <p:oleObj name="Equation" r:id="rId10" imgW="94183200" imgH="368808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480"/>
                          <a:ext cx="2472" cy="9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49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5" name="Equation" r:id="rId12" imgW="15443200" imgH="13411200" progId="Equation.3">
                    <p:embed/>
                  </p:oleObj>
                </mc:Choice>
                <mc:Fallback>
                  <p:oleObj name="Equation" r:id="rId12" imgW="15443200" imgH="134112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80"/>
                          <a:ext cx="3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0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6" name="Equation" r:id="rId14" imgW="15443200" imgH="13817600" progId="Equation.3">
                    <p:embed/>
                  </p:oleObj>
                </mc:Choice>
                <mc:Fallback>
                  <p:oleObj name="Equation" r:id="rId14" imgW="15443200" imgH="13817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3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51" name="Group 11"/>
          <p:cNvGrpSpPr/>
          <p:nvPr/>
        </p:nvGrpSpPr>
        <p:grpSpPr bwMode="auto">
          <a:xfrm>
            <a:off x="4959350" y="476250"/>
            <a:ext cx="3708400" cy="1612900"/>
            <a:chOff x="3124" y="480"/>
            <a:chExt cx="2336" cy="1016"/>
          </a:xfrm>
        </p:grpSpPr>
        <p:graphicFrame>
          <p:nvGraphicFramePr>
            <p:cNvPr id="163852" name="Object 12"/>
            <p:cNvGraphicFramePr>
              <a:graphicFrameLocks noChangeAspect="1"/>
            </p:cNvGraphicFramePr>
            <p:nvPr/>
          </p:nvGraphicFramePr>
          <p:xfrm>
            <a:off x="3124" y="480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7" name="Equation" r:id="rId16" imgW="89001600" imgH="38709600" progId="Equation.3">
                    <p:embed/>
                  </p:oleObj>
                </mc:Choice>
                <mc:Fallback>
                  <p:oleObj name="Equation" r:id="rId16" imgW="89001600" imgH="387096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480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3" name="Object 13"/>
            <p:cNvGraphicFramePr>
              <a:graphicFrameLocks noChangeAspect="1"/>
            </p:cNvGraphicFramePr>
            <p:nvPr/>
          </p:nvGraphicFramePr>
          <p:xfrm>
            <a:off x="4944" y="48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8" name="Equation" r:id="rId18" imgW="11582400" imgH="11582400" progId="Equation.3">
                    <p:embed/>
                  </p:oleObj>
                </mc:Choice>
                <mc:Fallback>
                  <p:oleObj name="Equation" r:id="rId18" imgW="11582400" imgH="115824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4" name="Object 14"/>
            <p:cNvGraphicFramePr>
              <a:graphicFrameLocks noChangeAspect="1"/>
            </p:cNvGraphicFramePr>
            <p:nvPr/>
          </p:nvGraphicFramePr>
          <p:xfrm>
            <a:off x="4176" y="1152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9" name="Equation" r:id="rId20" imgW="11582400" imgH="11277600" progId="Equation.3">
                    <p:embed/>
                  </p:oleObj>
                </mc:Choice>
                <mc:Fallback>
                  <p:oleObj name="Equation" r:id="rId20" imgW="11582400" imgH="112776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30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55" name="Group 15"/>
          <p:cNvGrpSpPr/>
          <p:nvPr/>
        </p:nvGrpSpPr>
        <p:grpSpPr bwMode="auto">
          <a:xfrm>
            <a:off x="4902200" y="476250"/>
            <a:ext cx="3708400" cy="1612900"/>
            <a:chOff x="2400" y="2112"/>
            <a:chExt cx="2336" cy="1016"/>
          </a:xfrm>
        </p:grpSpPr>
        <p:graphicFrame>
          <p:nvGraphicFramePr>
            <p:cNvPr id="163856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0" name="Equation" r:id="rId22" imgW="15443200" imgH="15443200" progId="Equation.3">
                    <p:embed/>
                  </p:oleObj>
                </mc:Choice>
                <mc:Fallback>
                  <p:oleObj name="Equation" r:id="rId22" imgW="15443200" imgH="154432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60"/>
                          <a:ext cx="30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7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1" name="Equation" r:id="rId24" imgW="15443200" imgH="15036800" progId="Equation.3">
                    <p:embed/>
                  </p:oleObj>
                </mc:Choice>
                <mc:Fallback>
                  <p:oleObj name="Equation" r:id="rId24" imgW="15443200" imgH="150368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0"/>
                          <a:ext cx="30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8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2" name="Equation" r:id="rId26" imgW="89001600" imgH="38709600" progId="Equation.3">
                    <p:embed/>
                  </p:oleObj>
                </mc:Choice>
                <mc:Fallback>
                  <p:oleObj name="Equation" r:id="rId26" imgW="89001600" imgH="387096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12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0</TotalTime>
  <Words>929</Words>
  <Application>Microsoft Office PowerPoint</Application>
  <PresentationFormat>全屏显示(4:3)</PresentationFormat>
  <Paragraphs>92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华文楷体</vt:lpstr>
      <vt:lpstr>宋体</vt:lpstr>
      <vt:lpstr>Times New Roman</vt:lpstr>
      <vt:lpstr>Wingdings</vt:lpstr>
      <vt:lpstr>满意主题1</vt:lpstr>
      <vt:lpstr>Equation</vt:lpstr>
      <vt:lpstr>公式</vt:lpstr>
      <vt:lpstr>PowerPoint 演示文稿</vt:lpstr>
      <vt:lpstr>一、矩阵的分块</vt:lpstr>
      <vt:lpstr>PowerPoint 演示文稿</vt:lpstr>
      <vt:lpstr>PowerPoint 演示文稿</vt:lpstr>
      <vt:lpstr>PowerPoint 演示文稿</vt:lpstr>
      <vt:lpstr>二、分块矩阵的运算规则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§2.5.2 方阵的迹</vt:lpstr>
      <vt:lpstr>矩阵知识点复习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南开大学自动化系刘忠信</dc:creator>
  <cp:lastModifiedBy>jlzhang</cp:lastModifiedBy>
  <cp:revision>131</cp:revision>
  <dcterms:created xsi:type="dcterms:W3CDTF">1990-03-25T13:45:00Z</dcterms:created>
  <dcterms:modified xsi:type="dcterms:W3CDTF">2020-11-03T04:24:35Z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