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78" r:id="rId9"/>
    <p:sldId id="266" r:id="rId10"/>
    <p:sldId id="270" r:id="rId11"/>
    <p:sldId id="267" r:id="rId12"/>
    <p:sldId id="279" r:id="rId13"/>
    <p:sldId id="272" r:id="rId14"/>
    <p:sldId id="273" r:id="rId15"/>
    <p:sldId id="274" r:id="rId16"/>
    <p:sldId id="286" r:id="rId17"/>
    <p:sldId id="283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ardebusch" userId="8502d643e22defe2" providerId="LiveId" clId="{DE10317F-0222-44D2-899E-05FEC2DE86DF}"/>
    <pc:docChg chg="custSel addSld modSld">
      <pc:chgData name="Jonas Hardebusch" userId="8502d643e22defe2" providerId="LiveId" clId="{DE10317F-0222-44D2-899E-05FEC2DE86DF}" dt="2023-06-30T09:15:26.745" v="769" actId="20577"/>
      <pc:docMkLst>
        <pc:docMk/>
      </pc:docMkLst>
      <pc:sldChg chg="modSp mod">
        <pc:chgData name="Jonas Hardebusch" userId="8502d643e22defe2" providerId="LiveId" clId="{DE10317F-0222-44D2-899E-05FEC2DE86DF}" dt="2023-06-30T07:27:02.696" v="7" actId="20577"/>
        <pc:sldMkLst>
          <pc:docMk/>
          <pc:sldMk cId="3729403436" sldId="256"/>
        </pc:sldMkLst>
        <pc:spChg chg="mod">
          <ac:chgData name="Jonas Hardebusch" userId="8502d643e22defe2" providerId="LiveId" clId="{DE10317F-0222-44D2-899E-05FEC2DE86DF}" dt="2023-06-30T07:27:02.696" v="7" actId="20577"/>
          <ac:spMkLst>
            <pc:docMk/>
            <pc:sldMk cId="3729403436" sldId="256"/>
            <ac:spMk id="2" creationId="{CB962687-DA90-4660-986E-36C7DAE71B1B}"/>
          </ac:spMkLst>
        </pc:spChg>
      </pc:sldChg>
      <pc:sldChg chg="modSp new mod">
        <pc:chgData name="Jonas Hardebusch" userId="8502d643e22defe2" providerId="LiveId" clId="{DE10317F-0222-44D2-899E-05FEC2DE86DF}" dt="2023-06-30T09:10:21.798" v="674" actId="20577"/>
        <pc:sldMkLst>
          <pc:docMk/>
          <pc:sldMk cId="1761539299" sldId="257"/>
        </pc:sldMkLst>
        <pc:spChg chg="mod">
          <ac:chgData name="Jonas Hardebusch" userId="8502d643e22defe2" providerId="LiveId" clId="{DE10317F-0222-44D2-899E-05FEC2DE86DF}" dt="2023-06-30T07:27:10.071" v="14" actId="20577"/>
          <ac:spMkLst>
            <pc:docMk/>
            <pc:sldMk cId="1761539299" sldId="257"/>
            <ac:spMk id="2" creationId="{BBF6819D-7CFB-4DD1-B559-FE7DA37631E9}"/>
          </ac:spMkLst>
        </pc:spChg>
        <pc:spChg chg="mod">
          <ac:chgData name="Jonas Hardebusch" userId="8502d643e22defe2" providerId="LiveId" clId="{DE10317F-0222-44D2-899E-05FEC2DE86DF}" dt="2023-06-30T09:10:21.798" v="674" actId="20577"/>
          <ac:spMkLst>
            <pc:docMk/>
            <pc:sldMk cId="1761539299" sldId="257"/>
            <ac:spMk id="3" creationId="{58AB60AF-BA7E-4957-9BFA-061AAE295E4C}"/>
          </ac:spMkLst>
        </pc:spChg>
      </pc:sldChg>
      <pc:sldChg chg="modSp new mod">
        <pc:chgData name="Jonas Hardebusch" userId="8502d643e22defe2" providerId="LiveId" clId="{DE10317F-0222-44D2-899E-05FEC2DE86DF}" dt="2023-06-30T07:49:27.672" v="259" actId="20577"/>
        <pc:sldMkLst>
          <pc:docMk/>
          <pc:sldMk cId="4110869751" sldId="258"/>
        </pc:sldMkLst>
        <pc:spChg chg="mod">
          <ac:chgData name="Jonas Hardebusch" userId="8502d643e22defe2" providerId="LiveId" clId="{DE10317F-0222-44D2-899E-05FEC2DE86DF}" dt="2023-06-30T07:39:13.655" v="137" actId="20577"/>
          <ac:spMkLst>
            <pc:docMk/>
            <pc:sldMk cId="4110869751" sldId="258"/>
            <ac:spMk id="2" creationId="{7C3FD1EE-D0F8-442C-84C9-AB7AC4385782}"/>
          </ac:spMkLst>
        </pc:spChg>
        <pc:spChg chg="mod">
          <ac:chgData name="Jonas Hardebusch" userId="8502d643e22defe2" providerId="LiveId" clId="{DE10317F-0222-44D2-899E-05FEC2DE86DF}" dt="2023-06-30T07:49:27.672" v="259" actId="20577"/>
          <ac:spMkLst>
            <pc:docMk/>
            <pc:sldMk cId="4110869751" sldId="258"/>
            <ac:spMk id="3" creationId="{0F3BA7FA-C7F4-495F-9A87-8FAD17DA4B7F}"/>
          </ac:spMkLst>
        </pc:spChg>
      </pc:sldChg>
      <pc:sldChg chg="modSp new mod">
        <pc:chgData name="Jonas Hardebusch" userId="8502d643e22defe2" providerId="LiveId" clId="{DE10317F-0222-44D2-899E-05FEC2DE86DF}" dt="2023-06-30T09:14:33.271" v="722" actId="20577"/>
        <pc:sldMkLst>
          <pc:docMk/>
          <pc:sldMk cId="2478926423" sldId="259"/>
        </pc:sldMkLst>
        <pc:spChg chg="mod">
          <ac:chgData name="Jonas Hardebusch" userId="8502d643e22defe2" providerId="LiveId" clId="{DE10317F-0222-44D2-899E-05FEC2DE86DF}" dt="2023-06-30T07:49:50.611" v="283" actId="20577"/>
          <ac:spMkLst>
            <pc:docMk/>
            <pc:sldMk cId="2478926423" sldId="259"/>
            <ac:spMk id="2" creationId="{1F4E5B12-3280-4799-B60A-70A97429BD27}"/>
          </ac:spMkLst>
        </pc:spChg>
        <pc:spChg chg="mod">
          <ac:chgData name="Jonas Hardebusch" userId="8502d643e22defe2" providerId="LiveId" clId="{DE10317F-0222-44D2-899E-05FEC2DE86DF}" dt="2023-06-30T09:14:33.271" v="722" actId="20577"/>
          <ac:spMkLst>
            <pc:docMk/>
            <pc:sldMk cId="2478926423" sldId="259"/>
            <ac:spMk id="3" creationId="{C3253792-8FCD-4853-B745-51E23DF1C30B}"/>
          </ac:spMkLst>
        </pc:spChg>
      </pc:sldChg>
      <pc:sldChg chg="modSp new mod modShow">
        <pc:chgData name="Jonas Hardebusch" userId="8502d643e22defe2" providerId="LiveId" clId="{DE10317F-0222-44D2-899E-05FEC2DE86DF}" dt="2023-06-30T08:51:18.048" v="494" actId="729"/>
        <pc:sldMkLst>
          <pc:docMk/>
          <pc:sldMk cId="991643680" sldId="260"/>
        </pc:sldMkLst>
        <pc:spChg chg="mod">
          <ac:chgData name="Jonas Hardebusch" userId="8502d643e22defe2" providerId="LiveId" clId="{DE10317F-0222-44D2-899E-05FEC2DE86DF}" dt="2023-06-30T07:59:17.296" v="304" actId="20577"/>
          <ac:spMkLst>
            <pc:docMk/>
            <pc:sldMk cId="991643680" sldId="260"/>
            <ac:spMk id="2" creationId="{F8229A92-F481-4498-B8EF-3D08A80C8B59}"/>
          </ac:spMkLst>
        </pc:spChg>
        <pc:spChg chg="mod">
          <ac:chgData name="Jonas Hardebusch" userId="8502d643e22defe2" providerId="LiveId" clId="{DE10317F-0222-44D2-899E-05FEC2DE86DF}" dt="2023-06-30T08:05:16.263" v="373" actId="20577"/>
          <ac:spMkLst>
            <pc:docMk/>
            <pc:sldMk cId="991643680" sldId="260"/>
            <ac:spMk id="3" creationId="{6FCEA494-1577-4C92-8291-F5691E7BE30E}"/>
          </ac:spMkLst>
        </pc:spChg>
      </pc:sldChg>
      <pc:sldChg chg="modSp new mod">
        <pc:chgData name="Jonas Hardebusch" userId="8502d643e22defe2" providerId="LiveId" clId="{DE10317F-0222-44D2-899E-05FEC2DE86DF}" dt="2023-06-30T09:15:26.745" v="769" actId="20577"/>
        <pc:sldMkLst>
          <pc:docMk/>
          <pc:sldMk cId="2178727426" sldId="261"/>
        </pc:sldMkLst>
        <pc:spChg chg="mod">
          <ac:chgData name="Jonas Hardebusch" userId="8502d643e22defe2" providerId="LiveId" clId="{DE10317F-0222-44D2-899E-05FEC2DE86DF}" dt="2023-06-30T08:01:25.111" v="313" actId="20577"/>
          <ac:spMkLst>
            <pc:docMk/>
            <pc:sldMk cId="2178727426" sldId="261"/>
            <ac:spMk id="2" creationId="{D0287B23-21DF-4CAC-AB06-25F8B12F3E58}"/>
          </ac:spMkLst>
        </pc:spChg>
        <pc:spChg chg="mod">
          <ac:chgData name="Jonas Hardebusch" userId="8502d643e22defe2" providerId="LiveId" clId="{DE10317F-0222-44D2-899E-05FEC2DE86DF}" dt="2023-06-30T09:15:26.745" v="769" actId="20577"/>
          <ac:spMkLst>
            <pc:docMk/>
            <pc:sldMk cId="2178727426" sldId="261"/>
            <ac:spMk id="3" creationId="{A485DA66-E4CB-4659-B8CE-53F10D9DF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AA194-662C-4D02-A5B6-93C341F7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2FDFD4-82D6-4C7A-A4AE-2FAE1167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A2060-2802-4332-8F40-D85E95A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5220-6073-40B8-80B8-BF1F7F0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5FCE1-722A-486D-9E36-60C6FF93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8B043-7339-40F1-8D40-7B5823D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92CA4-E25A-4C26-A858-A1D7DE7A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1B4CC-03BF-447D-B239-D41ACCA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D0AE1-BD0F-4D5E-B9ED-8A44AAEF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D7F09-5711-4EA0-8F37-A0DC0C7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67E8EF-2C99-4E50-8012-CF6604E7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0FDA3-CA90-4C20-8F0C-9F33BC7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D3F68-E88F-4D69-BA75-6C6DB9EF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BFB64-9ABF-462D-9C29-E186C80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AFA5F-75CB-41F9-9D10-F3474240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F8A3-ED11-4BB3-ACF0-E272EAA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1A58-D7AA-4E01-8DDD-CDFD27D1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AA127-3E99-4A2D-AE39-F2D50D90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3E471-06FB-4A44-8FFE-F0D9C430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12F8-09B3-4DE0-815B-3EFA81E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3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C32B-6B40-4710-9A9C-0A61F998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B3E16-8F5C-42D6-BDAC-D8560AFD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5D14F-48F6-46BE-86F0-EF00426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06AA9-77BF-4682-92D6-F9CA325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4873-C4F0-4FB5-AA78-51940BE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12ED-B551-4476-AB57-2614F6C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EC688-AAD5-4961-9C74-FD63CE04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AA46A-6FBE-4F61-A020-F690536B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16EA9-6DB1-46D6-9FF1-7395A89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3702B-722C-485E-93B0-5DCE80C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5D7A6-AAD7-440A-9FC8-00D4BAD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25BF-38CF-40D0-9AA7-D825ACED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3FF43-935A-44BE-9B7D-C09E2863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E0175-3B88-4CC6-BC3E-4AB31EB4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4D85-E3AA-4FFA-9867-93D7ED96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E0432-209C-4D17-A298-1243AA66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B4B7F2-2C10-4D5E-90CB-8033644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B3B77A-BCA9-42E3-B62C-E2E20EB2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73003-B538-449D-AC59-C10426EC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720C0-065D-4000-8119-E38F7BE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50415-64C7-4186-B381-6BDD687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46DBF4-3A4B-4F02-A507-0B3F8F2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EC4FEA-5370-4DB7-818B-ED83E7E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B497E-0EE9-4E8A-8C83-29B256D0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A7D77-1134-4D87-8ADC-2467EA5B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4110BB-7CC7-41DB-9FF2-39877EC6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561E-3F87-486A-A660-688AD2F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1563-251F-47AA-BF05-74894CF1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5D8D1-A760-47A2-8297-26CE515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80D34-6ABD-4898-A4E7-AF6C0C3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ABDCEC-2BE4-49E9-B357-28BE74B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4E642-2B4D-4D53-8E35-0BFA308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E458-2E56-49BB-AF9E-6AE366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D8BEE6-8F72-439D-80B3-BB844D3D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8C967-952F-4EC1-BB4A-40C9E977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A032AA-250B-47A7-9F9B-D021A21F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71B59-8F26-48A8-BBAD-5AA1112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82F7E-E5BE-4477-B5C5-2DABE9D6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2F4538-14BE-49F3-9884-7C487D2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DCAF7-204A-4FF0-8AE1-266203EE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5A4F6-DD15-4D37-8C1D-4938C376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DF76-756C-4928-9A7E-4F1260BA48A9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ED87-A1AB-4076-B2D1-82F389F6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02F1-3780-42CB-A618-F552E044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962687-DA90-4660-986E-36C7DAE71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 algn="l"/>
            <a:r>
              <a:rPr lang="de-DE" sz="6600" dirty="0"/>
              <a:t>Realtime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F7805-ECE2-4386-90D4-F846852ED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BF8853C-E248-49F1-8791-2184E7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Wie wird </a:t>
            </a:r>
            <a:r>
              <a:rPr lang="de-DE" sz="5400" dirty="0" err="1"/>
              <a:t>NextAuth</a:t>
            </a:r>
            <a:r>
              <a:rPr lang="de-DE" sz="5400" dirty="0"/>
              <a:t> implementiert?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11">
            <a:extLst>
              <a:ext uri="{FF2B5EF4-FFF2-40B4-BE49-F238E27FC236}">
                <a16:creationId xmlns:a16="http://schemas.microsoft.com/office/drawing/2014/main" id="{EE73AA26-9539-415C-AC14-A767087F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1900" dirty="0"/>
              <a:t>Next.js erkennt die Ordnerstruktur</a:t>
            </a:r>
          </a:p>
          <a:p>
            <a:pPr marL="0" indent="0">
              <a:buNone/>
            </a:pPr>
            <a:endParaRPr lang="de-DE" sz="1900" dirty="0"/>
          </a:p>
          <a:p>
            <a:r>
              <a:rPr lang="de-DE" sz="1900" dirty="0"/>
              <a:t> </a:t>
            </a:r>
            <a:r>
              <a:rPr lang="de-DE" sz="1900" dirty="0" err="1"/>
              <a:t>route.ts</a:t>
            </a:r>
            <a:r>
              <a:rPr lang="de-DE" sz="1900" dirty="0"/>
              <a:t> importiert die </a:t>
            </a:r>
            <a:r>
              <a:rPr lang="de-DE" sz="1900" dirty="0" err="1"/>
              <a:t>authOptions.ts</a:t>
            </a:r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r>
              <a:rPr lang="de-DE" sz="1900" dirty="0" err="1"/>
              <a:t>authOptions.ts</a:t>
            </a:r>
            <a:endParaRPr lang="de-DE" sz="1900" dirty="0"/>
          </a:p>
          <a:p>
            <a:pPr>
              <a:spcBef>
                <a:spcPts val="0"/>
              </a:spcBef>
            </a:pPr>
            <a:endParaRPr lang="de-DE" sz="1900" dirty="0"/>
          </a:p>
          <a:p>
            <a:r>
              <a:rPr lang="de-DE" sz="1900" dirty="0"/>
              <a:t> Provider einbinden</a:t>
            </a:r>
          </a:p>
          <a:p>
            <a:pPr marL="0" indent="0">
              <a:spcBef>
                <a:spcPts val="0"/>
              </a:spcBef>
              <a:buNone/>
            </a:pPr>
            <a:endParaRPr lang="de-DE" sz="1900" dirty="0"/>
          </a:p>
          <a:p>
            <a:pPr>
              <a:spcBef>
                <a:spcPts val="0"/>
              </a:spcBef>
            </a:pPr>
            <a:r>
              <a:rPr lang="de-DE" sz="1900" dirty="0"/>
              <a:t>Provider Array </a:t>
            </a:r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  <a:p>
            <a:endParaRPr lang="de-DE" sz="1900" dirty="0"/>
          </a:p>
        </p:txBody>
      </p:sp>
      <p:pic>
        <p:nvPicPr>
          <p:cNvPr id="5" name="Grafik 4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58378D1E-0CFA-4B2C-A419-02DADE48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pic>
        <p:nvPicPr>
          <p:cNvPr id="2" name="Grafik 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EFF5671-2635-124C-8712-F7EB39B0BF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-234" b="55727"/>
          <a:stretch/>
        </p:blipFill>
        <p:spPr>
          <a:xfrm>
            <a:off x="5884768" y="4750821"/>
            <a:ext cx="3306157" cy="700258"/>
          </a:xfrm>
          <a:prstGeom prst="rect">
            <a:avLst/>
          </a:prstGeom>
        </p:spPr>
      </p:pic>
      <p:pic>
        <p:nvPicPr>
          <p:cNvPr id="3" name="Grafik 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A22C0780-49D9-F81D-57C3-1ECB17DBD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69" y="4141713"/>
            <a:ext cx="3306156" cy="5853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0E01A6-B71F-7A71-EBD2-24710C5FC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68" y="5475508"/>
            <a:ext cx="4525694" cy="465459"/>
          </a:xfrm>
          <a:prstGeom prst="rect">
            <a:avLst/>
          </a:prstGeom>
        </p:spPr>
      </p:pic>
      <p:pic>
        <p:nvPicPr>
          <p:cNvPr id="15" name="Grafik 1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6794432E-C7C0-4BDA-F89C-9A1CBB0D88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r="-271" b="42958"/>
          <a:stretch/>
        </p:blipFill>
        <p:spPr>
          <a:xfrm>
            <a:off x="5884768" y="2928621"/>
            <a:ext cx="3078878" cy="1203838"/>
          </a:xfrm>
          <a:prstGeom prst="rect">
            <a:avLst/>
          </a:prstGeom>
        </p:spPr>
      </p:pic>
      <p:pic>
        <p:nvPicPr>
          <p:cNvPr id="16" name="Grafik 1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8E863D-5A5D-7E38-0DB4-5E4546CAD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68" y="1869207"/>
            <a:ext cx="2573110" cy="1041830"/>
          </a:xfrm>
          <a:prstGeom prst="rect">
            <a:avLst/>
          </a:prstGeom>
        </p:spPr>
      </p:pic>
      <p:graphicFrame>
        <p:nvGraphicFramePr>
          <p:cNvPr id="17" name="Tabelle 2">
            <a:extLst>
              <a:ext uri="{FF2B5EF4-FFF2-40B4-BE49-F238E27FC236}">
                <a16:creationId xmlns:a16="http://schemas.microsoft.com/office/drawing/2014/main" id="{40E78E1C-DE27-49A0-A582-438371A1A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0079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6462208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NextAuth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D2912C-D11E-4889-BE97-38E57A77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kern="10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endParaRPr lang="de-DE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98122A1-1D4B-4217-8835-F1354230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de-DE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Warum persistieren?</a:t>
            </a:r>
          </a:p>
          <a:p>
            <a:pPr>
              <a:spcAft>
                <a:spcPts val="800"/>
              </a:spcAft>
            </a:pPr>
            <a:r>
              <a:rPr lang="de-DE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Benutzerverwaltung</a:t>
            </a:r>
          </a:p>
          <a:p>
            <a:pPr>
              <a:spcAft>
                <a:spcPts val="800"/>
              </a:spcAft>
            </a:pPr>
            <a:r>
              <a:rPr lang="de-DE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Sitzungsverwaltung</a:t>
            </a:r>
          </a:p>
          <a:p>
            <a:pPr>
              <a:spcAft>
                <a:spcPts val="800"/>
              </a:spcAft>
            </a:pPr>
            <a:r>
              <a:rPr lang="de-DE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Personalisierung</a:t>
            </a:r>
          </a:p>
          <a:p>
            <a:pPr>
              <a:spcAft>
                <a:spcPts val="800"/>
              </a:spcAft>
            </a:pPr>
            <a:r>
              <a:rPr lang="de-DE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Erkennbar als externer User für lokale User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de-DE" sz="2200" dirty="0"/>
              <a:t>Wie persistieren?</a:t>
            </a:r>
          </a:p>
          <a:p>
            <a:r>
              <a:rPr lang="de-DE" sz="2200" dirty="0" err="1"/>
              <a:t>NextAuth</a:t>
            </a:r>
            <a:r>
              <a:rPr lang="de-DE" sz="2200" dirty="0"/>
              <a:t> stellt Adapter für unterschiedliche Datenbanken zur Verfügung</a:t>
            </a:r>
          </a:p>
          <a:p>
            <a:endParaRPr lang="de-DE" sz="2200" dirty="0"/>
          </a:p>
        </p:txBody>
      </p:sp>
      <p:pic>
        <p:nvPicPr>
          <p:cNvPr id="10" name="Grafik 9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A38117D-5A19-4B84-80B4-DC6A9D43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graphicFrame>
        <p:nvGraphicFramePr>
          <p:cNvPr id="11" name="Tabelle 2">
            <a:extLst>
              <a:ext uri="{FF2B5EF4-FFF2-40B4-BE49-F238E27FC236}">
                <a16:creationId xmlns:a16="http://schemas.microsoft.com/office/drawing/2014/main" id="{88D18097-5338-4C20-96EC-21D7C7F17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0079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6462208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NextAuth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8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D2912C-D11E-4889-BE97-38E57A77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9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8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r>
              <a:rPr lang="de-DE" sz="4800" dirty="0"/>
              <a:t> </a:t>
            </a:r>
            <a:br>
              <a:rPr lang="de-DE" sz="4800" dirty="0"/>
            </a:br>
            <a:r>
              <a:rPr lang="de-DE" sz="4800" dirty="0"/>
              <a:t>Implementierung								</a:t>
            </a:r>
            <a:endParaRPr lang="de-DE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A38117D-5A19-4B84-80B4-DC6A9D43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084" y="186606"/>
            <a:ext cx="881432" cy="97307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15B09F-9927-8556-E4CB-E5753AE20EF1}"/>
              </a:ext>
            </a:extLst>
          </p:cNvPr>
          <p:cNvSpPr txBox="1"/>
          <p:nvPr/>
        </p:nvSpPr>
        <p:spPr>
          <a:xfrm>
            <a:off x="896923" y="2454086"/>
            <a:ext cx="46943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signIn</a:t>
            </a:r>
            <a:r>
              <a:rPr lang="de-DE" sz="2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Datenbank Eintrag per </a:t>
            </a:r>
            <a:r>
              <a:rPr lang="de-DE" sz="2200" dirty="0" err="1"/>
              <a:t>prisma.user.create</a:t>
            </a:r>
            <a:r>
              <a:rPr lang="de-DE" sz="2200" dirty="0"/>
              <a:t>()</a:t>
            </a:r>
          </a:p>
        </p:txBody>
      </p:sp>
      <p:pic>
        <p:nvPicPr>
          <p:cNvPr id="5" name="Inhaltsplatzhalter 7" descr="Ein Bild, das Text, Screenshot, Multimedia-Software, Software enthält.">
            <a:extLst>
              <a:ext uri="{FF2B5EF4-FFF2-40B4-BE49-F238E27FC236}">
                <a16:creationId xmlns:a16="http://schemas.microsoft.com/office/drawing/2014/main" id="{3AFCF672-DD23-08B4-49CC-2061E5F4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20" y="1977273"/>
            <a:ext cx="3955472" cy="1533038"/>
          </a:xfrm>
        </p:spPr>
      </p:pic>
      <p:pic>
        <p:nvPicPr>
          <p:cNvPr id="6" name="Grafik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B4837D9-8A42-D8D2-FC83-F3D8CABF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20" y="2132763"/>
            <a:ext cx="4153989" cy="3064102"/>
          </a:xfrm>
          <a:prstGeom prst="rect">
            <a:avLst/>
          </a:prstGeom>
        </p:spPr>
      </p:pic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48E9461A-9D27-4D0D-AF0A-42F7D299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0079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6462208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NextAuth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NextJS und Socket.IO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72493" y="1911493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46300" indent="-3429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 err="1"/>
              <a:t>NextJs</a:t>
            </a:r>
            <a:endParaRPr lang="en-US" sz="1900" b="0" strike="noStrike" spc="-1" dirty="0"/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 dirty="0"/>
              <a:t>Framework </a:t>
            </a:r>
            <a:r>
              <a:rPr lang="en-US" sz="1900" b="0" strike="noStrike" spc="-1" dirty="0" err="1"/>
              <a:t>zur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Erstellung</a:t>
            </a:r>
            <a:r>
              <a:rPr lang="en-US" sz="1900" b="0" strike="noStrike" spc="-1" dirty="0"/>
              <a:t> von Full-Stack </a:t>
            </a:r>
            <a:r>
              <a:rPr lang="en-US" sz="1900" b="0" strike="noStrike" spc="-1" dirty="0" err="1"/>
              <a:t>Applikationen</a:t>
            </a:r>
            <a:r>
              <a:rPr lang="en-US" sz="1900" b="0" strike="noStrike" spc="-1" dirty="0"/>
              <a:t>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 dirty="0"/>
              <a:t>Sehr </a:t>
            </a:r>
            <a:r>
              <a:rPr lang="en-US" sz="1900" b="0" strike="noStrike" spc="-1" dirty="0" err="1"/>
              <a:t>prominente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Verwendung</a:t>
            </a:r>
            <a:r>
              <a:rPr lang="en-US" sz="1900" b="0" strike="noStrike" spc="-1" dirty="0"/>
              <a:t> von React in Client &amp; Server </a:t>
            </a:r>
            <a:r>
              <a:rPr lang="en-US" sz="1900" b="0" strike="noStrike" spc="-1" dirty="0" err="1"/>
              <a:t>Logik</a:t>
            </a:r>
            <a:r>
              <a:rPr lang="en-US" sz="1900" b="0" strike="noStrike" spc="-1" dirty="0"/>
              <a:t>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 dirty="0" err="1"/>
              <a:t>Eines</a:t>
            </a:r>
            <a:r>
              <a:rPr lang="en-US" sz="1900" b="0" strike="noStrike" spc="-1" dirty="0"/>
              <a:t> der </a:t>
            </a:r>
            <a:r>
              <a:rPr lang="en-US" sz="1900" b="0" strike="noStrike" spc="-1" dirty="0" err="1"/>
              <a:t>führenden</a:t>
            </a:r>
            <a:r>
              <a:rPr lang="en-US" sz="1900" b="0" strike="noStrike" spc="-1" dirty="0"/>
              <a:t> Frameworks </a:t>
            </a:r>
            <a:r>
              <a:rPr lang="en-US" sz="1900" b="0" strike="noStrike" spc="-1" dirty="0" err="1"/>
              <a:t>für</a:t>
            </a:r>
            <a:r>
              <a:rPr lang="en-US" sz="1900" b="0" strike="noStrike" spc="-1" dirty="0"/>
              <a:t> React-</a:t>
            </a:r>
            <a:r>
              <a:rPr lang="en-US" sz="1900" b="0" strike="noStrike" spc="-1" dirty="0" err="1"/>
              <a:t>basierte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Applikationen</a:t>
            </a:r>
            <a:r>
              <a:rPr lang="en-US" sz="1900" b="0" strike="noStrike" spc="-1" dirty="0"/>
              <a:t>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900" b="0" strike="noStrike" spc="-1" dirty="0"/>
              <a:t>Socket.IO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 dirty="0" err="1"/>
              <a:t>Beliebte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Bibliothek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für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Kommunikation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über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Websockets</a:t>
            </a:r>
            <a:r>
              <a:rPr lang="en-US" sz="1900" b="0" strike="noStrike" spc="-1" dirty="0"/>
              <a:t>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 dirty="0" err="1"/>
              <a:t>Bietet</a:t>
            </a:r>
            <a:r>
              <a:rPr lang="en-US" sz="1900" b="0" strike="noStrike" spc="-1" dirty="0"/>
              <a:t> Client und Server </a:t>
            </a:r>
            <a:r>
              <a:rPr lang="en-US" sz="1900" b="0" strike="noStrike" spc="-1" dirty="0" err="1"/>
              <a:t>Bibliotheken</a:t>
            </a:r>
            <a:r>
              <a:rPr lang="en-US" sz="1900" b="0" strike="noStrike" spc="-1" dirty="0"/>
              <a:t>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900" b="0" strike="noStrike" spc="-1" dirty="0" err="1"/>
              <a:t>Weit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verbreitet</a:t>
            </a:r>
            <a:r>
              <a:rPr lang="en-US" sz="1900" b="0" strike="noStrike" spc="-1" dirty="0"/>
              <a:t> und </a:t>
            </a:r>
            <a:r>
              <a:rPr lang="en-US" sz="1900" b="0" strike="noStrike" spc="-1" dirty="0" err="1"/>
              <a:t>sehr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gute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Unterstützung</a:t>
            </a:r>
            <a:r>
              <a:rPr lang="en-US" sz="1900" b="0" strike="noStrike" spc="-1" dirty="0"/>
              <a:t> auf </a:t>
            </a:r>
            <a:r>
              <a:rPr lang="en-US" sz="1900" b="0" strike="noStrike" spc="-1" dirty="0" err="1"/>
              <a:t>nahezu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allen</a:t>
            </a:r>
            <a:r>
              <a:rPr lang="en-US" sz="1900" b="0" strike="noStrike" spc="-1" dirty="0"/>
              <a:t> </a:t>
            </a:r>
            <a:r>
              <a:rPr lang="en-US" sz="1900" b="0" strike="noStrike" spc="-1" dirty="0" err="1"/>
              <a:t>Plattformen</a:t>
            </a:r>
            <a:r>
              <a:rPr lang="en-US" sz="1900" b="0" strike="noStrike" spc="-1" dirty="0"/>
              <a:t>. </a:t>
            </a:r>
          </a:p>
        </p:txBody>
      </p:sp>
      <p:pic>
        <p:nvPicPr>
          <p:cNvPr id="122" name="Grafik 1"/>
          <p:cNvPicPr/>
          <p:nvPr/>
        </p:nvPicPr>
        <p:blipFill rotWithShape="1">
          <a:blip r:embed="rId2"/>
          <a:srcRect l="4916" r="15473" b="-1"/>
          <a:stretch/>
        </p:blipFill>
        <p:spPr>
          <a:xfrm>
            <a:off x="7649949" y="1922823"/>
            <a:ext cx="3941064" cy="4096512"/>
          </a:xfrm>
          <a:prstGeom prst="rect">
            <a:avLst/>
          </a:prstGeom>
        </p:spPr>
      </p:pic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C7B2F245-8D37-407B-B043-80A325AA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1773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7610669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NextJS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und Socket.IO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Warum NextJS?</a:t>
            </a:r>
          </a:p>
        </p:txBody>
      </p:sp>
      <p:sp>
        <p:nvSpPr>
          <p:cNvPr id="1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 err="1"/>
              <a:t>Bietet</a:t>
            </a:r>
            <a:r>
              <a:rPr lang="en-US" sz="2200" b="0" strike="noStrike" spc="-1" dirty="0"/>
              <a:t>: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 dirty="0"/>
              <a:t>Full-Stack: Backend und Frontend in </a:t>
            </a:r>
            <a:r>
              <a:rPr lang="en-US" sz="2200" b="0" strike="noStrike" spc="-1" dirty="0" err="1"/>
              <a:t>einem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Projekt</a:t>
            </a:r>
            <a:endParaRPr lang="en-US" sz="2200" b="0" strike="noStrike" spc="-1" dirty="0"/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 dirty="0"/>
              <a:t>File-System </a:t>
            </a:r>
            <a:r>
              <a:rPr lang="en-US" sz="2200" b="0" strike="noStrike" spc="-1" dirty="0" err="1"/>
              <a:t>basiertes</a:t>
            </a:r>
            <a:r>
              <a:rPr lang="en-US" sz="2200" b="0" strike="noStrike" spc="-1" dirty="0"/>
              <a:t> Routing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 dirty="0"/>
              <a:t>React </a:t>
            </a:r>
            <a:r>
              <a:rPr lang="en-US" sz="2200" b="0" strike="noStrike" spc="-1" dirty="0" err="1"/>
              <a:t>im</a:t>
            </a:r>
            <a:r>
              <a:rPr lang="en-US" sz="2200" b="0" strike="noStrike" spc="-1" dirty="0"/>
              <a:t> Frontend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 dirty="0"/>
              <a:t>Server Side Rendered Components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200" b="0" strike="noStrike" spc="-1" dirty="0" err="1"/>
              <a:t>Einfaches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einbauen</a:t>
            </a:r>
            <a:r>
              <a:rPr lang="en-US" sz="2200" b="0" strike="noStrike" spc="-1" dirty="0"/>
              <a:t> von Middleware</a:t>
            </a:r>
          </a:p>
          <a:p>
            <a:pPr marL="864000" lvl="1">
              <a:spcBef>
                <a:spcPts val="1134"/>
              </a:spcBef>
            </a:pPr>
            <a:endParaRPr lang="en-US" sz="2200" b="0" strike="noStrike" spc="-1" dirty="0"/>
          </a:p>
        </p:txBody>
      </p:sp>
      <p:pic>
        <p:nvPicPr>
          <p:cNvPr id="125" name="Grafik 2"/>
          <p:cNvPicPr/>
          <p:nvPr/>
        </p:nvPicPr>
        <p:blipFill rotWithShape="1">
          <a:blip r:embed="rId2"/>
          <a:srcRect l="4916" r="1547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28998B17-1FA5-461A-BE6C-99E2710FA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9655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7610669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NextJS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und Socket.IO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Warum Socket.IO?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/>
              <a:t>Der de-facto </a:t>
            </a:r>
            <a:r>
              <a:rPr lang="en-US" sz="2200" b="0" strike="noStrike" spc="-1" dirty="0" err="1"/>
              <a:t>Platzhirsch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bei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Bibliotheken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für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Websockets</a:t>
            </a:r>
            <a:r>
              <a:rPr lang="en-US" sz="2200" b="0" strike="noStrike" spc="-1" dirty="0"/>
              <a:t>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 err="1"/>
              <a:t>Unterstützt</a:t>
            </a:r>
            <a:r>
              <a:rPr lang="en-US" sz="2200" b="0" strike="noStrike" spc="-1" dirty="0"/>
              <a:t> alle </a:t>
            </a:r>
            <a:r>
              <a:rPr lang="en-US" sz="2200" b="0" strike="noStrike" spc="-1" dirty="0" err="1"/>
              <a:t>modernen</a:t>
            </a:r>
            <a:r>
              <a:rPr lang="en-US" sz="2200" b="0" strike="noStrike" spc="-1" dirty="0"/>
              <a:t> Browser.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 err="1"/>
              <a:t>Automatisches</a:t>
            </a:r>
            <a:r>
              <a:rPr lang="en-US" sz="2200" b="0" strike="noStrike" spc="-1" dirty="0"/>
              <a:t> Reconnect.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/>
              <a:t>Rooms, Broadcasts.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200" b="0" strike="noStrike" spc="-1" dirty="0" err="1"/>
              <a:t>Bietet</a:t>
            </a:r>
            <a:r>
              <a:rPr lang="en-US" sz="2200" b="0" strike="noStrike" spc="-1" dirty="0"/>
              <a:t> Fallback auf http-long-polling </a:t>
            </a:r>
            <a:r>
              <a:rPr lang="en-US" sz="2200" b="0" strike="noStrike" spc="-1" dirty="0" err="1"/>
              <a:t>wenn</a:t>
            </a:r>
            <a:r>
              <a:rPr lang="en-US" sz="2200" b="0" strike="noStrike" spc="-1" dirty="0"/>
              <a:t> Browser </a:t>
            </a:r>
            <a:r>
              <a:rPr lang="en-US" sz="2200" b="0" strike="noStrike" spc="-1" dirty="0" err="1"/>
              <a:t>keine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Websockets</a:t>
            </a:r>
            <a:r>
              <a:rPr lang="en-US" sz="2200" b="0" strike="noStrike" spc="-1" dirty="0"/>
              <a:t> </a:t>
            </a:r>
            <a:r>
              <a:rPr lang="en-US" sz="2200" b="0" strike="noStrike" spc="-1" dirty="0" err="1"/>
              <a:t>untersützt</a:t>
            </a:r>
            <a:r>
              <a:rPr lang="en-US" sz="2200" b="0" strike="noStrike" spc="-1" dirty="0"/>
              <a:t>.</a:t>
            </a:r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3F83CA11-DE6E-FFAD-4B90-1880067BFB6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15869" y="2207582"/>
            <a:ext cx="2735622" cy="192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BDB7BDAF-00BC-42DF-BCDD-E3A46B231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9655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7610669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NextJS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und Socket.IO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 dirty="0" err="1"/>
              <a:t>Probleme</a:t>
            </a:r>
            <a:endParaRPr lang="en-US" sz="5400" b="0" strike="noStrike" spc="-1" dirty="0"/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500" b="0" strike="noStrike" spc="-1" dirty="0" err="1"/>
              <a:t>NextJS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bringt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eigenen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vorgebauten</a:t>
            </a:r>
            <a:r>
              <a:rPr lang="en-US" sz="1500" b="0" strike="noStrike" spc="-1" dirty="0"/>
              <a:t> Server </a:t>
            </a:r>
            <a:r>
              <a:rPr lang="en-US" sz="1500" b="0" strike="noStrike" spc="-1" dirty="0" err="1"/>
              <a:t>mit</a:t>
            </a:r>
            <a:r>
              <a:rPr lang="en-US" sz="1500" b="0" strike="noStrike" spc="-1" dirty="0"/>
              <a:t>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/>
              <a:t>Socket.IO </a:t>
            </a:r>
            <a:r>
              <a:rPr lang="en-US" sz="1500" b="0" strike="noStrike" spc="-1" dirty="0" err="1"/>
              <a:t>kann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nicht</a:t>
            </a:r>
            <a:r>
              <a:rPr lang="en-US" sz="1500" b="0" strike="noStrike" spc="-1" dirty="0"/>
              <a:t> an den API-</a:t>
            </a:r>
            <a:r>
              <a:rPr lang="en-US" sz="1500" b="0" strike="noStrike" spc="-1" dirty="0" err="1"/>
              <a:t>Endpunkten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eingebunden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werden</a:t>
            </a:r>
            <a:endParaRPr lang="en-US" sz="1500" b="0" strike="noStrike" spc="-1" dirty="0"/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/>
              <a:t>Socket.IO </a:t>
            </a:r>
            <a:r>
              <a:rPr lang="en-US" sz="1500" b="0" strike="noStrike" spc="-1" dirty="0" err="1"/>
              <a:t>benötigt</a:t>
            </a:r>
            <a:r>
              <a:rPr lang="en-US" sz="1500" b="0" strike="noStrike" spc="-1" dirty="0"/>
              <a:t> auf dem Backend </a:t>
            </a:r>
            <a:r>
              <a:rPr lang="en-US" sz="1500" b="0" strike="noStrike" spc="-1" dirty="0" err="1"/>
              <a:t>eine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eigene</a:t>
            </a:r>
            <a:r>
              <a:rPr lang="en-US" sz="1500" b="0" strike="noStrike" spc="-1" dirty="0"/>
              <a:t> Server-</a:t>
            </a:r>
            <a:r>
              <a:rPr lang="en-US" sz="1500" b="0" strike="noStrike" spc="-1" dirty="0" err="1"/>
              <a:t>Instanz</a:t>
            </a:r>
            <a:endParaRPr lang="en-US" sz="1500" b="0" strike="noStrike" spc="-1" dirty="0"/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/>
              <a:t>Daher </a:t>
            </a:r>
            <a:r>
              <a:rPr lang="en-US" sz="1500" b="0" strike="noStrike" spc="-1" dirty="0" err="1"/>
              <a:t>musste</a:t>
            </a:r>
            <a:r>
              <a:rPr lang="en-US" sz="1500" b="0" strike="noStrike" spc="-1" dirty="0"/>
              <a:t> der Socket.IO-Server auf den </a:t>
            </a:r>
            <a:r>
              <a:rPr lang="en-US" sz="1500" b="0" strike="noStrike" spc="-1" dirty="0" err="1"/>
              <a:t>NextJS</a:t>
            </a:r>
            <a:r>
              <a:rPr lang="en-US" sz="1500" b="0" strike="noStrike" spc="-1" dirty="0"/>
              <a:t>-Server attached </a:t>
            </a:r>
            <a:r>
              <a:rPr lang="en-US" sz="1500" b="0" strike="noStrike" spc="-1" dirty="0" err="1"/>
              <a:t>werden</a:t>
            </a:r>
            <a:r>
              <a:rPr lang="en-US" sz="1500" b="0" strike="noStrike" spc="-1" dirty="0"/>
              <a:t>.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 err="1"/>
              <a:t>Allerdings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kann</a:t>
            </a:r>
            <a:r>
              <a:rPr lang="en-US" sz="1500" b="0" strike="noStrike" spc="-1" dirty="0"/>
              <a:t> default </a:t>
            </a:r>
            <a:r>
              <a:rPr lang="en-US" sz="1500" b="0" strike="noStrike" spc="-1" dirty="0" err="1"/>
              <a:t>NextJS</a:t>
            </a:r>
            <a:r>
              <a:rPr lang="en-US" sz="1500" b="0" strike="noStrike" spc="-1" dirty="0"/>
              <a:t>-Server </a:t>
            </a:r>
            <a:r>
              <a:rPr lang="en-US" sz="1500" b="0" strike="noStrike" spc="-1" dirty="0" err="1"/>
              <a:t>nicht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modifiziert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werden</a:t>
            </a:r>
            <a:r>
              <a:rPr lang="en-US" sz="1500" b="0" strike="noStrike" spc="-1" dirty="0"/>
              <a:t>.</a:t>
            </a:r>
          </a:p>
          <a:p>
            <a:pPr marL="432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500" b="0" strike="noStrike" spc="-1" dirty="0" err="1"/>
              <a:t>Lösung</a:t>
            </a:r>
            <a:r>
              <a:rPr lang="en-US" sz="1500" b="0" strike="noStrike" spc="-1" dirty="0"/>
              <a:t>: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 err="1"/>
              <a:t>Implementieren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eines</a:t>
            </a:r>
            <a:r>
              <a:rPr lang="en-US" sz="1500" b="0" strike="noStrike" spc="-1" dirty="0"/>
              <a:t> custom Servers auf Basis von Express</a:t>
            </a:r>
          </a:p>
          <a:p>
            <a:pPr marL="864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 err="1"/>
              <a:t>Anbinden</a:t>
            </a:r>
            <a:r>
              <a:rPr lang="en-US" sz="1500" b="0" strike="noStrike" spc="-1" dirty="0"/>
              <a:t> des Socket.IO-Servers an Express-Server und </a:t>
            </a:r>
            <a:r>
              <a:rPr lang="en-US" sz="1500" b="0" strike="noStrike" spc="-1" dirty="0" err="1"/>
              <a:t>Weiterleitung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aller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anderen</a:t>
            </a:r>
            <a:r>
              <a:rPr lang="en-US" sz="1500" b="0" strike="noStrike" spc="-1" dirty="0"/>
              <a:t> </a:t>
            </a:r>
            <a:r>
              <a:rPr lang="en-US" sz="1500" b="0" strike="noStrike" spc="-1" dirty="0" err="1"/>
              <a:t>Anfragen</a:t>
            </a:r>
            <a:r>
              <a:rPr lang="en-US" sz="1500" b="0" strike="noStrike" spc="-1" dirty="0"/>
              <a:t> an </a:t>
            </a:r>
            <a:r>
              <a:rPr lang="en-US" sz="1500" b="0" strike="noStrike" spc="-1" dirty="0" err="1"/>
              <a:t>NextJS</a:t>
            </a:r>
            <a:r>
              <a:rPr lang="en-US" sz="1500" b="0" strike="noStrike" spc="-1" dirty="0"/>
              <a:t>-Server</a:t>
            </a:r>
          </a:p>
        </p:txBody>
      </p:sp>
      <p:pic>
        <p:nvPicPr>
          <p:cNvPr id="9" name="Grafik 3">
            <a:extLst>
              <a:ext uri="{FF2B5EF4-FFF2-40B4-BE49-F238E27FC236}">
                <a16:creationId xmlns:a16="http://schemas.microsoft.com/office/drawing/2014/main" id="{46B0FD7C-8986-4F3C-8123-D445F120B2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28771" y="2172305"/>
            <a:ext cx="2036298" cy="1434415"/>
          </a:xfrm>
          <a:prstGeom prst="rect">
            <a:avLst/>
          </a:prstGeom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727C45AE-6187-4858-9130-06A8ACC1F1A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50384" y="3742041"/>
            <a:ext cx="1791593" cy="1097263"/>
          </a:xfrm>
          <a:prstGeom prst="rect">
            <a:avLst/>
          </a:prstGeom>
        </p:spPr>
      </p:pic>
      <p:graphicFrame>
        <p:nvGraphicFramePr>
          <p:cNvPr id="11" name="Tabelle 2">
            <a:extLst>
              <a:ext uri="{FF2B5EF4-FFF2-40B4-BE49-F238E27FC236}">
                <a16:creationId xmlns:a16="http://schemas.microsoft.com/office/drawing/2014/main" id="{B26137F5-918E-48B6-B8E7-44C51BA3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9655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7610669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NextJS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und Socket.IO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de-DE" sz="5400" dirty="0"/>
              <a:t>Warum </a:t>
            </a:r>
            <a:r>
              <a:rPr lang="de-DE" sz="5400" dirty="0" err="1"/>
              <a:t>ReactJS</a:t>
            </a:r>
            <a:r>
              <a:rPr lang="de-DE" sz="5400" dirty="0"/>
              <a:t>?</a:t>
            </a:r>
            <a:endParaRPr lang="en-US" sz="5400" b="0" strike="noStrike" spc="-1" dirty="0"/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Komponentenbasierte Architektur</a:t>
            </a:r>
          </a:p>
          <a:p>
            <a:pPr>
              <a:spcAft>
                <a:spcPts val="800"/>
              </a:spcAft>
            </a:pPr>
            <a:r>
              <a:rPr lang="de-D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DOMS</a:t>
            </a:r>
          </a:p>
          <a:p>
            <a:pPr>
              <a:spcAft>
                <a:spcPts val="800"/>
              </a:spcAft>
            </a:pPr>
            <a:r>
              <a:rPr lang="de-DE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Reaktives Rendering</a:t>
            </a:r>
          </a:p>
          <a:p>
            <a:pPr>
              <a:spcAft>
                <a:spcPts val="800"/>
              </a:spcAft>
            </a:pPr>
            <a:r>
              <a:rPr lang="de-DE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de-DE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Hooks</a:t>
            </a:r>
          </a:p>
          <a:p>
            <a:pPr>
              <a:spcAft>
                <a:spcPts val="800"/>
              </a:spcAft>
            </a:pPr>
            <a:r>
              <a:rPr lang="de-DE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Serverseitiges Rendern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BC1A728-F817-BEDD-8424-DE2AB5A7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5" y="572843"/>
            <a:ext cx="2118384" cy="18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6BE1F069-5194-4E38-846C-1FA339033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80014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4457988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4509422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ReactJS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62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de-DE" sz="5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</a:t>
            </a:r>
            <a:r>
              <a:rPr lang="de-DE" sz="5400" kern="100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lang="de-DE" sz="5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Performance</a:t>
            </a:r>
            <a:endParaRPr lang="en-US" sz="5400" b="0" strike="noStrike" spc="-1" dirty="0"/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de-DE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Hooks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Schlüsselfunktion </a:t>
            </a:r>
            <a:r>
              <a:rPr lang="de-DE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Performanceprobleme durch häufige Ausführung von </a:t>
            </a:r>
            <a:r>
              <a:rPr lang="de-DE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de-DE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-&gt; Optimierung der Side </a:t>
            </a:r>
            <a:r>
              <a:rPr lang="de-DE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r>
              <a:rPr lang="de-DE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de-DE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endParaRPr lang="de-D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AF0DC-88D4-2062-9EA8-D00E1562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20" y="2488261"/>
            <a:ext cx="2164756" cy="18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8CF12EA2-8B05-4421-ADAB-439D90709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4580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4457988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4509422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ReactJS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6819D-7CFB-4DD1-B559-FE7DA376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Agenda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B60AF-BA7E-4957-9BFA-061AAE29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Beschreibung des Projekts</a:t>
            </a:r>
          </a:p>
          <a:p>
            <a:r>
              <a:rPr lang="de-DE" sz="2200" dirty="0"/>
              <a:t>Struktur des Projekts</a:t>
            </a:r>
          </a:p>
          <a:p>
            <a:r>
              <a:rPr lang="de-DE" sz="2200" dirty="0"/>
              <a:t>Tools &amp; Probleme</a:t>
            </a:r>
          </a:p>
          <a:p>
            <a:r>
              <a:rPr lang="de-DE" sz="2200" dirty="0"/>
              <a:t>Live-Demo</a:t>
            </a:r>
          </a:p>
        </p:txBody>
      </p:sp>
      <p:graphicFrame>
        <p:nvGraphicFramePr>
          <p:cNvPr id="7" name="Tabelle 2">
            <a:extLst>
              <a:ext uri="{FF2B5EF4-FFF2-40B4-BE49-F238E27FC236}">
                <a16:creationId xmlns:a16="http://schemas.microsoft.com/office/drawing/2014/main" id="{6E7D2AC1-1DE5-4D84-AB85-EA7ED9A1C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22883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41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FD1EE-D0F8-442C-84C9-AB7AC438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Beschreibung des Projekts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A7FA-C7F4-495F-9A87-8FAD17DA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Chat-Applikation in Echtzeit</a:t>
            </a:r>
          </a:p>
          <a:p>
            <a:r>
              <a:rPr lang="de-DE" sz="2200" dirty="0" err="1"/>
              <a:t>Sign</a:t>
            </a:r>
            <a:r>
              <a:rPr lang="de-DE" sz="2200" dirty="0"/>
              <a:t>-In oder Register</a:t>
            </a:r>
          </a:p>
          <a:p>
            <a:r>
              <a:rPr lang="de-DE" sz="2200" dirty="0"/>
              <a:t>Chaträume</a:t>
            </a:r>
          </a:p>
          <a:p>
            <a:r>
              <a:rPr lang="de-DE" sz="2200" dirty="0"/>
              <a:t>Echtzeit-</a:t>
            </a:r>
            <a:r>
              <a:rPr lang="de-DE" sz="2200" dirty="0" err="1"/>
              <a:t>Typing</a:t>
            </a:r>
            <a:r>
              <a:rPr lang="de-DE" sz="2200" dirty="0"/>
              <a:t>-Indikator</a:t>
            </a:r>
          </a:p>
          <a:p>
            <a:r>
              <a:rPr lang="de-DE" sz="2200" dirty="0"/>
              <a:t>KI-Chat-Bot</a:t>
            </a:r>
          </a:p>
          <a:p>
            <a:endParaRPr lang="de-DE" sz="2200" dirty="0"/>
          </a:p>
          <a:p>
            <a:endParaRPr lang="de-DE" sz="2200" dirty="0"/>
          </a:p>
        </p:txBody>
      </p:sp>
      <p:graphicFrame>
        <p:nvGraphicFramePr>
          <p:cNvPr id="6" name="Tabelle 2">
            <a:extLst>
              <a:ext uri="{FF2B5EF4-FFF2-40B4-BE49-F238E27FC236}">
                <a16:creationId xmlns:a16="http://schemas.microsoft.com/office/drawing/2014/main" id="{81B31F14-2565-4D1E-A046-184A371C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3426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505202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Beschreibung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6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1E5A99-90B2-47F3-9BEE-30242187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1906120"/>
            <a:ext cx="2290233" cy="6904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B81091-8308-46C0-B75E-3923CE0F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58" y="2450311"/>
            <a:ext cx="1621896" cy="16218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C586D2-0B3A-40E7-B999-2558E0DC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1" y="3142721"/>
            <a:ext cx="2290233" cy="5725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E0265C-AB93-40E7-B69F-6A0DAAA61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811991"/>
            <a:ext cx="1901825" cy="15728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2E17FB5-052E-40DC-B843-78911ADB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194983"/>
            <a:ext cx="1851025" cy="1234017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1D2C79-6E27-4570-AA31-1959345F1287}"/>
              </a:ext>
            </a:extLst>
          </p:cNvPr>
          <p:cNvCxnSpPr/>
          <p:nvPr/>
        </p:nvCxnSpPr>
        <p:spPr>
          <a:xfrm>
            <a:off x="2650067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B85EFC-B2AF-4DDD-A252-174E5A550B55}"/>
              </a:ext>
            </a:extLst>
          </p:cNvPr>
          <p:cNvCxnSpPr/>
          <p:nvPr/>
        </p:nvCxnSpPr>
        <p:spPr>
          <a:xfrm>
            <a:off x="6180669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3A49429-6686-4023-BC6F-9EF05998F203}"/>
              </a:ext>
            </a:extLst>
          </p:cNvPr>
          <p:cNvCxnSpPr>
            <a:cxnSpLocks/>
          </p:cNvCxnSpPr>
          <p:nvPr/>
        </p:nvCxnSpPr>
        <p:spPr>
          <a:xfrm flipV="1">
            <a:off x="6180669" y="2336800"/>
            <a:ext cx="2048934" cy="9244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6D93AB-1E88-4E28-9DF6-45E25DEAC550}"/>
              </a:ext>
            </a:extLst>
          </p:cNvPr>
          <p:cNvCxnSpPr>
            <a:cxnSpLocks/>
          </p:cNvCxnSpPr>
          <p:nvPr/>
        </p:nvCxnSpPr>
        <p:spPr>
          <a:xfrm>
            <a:off x="6180669" y="3556000"/>
            <a:ext cx="2065868" cy="9456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980B738F-C446-466E-8BB9-804062D54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4072207"/>
            <a:ext cx="931330" cy="102707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5DD041C-D8CA-496A-AE08-7478124E3075}"/>
              </a:ext>
            </a:extLst>
          </p:cNvPr>
          <p:cNvSpPr txBox="1"/>
          <p:nvPr/>
        </p:nvSpPr>
        <p:spPr>
          <a:xfrm>
            <a:off x="9287929" y="4401078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NextAuth.js</a:t>
            </a:r>
          </a:p>
        </p:txBody>
      </p:sp>
      <p:graphicFrame>
        <p:nvGraphicFramePr>
          <p:cNvPr id="14" name="Tabelle 2">
            <a:extLst>
              <a:ext uri="{FF2B5EF4-FFF2-40B4-BE49-F238E27FC236}">
                <a16:creationId xmlns:a16="http://schemas.microsoft.com/office/drawing/2014/main" id="{A05B7D39-53F4-4978-A717-07A272AF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49758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3653663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Struktur des Projekts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4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4DF265-6781-460F-BD03-80CBE655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Prisma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9F8C76D-84E6-4A47-8BB2-9AB11330C639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>
              <a:spcAft>
                <a:spcPts val="800"/>
              </a:spcAft>
            </a:pPr>
            <a:r>
              <a:rPr lang="en-US" sz="2200" dirty="0">
                <a:effectLst/>
              </a:rPr>
              <a:t>Open-Source-</a:t>
            </a:r>
            <a:r>
              <a:rPr lang="en-US" sz="2200" dirty="0" err="1">
                <a:effectLst/>
              </a:rPr>
              <a:t>Datenbank</a:t>
            </a:r>
            <a:r>
              <a:rPr lang="en-US" sz="2200" dirty="0">
                <a:effectLst/>
              </a:rPr>
              <a:t>-Toolkit</a:t>
            </a:r>
          </a:p>
          <a:p>
            <a:pPr marL="342900" lvl="0">
              <a:spcAft>
                <a:spcPts val="800"/>
              </a:spcAft>
            </a:pPr>
            <a:r>
              <a:rPr lang="en-US" sz="2200" dirty="0" err="1">
                <a:effectLst/>
              </a:rPr>
              <a:t>bietet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ein</a:t>
            </a:r>
            <a:r>
              <a:rPr lang="en-US" sz="2200" dirty="0">
                <a:effectLst/>
              </a:rPr>
              <a:t> ORM (Object-Relational Mapping) </a:t>
            </a:r>
            <a:endParaRPr lang="en-US" sz="2200" dirty="0"/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wird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prisma</a:t>
            </a:r>
            <a:r>
              <a:rPr lang="en-US" sz="2200" dirty="0">
                <a:effectLst/>
              </a:rPr>
              <a:t>/</a:t>
            </a:r>
            <a:r>
              <a:rPr lang="en-US" sz="2200" dirty="0" err="1">
                <a:effectLst/>
              </a:rPr>
              <a:t>schema.prisma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definiert</a:t>
            </a:r>
            <a:endParaRPr lang="en-US" sz="2200" dirty="0">
              <a:effectLst/>
            </a:endParaRPr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eng</a:t>
            </a:r>
            <a:r>
              <a:rPr lang="en-US" sz="2200" dirty="0">
                <a:effectLst/>
              </a:rPr>
              <a:t> in TypeScript </a:t>
            </a:r>
            <a:r>
              <a:rPr lang="en-US" sz="2200" dirty="0" err="1">
                <a:effectLst/>
              </a:rPr>
              <a:t>integriert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plattformunabhängig</a:t>
            </a:r>
            <a:endParaRPr lang="en-US" sz="2200" dirty="0">
              <a:effectLst/>
            </a:endParaRPr>
          </a:p>
          <a:p>
            <a:pPr marL="342900" lvl="0">
              <a:spcAft>
                <a:spcPts val="800"/>
              </a:spcAft>
            </a:pPr>
            <a:endParaRPr lang="en-US" sz="2200" dirty="0">
              <a:effectLst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68A43B-2183-4C22-BCF1-2A2107E1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79" y="278269"/>
            <a:ext cx="1556766" cy="1884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90CF1-E430-4F00-9B94-B8638885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98" y="2586494"/>
            <a:ext cx="4624147" cy="2625167"/>
          </a:xfrm>
          <a:prstGeom prst="rect">
            <a:avLst/>
          </a:prstGeom>
        </p:spPr>
      </p:pic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3B1DE4BA-CCA2-4611-8E7B-43691E32C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08336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4802124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Prisma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4B41E-1546-4700-8AC2-041E54F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MongoDB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EC6E57-100F-10EF-9664-3BB33F14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Aft>
                <a:spcPts val="800"/>
              </a:spcAft>
            </a:pPr>
            <a:r>
              <a:rPr lang="en-US" sz="2200" dirty="0">
                <a:effectLst/>
              </a:rPr>
              <a:t>NoSQL-</a:t>
            </a:r>
            <a:r>
              <a:rPr lang="en-US" sz="2200" dirty="0" err="1">
                <a:effectLst/>
              </a:rPr>
              <a:t>Datenbank</a:t>
            </a:r>
            <a:endParaRPr lang="en-US" sz="2200" dirty="0">
              <a:effectLst/>
            </a:endParaRPr>
          </a:p>
          <a:p>
            <a:pPr marL="342900" lvl="0">
              <a:spcAft>
                <a:spcPts val="800"/>
              </a:spcAft>
            </a:pPr>
            <a:r>
              <a:rPr lang="en-US" sz="2200" dirty="0" err="1">
                <a:effectLst/>
              </a:rPr>
              <a:t>einfache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Skalierbarkeit</a:t>
            </a:r>
            <a:endParaRPr lang="en-US" sz="2200" dirty="0"/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Wird</a:t>
            </a:r>
            <a:r>
              <a:rPr lang="en-US" sz="2200" dirty="0">
                <a:effectLst/>
              </a:rPr>
              <a:t> in Docker </a:t>
            </a:r>
            <a:r>
              <a:rPr lang="en-US" sz="2200" dirty="0" err="1">
                <a:effectLst/>
              </a:rPr>
              <a:t>gestartet</a:t>
            </a:r>
            <a:r>
              <a:rPr lang="en-US" sz="2200" dirty="0">
                <a:effectLst/>
              </a:rPr>
              <a:t> </a:t>
            </a:r>
            <a:r>
              <a:rPr lang="en-US" sz="2200" dirty="0">
                <a:effectLst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isolierte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Umgebung</a:t>
            </a:r>
            <a:endParaRPr lang="en-US" sz="2200" dirty="0">
              <a:effectLst/>
            </a:endParaRPr>
          </a:p>
          <a:p>
            <a:pPr marL="342900">
              <a:spcAft>
                <a:spcPts val="800"/>
              </a:spcAft>
            </a:pPr>
            <a:r>
              <a:rPr lang="en-US" sz="2200" dirty="0" err="1">
                <a:effectLst/>
              </a:rPr>
              <a:t>gute</a:t>
            </a:r>
            <a:r>
              <a:rPr lang="en-US" sz="2200" dirty="0">
                <a:effectLst/>
              </a:rPr>
              <a:t> Wahl </a:t>
            </a:r>
            <a:r>
              <a:rPr lang="en-US" sz="2200" dirty="0" err="1">
                <a:effectLst/>
              </a:rPr>
              <a:t>für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Projekte</a:t>
            </a:r>
            <a:r>
              <a:rPr lang="en-US" sz="2200" dirty="0">
                <a:effectLst/>
              </a:rPr>
              <a:t>, die </a:t>
            </a:r>
            <a:r>
              <a:rPr lang="en-US" sz="2200" dirty="0" err="1">
                <a:effectLst/>
              </a:rPr>
              <a:t>häufige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Datenänderungen</a:t>
            </a:r>
            <a:r>
              <a:rPr lang="en-US" sz="2200" dirty="0">
                <a:effectLst/>
              </a:rPr>
              <a:t> und flexible </a:t>
            </a:r>
            <a:r>
              <a:rPr lang="en-US" sz="2200" dirty="0" err="1">
                <a:effectLst/>
              </a:rPr>
              <a:t>Datenstrukturen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erfordern</a:t>
            </a:r>
            <a:endParaRPr lang="en-US" sz="2200" dirty="0">
              <a:effectLst/>
            </a:endParaRPr>
          </a:p>
          <a:p>
            <a:pPr marL="0">
              <a:spcAft>
                <a:spcPts val="800"/>
              </a:spcAft>
            </a:pPr>
            <a:endParaRPr lang="en-US" sz="2200" dirty="0">
              <a:effectLst/>
            </a:endParaRPr>
          </a:p>
          <a:p>
            <a:pPr marL="342900" lvl="0">
              <a:spcAft>
                <a:spcPts val="800"/>
              </a:spcAft>
            </a:pPr>
            <a:endParaRPr lang="en-US" sz="2200" dirty="0">
              <a:effectLst/>
            </a:endParaRP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45369DA0-A29C-803F-0ED7-75AA7377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28" y="1692232"/>
            <a:ext cx="1615353" cy="3473535"/>
          </a:xfrm>
          <a:prstGeom prst="rect">
            <a:avLst/>
          </a:prstGeom>
        </p:spPr>
      </p:pic>
      <p:graphicFrame>
        <p:nvGraphicFramePr>
          <p:cNvPr id="8" name="Tabelle 2">
            <a:extLst>
              <a:ext uri="{FF2B5EF4-FFF2-40B4-BE49-F238E27FC236}">
                <a16:creationId xmlns:a16="http://schemas.microsoft.com/office/drawing/2014/main" id="{DC380CDD-419D-482C-80E2-F59F9C5E5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47864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5950585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MongoDB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2CCE17-A04D-426E-BA15-7395A680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Problem – MongoDB Replica 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8C043-7A6F-4911-80B3-3047A554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Prisma verwendet intern Mongo-DB Transaktionen</a:t>
            </a:r>
          </a:p>
          <a:p>
            <a:r>
              <a:rPr lang="de-DE" sz="2200" dirty="0"/>
              <a:t>Replikation des Datensatzes muss aktiviert sein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MongoDB Replica Set konfigurieren</a:t>
            </a:r>
          </a:p>
          <a:p>
            <a:r>
              <a:rPr lang="de-DE" sz="2200" dirty="0">
                <a:sym typeface="Wingdings" panose="05000000000000000000" pitchFamily="2" charset="2"/>
              </a:rPr>
              <a:t>Problem: MongoDB Docker Container kommt standardmäßig nicht als Replica Set</a:t>
            </a:r>
          </a:p>
          <a:p>
            <a:r>
              <a:rPr lang="de-DE" sz="2200" dirty="0">
                <a:sym typeface="Wingdings" panose="05000000000000000000" pitchFamily="2" charset="2"/>
              </a:rPr>
              <a:t>Lösung: Custom </a:t>
            </a:r>
            <a:r>
              <a:rPr lang="de-DE" sz="2200" dirty="0" err="1">
                <a:sym typeface="Wingdings" panose="05000000000000000000" pitchFamily="2" charset="2"/>
              </a:rPr>
              <a:t>Dockerfile</a:t>
            </a:r>
            <a:r>
              <a:rPr lang="de-DE" sz="2200" dirty="0">
                <a:sym typeface="Wingdings" panose="05000000000000000000" pitchFamily="2" charset="2"/>
              </a:rPr>
              <a:t> für </a:t>
            </a:r>
            <a:r>
              <a:rPr lang="de-DE" sz="2200" dirty="0" err="1">
                <a:sym typeface="Wingdings" panose="05000000000000000000" pitchFamily="2" charset="2"/>
              </a:rPr>
              <a:t>Standalone</a:t>
            </a:r>
            <a:r>
              <a:rPr lang="de-DE" sz="2200" dirty="0">
                <a:sym typeface="Wingdings" panose="05000000000000000000" pitchFamily="2" charset="2"/>
              </a:rPr>
              <a:t> MongoDB Container als Replica Set</a:t>
            </a:r>
          </a:p>
          <a:p>
            <a:endParaRPr lang="de-DE" sz="2200" dirty="0"/>
          </a:p>
        </p:txBody>
      </p:sp>
      <p:graphicFrame>
        <p:nvGraphicFramePr>
          <p:cNvPr id="6" name="Tabelle 2">
            <a:extLst>
              <a:ext uri="{FF2B5EF4-FFF2-40B4-BE49-F238E27FC236}">
                <a16:creationId xmlns:a16="http://schemas.microsoft.com/office/drawing/2014/main" id="{9370973A-E3E9-4078-B8C2-E88238B29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4920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5950585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MongoDB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2CCE17-A04D-426E-BA15-7395A680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5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Welche Authentifizierung Möglichkeiten? </a:t>
            </a:r>
            <a:endParaRPr lang="de-D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09F402B-A5D3-64CF-9BF5-46D179C8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57" y="2900200"/>
            <a:ext cx="3466381" cy="2580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Keycloak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1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Gluu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Grafik 20" descr="Ein Bild, das Grafiken, Farbigkeit, Kreis, Grafikdesign enthält.&#10;&#10;Automatisch generierte Beschreibung">
            <a:extLst>
              <a:ext uri="{FF2B5EF4-FFF2-40B4-BE49-F238E27FC236}">
                <a16:creationId xmlns:a16="http://schemas.microsoft.com/office/drawing/2014/main" id="{623BD59A-D5CC-3DAF-B8F0-5AAAACAD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73" y="2900200"/>
            <a:ext cx="523031" cy="52303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33B2AC23-7AB9-0885-C2AB-6DC77A249FFA}"/>
              </a:ext>
            </a:extLst>
          </p:cNvPr>
          <p:cNvSpPr txBox="1"/>
          <p:nvPr/>
        </p:nvSpPr>
        <p:spPr>
          <a:xfrm>
            <a:off x="5622496" y="2900200"/>
            <a:ext cx="5900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NextAuth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23" name="Grafik 22" descr="Ein Bild, das Logo, Grafiken, Design, Screenshot enthält.&#10;&#10;Automatisch generierte Beschreibung">
            <a:extLst>
              <a:ext uri="{FF2B5EF4-FFF2-40B4-BE49-F238E27FC236}">
                <a16:creationId xmlns:a16="http://schemas.microsoft.com/office/drawing/2014/main" id="{CAB84D94-7A79-51C1-43A2-FFAB2D39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51" y="3660172"/>
            <a:ext cx="1169071" cy="779381"/>
          </a:xfrm>
          <a:prstGeom prst="rect">
            <a:avLst/>
          </a:prstGeom>
        </p:spPr>
      </p:pic>
      <p:pic>
        <p:nvPicPr>
          <p:cNvPr id="24" name="Grafik 23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75E2B6FC-3435-2C3A-0606-5604CBB17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7" y="4883771"/>
            <a:ext cx="1338557" cy="522000"/>
          </a:xfrm>
          <a:prstGeom prst="rect">
            <a:avLst/>
          </a:prstGeom>
        </p:spPr>
      </p:pic>
      <p:pic>
        <p:nvPicPr>
          <p:cNvPr id="25" name="Grafik 24" descr="Ein Bild, das Logo, Schrift, Grafiken, Text enthält.&#10;&#10;Automatisch generierte Beschreibung">
            <a:extLst>
              <a:ext uri="{FF2B5EF4-FFF2-40B4-BE49-F238E27FC236}">
                <a16:creationId xmlns:a16="http://schemas.microsoft.com/office/drawing/2014/main" id="{6B146077-5A66-B895-B77D-48B01139A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37" y="2742208"/>
            <a:ext cx="674730" cy="674730"/>
          </a:xfrm>
          <a:prstGeom prst="rect">
            <a:avLst/>
          </a:prstGeom>
        </p:spPr>
      </p:pic>
      <p:pic>
        <p:nvPicPr>
          <p:cNvPr id="26" name="Grafik 25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7D7A4AEB-C88D-506A-DDF1-0B7A49942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96" y="3706822"/>
            <a:ext cx="1349459" cy="522000"/>
          </a:xfrm>
          <a:prstGeom prst="rect">
            <a:avLst/>
          </a:prstGeom>
        </p:spPr>
      </p:pic>
      <p:pic>
        <p:nvPicPr>
          <p:cNvPr id="27" name="Grafik 26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65393D06-14AF-164E-4558-28A20B6BC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14" y="4619497"/>
            <a:ext cx="712221" cy="786274"/>
          </a:xfrm>
          <a:prstGeom prst="rect">
            <a:avLst/>
          </a:prstGeom>
        </p:spPr>
      </p:pic>
      <p:graphicFrame>
        <p:nvGraphicFramePr>
          <p:cNvPr id="13" name="Tabelle 2">
            <a:extLst>
              <a:ext uri="{FF2B5EF4-FFF2-40B4-BE49-F238E27FC236}">
                <a16:creationId xmlns:a16="http://schemas.microsoft.com/office/drawing/2014/main" id="{EE6148BF-794F-4902-8EFB-BFEB87151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91475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6462208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NextAuth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9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9121EA8-415A-4D7E-906F-D2EF9EB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/>
              <a:t>Warum </a:t>
            </a:r>
            <a:r>
              <a:rPr lang="de-DE" sz="5400" dirty="0" err="1"/>
              <a:t>NextAuth</a:t>
            </a:r>
            <a:r>
              <a:rPr lang="de-DE" sz="5400" dirty="0"/>
              <a:t>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1DE88C1-BC69-426E-96B8-C606AE3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per Default verschlüsselte Kommunikation zwischen Frontend und Backend</a:t>
            </a:r>
          </a:p>
          <a:p>
            <a:pPr>
              <a:spcAft>
                <a:spcPts val="800"/>
              </a:spcAft>
            </a:pP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viele bekannte </a:t>
            </a:r>
            <a:r>
              <a:rPr lang="de-DE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Services an (Apple, Google, GitHub, Twitter etc.)</a:t>
            </a:r>
          </a:p>
          <a:p>
            <a:pPr>
              <a:spcAft>
                <a:spcPts val="800"/>
              </a:spcAft>
            </a:pP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Kann mit und ohne Datenbanken verwendet werden </a:t>
            </a:r>
          </a:p>
          <a:p>
            <a:pPr>
              <a:spcAft>
                <a:spcPts val="800"/>
              </a:spcAft>
            </a:pP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Kompatibel mit dem Next.js Framework (Routing)</a:t>
            </a:r>
          </a:p>
          <a:p>
            <a:pPr>
              <a:spcAft>
                <a:spcPts val="800"/>
              </a:spcAft>
            </a:pP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Sehr flexibel durch mehrere Authentifizierungsmethoden:</a:t>
            </a:r>
          </a:p>
          <a:p>
            <a:pPr lvl="1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OpenAuthentication</a:t>
            </a: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(Apple, Google, GitHub, Twitter etc.)</a:t>
            </a:r>
          </a:p>
          <a:p>
            <a:pPr lvl="1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</a:t>
            </a:r>
          </a:p>
          <a:p>
            <a:pPr lvl="1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Tokens (JWT)</a:t>
            </a:r>
          </a:p>
          <a:p>
            <a:pPr>
              <a:spcAft>
                <a:spcPts val="800"/>
              </a:spcAft>
            </a:pPr>
            <a:endParaRPr lang="de-DE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700" dirty="0"/>
          </a:p>
        </p:txBody>
      </p:sp>
      <p:pic>
        <p:nvPicPr>
          <p:cNvPr id="2" name="Grafik 1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F720370A-AB98-2A1E-BBDB-2334F0CC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39" y="2428679"/>
            <a:ext cx="2323328" cy="2564897"/>
          </a:xfrm>
          <a:prstGeom prst="rect">
            <a:avLst/>
          </a:prstGeom>
        </p:spPr>
      </p:pic>
      <p:graphicFrame>
        <p:nvGraphicFramePr>
          <p:cNvPr id="8" name="Tabelle 2">
            <a:extLst>
              <a:ext uri="{FF2B5EF4-FFF2-40B4-BE49-F238E27FC236}">
                <a16:creationId xmlns:a16="http://schemas.microsoft.com/office/drawing/2014/main" id="{2A465A55-54C0-4731-885F-571A599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00797"/>
              </p:ext>
            </p:extLst>
          </p:nvPr>
        </p:nvGraphicFramePr>
        <p:xfrm>
          <a:off x="669036" y="6148832"/>
          <a:ext cx="10853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63533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0997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795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763918"/>
                    </a:ext>
                  </a:extLst>
                </a:gridCol>
                <a:gridCol w="845118">
                  <a:extLst>
                    <a:ext uri="{9D8B030D-6E8A-4147-A177-3AD203B41FA5}">
                      <a16:colId xmlns:a16="http://schemas.microsoft.com/office/drawing/2014/main" val="3983938095"/>
                    </a:ext>
                  </a:extLst>
                </a:gridCol>
                <a:gridCol w="6462208">
                  <a:extLst>
                    <a:ext uri="{9D8B030D-6E8A-4147-A177-3AD203B41FA5}">
                      <a16:colId xmlns:a16="http://schemas.microsoft.com/office/drawing/2014/main" val="1608453681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2898986380"/>
                    </a:ext>
                  </a:extLst>
                </a:gridCol>
                <a:gridCol w="1356741">
                  <a:extLst>
                    <a:ext uri="{9D8B030D-6E8A-4147-A177-3AD203B41FA5}">
                      <a16:colId xmlns:a16="http://schemas.microsoft.com/office/drawing/2014/main" val="527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NextAuth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4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Breitbild</PresentationFormat>
  <Paragraphs>141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Symbol</vt:lpstr>
      <vt:lpstr>Wingdings</vt:lpstr>
      <vt:lpstr>Office</vt:lpstr>
      <vt:lpstr>Realtime</vt:lpstr>
      <vt:lpstr>Agenda</vt:lpstr>
      <vt:lpstr>Beschreibung des Projekts</vt:lpstr>
      <vt:lpstr>Struktur des Projekts</vt:lpstr>
      <vt:lpstr>Prisma</vt:lpstr>
      <vt:lpstr>MongoDB</vt:lpstr>
      <vt:lpstr>Problem – MongoDB Replica Set</vt:lpstr>
      <vt:lpstr>Welche Authentifizierung Möglichkeiten? </vt:lpstr>
      <vt:lpstr>Warum NextAuth?</vt:lpstr>
      <vt:lpstr>Wie wird NextAuth implementiert?</vt:lpstr>
      <vt:lpstr>Problem - Persistieren von externen Usern</vt:lpstr>
      <vt:lpstr>Problem - Persistieren von externen Usern  Implementierung        </vt:lpstr>
      <vt:lpstr>NextJS und Socket.IO</vt:lpstr>
      <vt:lpstr>Warum NextJS?</vt:lpstr>
      <vt:lpstr>Warum Socket.IO?</vt:lpstr>
      <vt:lpstr>Probleme</vt:lpstr>
      <vt:lpstr>Warum ReactJS?</vt:lpstr>
      <vt:lpstr>Problem - React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Hardebusch</dc:creator>
  <cp:lastModifiedBy>Jonas Hardebusch</cp:lastModifiedBy>
  <cp:revision>30</cp:revision>
  <dcterms:created xsi:type="dcterms:W3CDTF">2023-06-30T07:21:08Z</dcterms:created>
  <dcterms:modified xsi:type="dcterms:W3CDTF">2023-07-04T20:34:42Z</dcterms:modified>
</cp:coreProperties>
</file>