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12.png" ContentType="image/png"/>
  <Override PartName="/ppt/media/image9.jpeg" ContentType="image/jpe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B0830-4B00-450D-AB0F-4CB6944414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D444A-D26B-4E6E-844D-F3F24B07C4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87FE15-16AD-4A72-A9F6-DB99BFE619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C0812-9063-4CB9-9E68-76168842F6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CB500A-D3F5-414E-B2EE-916D62090E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0ACA8E-C695-468E-9A59-47975E880C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CE5146-E006-4362-A3E4-B090A3E044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48EA7E-3558-4C12-9896-190BD1ED0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A86F0A-B199-46B6-B734-8C38E6C806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31759-3554-4400-8BC7-E47456F708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553754-AEC7-41E8-AB71-A8C2BE98BC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4B069-3905-4E7B-962C-2F0E627B66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7DE9B5-66FD-4671-8F8A-1751FB14F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7636AD-EB69-4812-BCF3-E9687D7380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D5F365-62D9-4051-9556-8CE0F33E5E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009BF9-F9D8-4984-A7C6-DFB46A8F03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0A886A-9E9E-487A-9D35-880F56D9D1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8A017-7D61-428E-A672-4C0A671A2E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977A7-B8BA-4119-83BB-13372B4352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194B8-610E-47B8-BE4B-0579C7C08A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B9BFB-D616-4420-AC5F-028DB6508D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AE5C3-5A82-4932-AA4E-A3038AB76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3B3D8-E682-4218-B991-ED0281F04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2D38FF-F1AB-4510-AC29-758DF07C0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B2A003-1F8F-4C96-A6B1-B903F932DC5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0EE5B1-0FEB-4F7B-BB3F-2967094519A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Realtime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Calibri Light"/>
              </a:rPr>
              <a:t>Warum NextAuth?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Bietet per Default verschlüsselte Kommunikation zwischen Frontend und Backend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Bietet viele bekannte sign-in Services an (Apple, Google, GitHub, Twitter etc.)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Kann mit und ohne Datenbanken verwendet werden 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Kompatibel mit dem Next.js Framework (Routing)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Sehr flexibel durch mehrere Authentifizierungsmethoden: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OpenAuthentication (Apple, Google, GitHub, Twitter etc.)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OpenID Connect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0000"/>
              </a:buClr>
              <a:buFont typeface="Symbol"/>
              <a:buChar char="-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Calibri"/>
              </a:rPr>
              <a:t>JSON Web Tokens (JWT)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Grafik 7" descr="Ein Bild, das Grafiken, Clipart, Cartoo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9317520" y="139680"/>
            <a:ext cx="1939320" cy="21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Problem - Persistieren von externen Usern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Warum?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Benutzerverwaltung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Sitzungsverwaltung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Personalisierung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Wie?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NextAuth stellt Adapter für unterschiedliche Datenbanken zur Verfügung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1" descr=""/>
          <p:cNvPicPr/>
          <p:nvPr/>
        </p:nvPicPr>
        <p:blipFill>
          <a:blip r:embed="rId1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NextJS und Socket.IO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1440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NextJs</a:t>
            </a:r>
            <a:endParaRPr b="0" lang="de-DE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Framework zur Erstellung von Full-Stack Applikationen.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Sehr prominente Verwendung von React in Client &amp; Server Logik.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Eines der führenden Frameworks für React-basierte Applikationen.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Socket.IO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Beliebte Bibliothek für Kommunikation über Websockets.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Bietet Client und Server Bibliotheken.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Weit verbreitet und sehr gute Unterstützung auf nahezu allen Plattformen.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2" descr=""/>
          <p:cNvPicPr/>
          <p:nvPr/>
        </p:nvPicPr>
        <p:blipFill>
          <a:blip r:embed="rId1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Warum NextJS?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Bietet: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Full-Stack: Backend und Frontend in einem Projekt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File-System basiertes Routing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React im Frontend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Server Side Rendered Components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Einfaches einbauen von Middleware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Warum Socket.IO?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Der de-facto Platzhirsch bei Bibliotheken für Websockets.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Unterstützt alle modernen Browser.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Automatisches Reconnect.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Rooms, Broadcasts.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Bietet Fallback auf http-long-polling wenn Browser keine Websockets untersützt.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Grafik 4" descr=""/>
          <p:cNvPicPr/>
          <p:nvPr/>
        </p:nvPicPr>
        <p:blipFill>
          <a:blip r:embed="rId1"/>
          <a:stretch/>
        </p:blipFill>
        <p:spPr>
          <a:xfrm>
            <a:off x="9502560" y="548640"/>
            <a:ext cx="185076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rafik 3" descr=""/>
          <p:cNvPicPr/>
          <p:nvPr/>
        </p:nvPicPr>
        <p:blipFill>
          <a:blip r:embed="rId1"/>
          <a:stretch/>
        </p:blipFill>
        <p:spPr>
          <a:xfrm>
            <a:off x="8686800" y="0"/>
            <a:ext cx="2666520" cy="220500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Probleme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NextJS bringt eigenen vorgebauten Server mit.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Socket.IO kann nicht an den API-Endpunkten eingebunden werden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Socket.IO benötigt auf dem Backend eine eigene Server-Instanz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Daher musste der Socket.IO-Server auf den NextJS-Server attached werden.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Allerdings kann default NextJS-Server nicht modifiziert werden.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Lösung: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Implementieren eines custom Servers auf Basis von Express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Anbinden des Socket.IO-Servers an Express-Server und Weiterleitung aller anderen Anfragen an NextJS-Server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Grafik 5" descr=""/>
          <p:cNvPicPr/>
          <p:nvPr/>
        </p:nvPicPr>
        <p:blipFill>
          <a:blip r:embed="rId2"/>
          <a:stretch/>
        </p:blipFill>
        <p:spPr>
          <a:xfrm>
            <a:off x="7315200" y="591840"/>
            <a:ext cx="1850760" cy="12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Verwendete Tools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Prisma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NextJs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NextAuth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HuggingFace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Socket.IO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Lottie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Probleme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MongoDB Replica Set (Jonas)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Custom NextJS Server Logik (Tilman)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React Performance: Use Effect (Pascal)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Persistieren von Externen Usern (Ludwig)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Beschreibung des Projekts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Struktur des Projekts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Tools &amp; Probleme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Live-Demo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Beschreibung des Projekts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Chat-Applikation in Echtzeit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Sign-In oder Register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Chaträume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Private Chats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Echtzeit-Typing-Indikator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KI-Chat-Bot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Struktur des Projekts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Front End: React (Pascal)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Back End: (Prisma, MongoDB auf Docker Container) -&gt; Jonas, SocketIO-Server (Tilman), NextJS (Ludwig)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Warum haben wir uns für .. Entschieden?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Struktur des Projekts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Grafik 6" descr=""/>
          <p:cNvPicPr/>
          <p:nvPr/>
        </p:nvPicPr>
        <p:blipFill>
          <a:blip r:embed="rId1"/>
          <a:stretch/>
        </p:blipFill>
        <p:spPr>
          <a:xfrm>
            <a:off x="8356680" y="1906200"/>
            <a:ext cx="2289960" cy="690120"/>
          </a:xfrm>
          <a:prstGeom prst="rect">
            <a:avLst/>
          </a:prstGeom>
          <a:ln w="0">
            <a:noFill/>
          </a:ln>
        </p:spPr>
      </p:pic>
      <p:pic>
        <p:nvPicPr>
          <p:cNvPr id="92" name="Grafik 8" descr=""/>
          <p:cNvPicPr/>
          <p:nvPr/>
        </p:nvPicPr>
        <p:blipFill>
          <a:blip r:embed="rId2"/>
          <a:stretch/>
        </p:blipFill>
        <p:spPr>
          <a:xfrm>
            <a:off x="1148400" y="2450160"/>
            <a:ext cx="1621440" cy="1621440"/>
          </a:xfrm>
          <a:prstGeom prst="rect">
            <a:avLst/>
          </a:prstGeom>
          <a:ln w="0">
            <a:noFill/>
          </a:ln>
        </p:spPr>
      </p:pic>
      <p:pic>
        <p:nvPicPr>
          <p:cNvPr id="93" name="Grafik 10" descr=""/>
          <p:cNvPicPr/>
          <p:nvPr/>
        </p:nvPicPr>
        <p:blipFill>
          <a:blip r:embed="rId3"/>
          <a:stretch/>
        </p:blipFill>
        <p:spPr>
          <a:xfrm>
            <a:off x="8356680" y="3142800"/>
            <a:ext cx="2289960" cy="572040"/>
          </a:xfrm>
          <a:prstGeom prst="rect">
            <a:avLst/>
          </a:prstGeom>
          <a:ln w="0">
            <a:noFill/>
          </a:ln>
        </p:spPr>
      </p:pic>
      <p:pic>
        <p:nvPicPr>
          <p:cNvPr id="94" name="Grafik 12" descr=""/>
          <p:cNvPicPr/>
          <p:nvPr/>
        </p:nvPicPr>
        <p:blipFill>
          <a:blip r:embed="rId4"/>
          <a:stretch/>
        </p:blipFill>
        <p:spPr>
          <a:xfrm>
            <a:off x="4540680" y="2811960"/>
            <a:ext cx="1901520" cy="1572480"/>
          </a:xfrm>
          <a:prstGeom prst="rect">
            <a:avLst/>
          </a:prstGeom>
          <a:ln w="0">
            <a:noFill/>
          </a:ln>
        </p:spPr>
      </p:pic>
      <p:pic>
        <p:nvPicPr>
          <p:cNvPr id="95" name="Grafik 14" descr=""/>
          <p:cNvPicPr/>
          <p:nvPr/>
        </p:nvPicPr>
        <p:blipFill>
          <a:blip r:embed="rId5"/>
          <a:stretch/>
        </p:blipFill>
        <p:spPr>
          <a:xfrm>
            <a:off x="4540680" y="2194920"/>
            <a:ext cx="1850760" cy="1233720"/>
          </a:xfrm>
          <a:prstGeom prst="rect">
            <a:avLst/>
          </a:prstGeom>
          <a:ln w="0">
            <a:noFill/>
          </a:ln>
        </p:spPr>
      </p:pic>
      <p:cxnSp>
        <p:nvCxnSpPr>
          <p:cNvPr id="96" name="Gerade Verbindung mit Pfeil 18"/>
          <p:cNvCxnSpPr/>
          <p:nvPr/>
        </p:nvCxnSpPr>
        <p:spPr>
          <a:xfrm>
            <a:off x="2649960" y="3394800"/>
            <a:ext cx="2049120" cy="360"/>
          </a:xfrm>
          <a:prstGeom prst="straightConnector1">
            <a:avLst/>
          </a:prstGeom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7" name="Gerade Verbindung mit Pfeil 19"/>
          <p:cNvCxnSpPr/>
          <p:nvPr/>
        </p:nvCxnSpPr>
        <p:spPr>
          <a:xfrm>
            <a:off x="6180480" y="3394800"/>
            <a:ext cx="2049480" cy="360"/>
          </a:xfrm>
          <a:prstGeom prst="straightConnector1">
            <a:avLst/>
          </a:prstGeom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8" name="Gerade Verbindung mit Pfeil 20"/>
          <p:cNvCxnSpPr/>
          <p:nvPr/>
        </p:nvCxnSpPr>
        <p:spPr>
          <a:xfrm flipV="1">
            <a:off x="6180480" y="2336760"/>
            <a:ext cx="2049480" cy="924840"/>
          </a:xfrm>
          <a:prstGeom prst="straightConnector1">
            <a:avLst/>
          </a:prstGeom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99" name="Gerade Verbindung mit Pfeil 22"/>
          <p:cNvCxnSpPr/>
          <p:nvPr/>
        </p:nvCxnSpPr>
        <p:spPr>
          <a:xfrm>
            <a:off x="6180480" y="3555720"/>
            <a:ext cx="2066400" cy="946080"/>
          </a:xfrm>
          <a:prstGeom prst="straightConnector1">
            <a:avLst/>
          </a:prstGeom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</p:cxnSp>
      <p:pic>
        <p:nvPicPr>
          <p:cNvPr id="100" name="Grafik 29" descr=""/>
          <p:cNvPicPr/>
          <p:nvPr/>
        </p:nvPicPr>
        <p:blipFill>
          <a:blip r:embed="rId6"/>
          <a:stretch/>
        </p:blipFill>
        <p:spPr>
          <a:xfrm>
            <a:off x="8356680" y="4072320"/>
            <a:ext cx="930960" cy="1026720"/>
          </a:xfrm>
          <a:prstGeom prst="rect">
            <a:avLst/>
          </a:prstGeom>
          <a:ln w="0">
            <a:noFill/>
          </a:ln>
        </p:spPr>
      </p:pic>
      <p:sp>
        <p:nvSpPr>
          <p:cNvPr id="101" name="Textfeld 30"/>
          <p:cNvSpPr/>
          <p:nvPr/>
        </p:nvSpPr>
        <p:spPr>
          <a:xfrm>
            <a:off x="9407520" y="4401000"/>
            <a:ext cx="1424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 Black"/>
              </a:rPr>
              <a:t>NextAuth.js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Prisma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MongoDB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Problem – MongoDB Replica Set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Prisma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de-DE" sz="36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Welche Authentifizierung Möglichkeiten? 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466080" cy="258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225720" indent="-22572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Calibri"/>
              </a:rPr>
              <a:t>Passport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5720" indent="-22572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Calibri"/>
              </a:rPr>
              <a:t>Keycloak</a:t>
            </a:r>
            <a:endParaRPr b="0" lang="de-DE" sz="33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5720" indent="-22572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  <a:ea typeface="Calibri"/>
              </a:rPr>
              <a:t>Gluu</a:t>
            </a:r>
            <a:endParaRPr b="0" lang="de-DE" sz="31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Grafik 7" descr="Ein Bild, das Grafiken, Farbigkeit, Kreis, Grafikdesig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3095280" y="1825560"/>
            <a:ext cx="522720" cy="522720"/>
          </a:xfrm>
          <a:prstGeom prst="rect">
            <a:avLst/>
          </a:prstGeom>
          <a:ln w="0">
            <a:noFill/>
          </a:ln>
        </p:spPr>
      </p:pic>
      <p:sp>
        <p:nvSpPr>
          <p:cNvPr id="111" name="Textfeld 8"/>
          <p:cNvSpPr/>
          <p:nvPr/>
        </p:nvSpPr>
        <p:spPr>
          <a:xfrm>
            <a:off x="5285160" y="1825560"/>
            <a:ext cx="5900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Firebase Authentication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Okta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NextAuth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rafik 9" descr="Ein Bild, das Logo, Grafiken, Design, Screensho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2787120" y="2585520"/>
            <a:ext cx="1168560" cy="779040"/>
          </a:xfrm>
          <a:prstGeom prst="rect">
            <a:avLst/>
          </a:prstGeom>
          <a:ln w="0">
            <a:noFill/>
          </a:ln>
        </p:spPr>
      </p:pic>
      <p:pic>
        <p:nvPicPr>
          <p:cNvPr id="113" name="Grafik 10" descr="Ein Bild, das Schrift, Logo, Grafiken, Symbol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2702160" y="3809160"/>
            <a:ext cx="1338120" cy="52164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11" descr="Ein Bild, das Logo, Schrift, Grafiken, Tex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9127440" y="166752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15" name="Grafik 12" descr="Ein Bild, das Schrift, Grafiken, Logo, Grafikdesign enthält.&#10;&#10;Automatisch generierte Beschreibung"/>
          <p:cNvPicPr/>
          <p:nvPr/>
        </p:nvPicPr>
        <p:blipFill>
          <a:blip r:embed="rId5"/>
          <a:stretch/>
        </p:blipFill>
        <p:spPr>
          <a:xfrm>
            <a:off x="8894520" y="2632320"/>
            <a:ext cx="1348920" cy="521640"/>
          </a:xfrm>
          <a:prstGeom prst="rect">
            <a:avLst/>
          </a:prstGeom>
          <a:ln w="0">
            <a:noFill/>
          </a:ln>
        </p:spPr>
      </p:pic>
      <p:pic>
        <p:nvPicPr>
          <p:cNvPr id="116" name="Grafik 13" descr="Ein Bild, das Grafiken, Clipart, Cartoon enthält.&#10;&#10;Automatisch generierte Beschreibung"/>
          <p:cNvPicPr/>
          <p:nvPr/>
        </p:nvPicPr>
        <p:blipFill>
          <a:blip r:embed="rId6"/>
          <a:stretch/>
        </p:blipFill>
        <p:spPr>
          <a:xfrm>
            <a:off x="9213120" y="3544920"/>
            <a:ext cx="711720" cy="7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LibreOffice/7.5.4.2$Linux_X86_64 LibreOffice_project/50$Build-2</Application>
  <AppVersion>15.0000</AppVersion>
  <Words>223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2023-06-30T07:21:08Z</dcterms:created>
  <dc:creator>Jonas Hardebusch</dc:creator>
  <dc:description/>
  <dc:language>en-US</dc:language>
  <cp:lastModifiedBy/>
  <dcterms:modified xsi:type="dcterms:W3CDTF">2023-07-04T15:44:20Z</dcterms:modified>
  <cp:revision>14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Breitbild</vt:lpwstr>
  </property>
  <property fmtid="{D5CDD505-2E9C-101B-9397-08002B2CF9AE}" pid="4" name="Slides">
    <vt:i4>14</vt:i4>
  </property>
</Properties>
</file>