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8" r:id="rId9"/>
    <p:sldId id="265" r:id="rId10"/>
    <p:sldId id="266" r:id="rId11"/>
    <p:sldId id="270" r:id="rId12"/>
    <p:sldId id="267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9" r:id="rId21"/>
    <p:sldId id="260" r:id="rId22"/>
    <p:sldId id="261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Hardebusch" userId="8502d643e22defe2" providerId="LiveId" clId="{DE10317F-0222-44D2-899E-05FEC2DE86DF}"/>
    <pc:docChg chg="custSel addSld modSld">
      <pc:chgData name="Jonas Hardebusch" userId="8502d643e22defe2" providerId="LiveId" clId="{DE10317F-0222-44D2-899E-05FEC2DE86DF}" dt="2023-06-30T09:15:26.745" v="769" actId="20577"/>
      <pc:docMkLst>
        <pc:docMk/>
      </pc:docMkLst>
      <pc:sldChg chg="modSp mod">
        <pc:chgData name="Jonas Hardebusch" userId="8502d643e22defe2" providerId="LiveId" clId="{DE10317F-0222-44D2-899E-05FEC2DE86DF}" dt="2023-06-30T07:27:02.696" v="7" actId="20577"/>
        <pc:sldMkLst>
          <pc:docMk/>
          <pc:sldMk cId="3729403436" sldId="256"/>
        </pc:sldMkLst>
        <pc:spChg chg="mod">
          <ac:chgData name="Jonas Hardebusch" userId="8502d643e22defe2" providerId="LiveId" clId="{DE10317F-0222-44D2-899E-05FEC2DE86DF}" dt="2023-06-30T07:27:02.696" v="7" actId="20577"/>
          <ac:spMkLst>
            <pc:docMk/>
            <pc:sldMk cId="3729403436" sldId="256"/>
            <ac:spMk id="2" creationId="{CB962687-DA90-4660-986E-36C7DAE71B1B}"/>
          </ac:spMkLst>
        </pc:spChg>
      </pc:sldChg>
      <pc:sldChg chg="modSp new mod">
        <pc:chgData name="Jonas Hardebusch" userId="8502d643e22defe2" providerId="LiveId" clId="{DE10317F-0222-44D2-899E-05FEC2DE86DF}" dt="2023-06-30T09:10:21.798" v="674" actId="20577"/>
        <pc:sldMkLst>
          <pc:docMk/>
          <pc:sldMk cId="1761539299" sldId="257"/>
        </pc:sldMkLst>
        <pc:spChg chg="mod">
          <ac:chgData name="Jonas Hardebusch" userId="8502d643e22defe2" providerId="LiveId" clId="{DE10317F-0222-44D2-899E-05FEC2DE86DF}" dt="2023-06-30T07:27:10.071" v="14" actId="20577"/>
          <ac:spMkLst>
            <pc:docMk/>
            <pc:sldMk cId="1761539299" sldId="257"/>
            <ac:spMk id="2" creationId="{BBF6819D-7CFB-4DD1-B559-FE7DA37631E9}"/>
          </ac:spMkLst>
        </pc:spChg>
        <pc:spChg chg="mod">
          <ac:chgData name="Jonas Hardebusch" userId="8502d643e22defe2" providerId="LiveId" clId="{DE10317F-0222-44D2-899E-05FEC2DE86DF}" dt="2023-06-30T09:10:21.798" v="674" actId="20577"/>
          <ac:spMkLst>
            <pc:docMk/>
            <pc:sldMk cId="1761539299" sldId="257"/>
            <ac:spMk id="3" creationId="{58AB60AF-BA7E-4957-9BFA-061AAE295E4C}"/>
          </ac:spMkLst>
        </pc:spChg>
      </pc:sldChg>
      <pc:sldChg chg="modSp new mod">
        <pc:chgData name="Jonas Hardebusch" userId="8502d643e22defe2" providerId="LiveId" clId="{DE10317F-0222-44D2-899E-05FEC2DE86DF}" dt="2023-06-30T07:49:27.672" v="259" actId="20577"/>
        <pc:sldMkLst>
          <pc:docMk/>
          <pc:sldMk cId="4110869751" sldId="258"/>
        </pc:sldMkLst>
        <pc:spChg chg="mod">
          <ac:chgData name="Jonas Hardebusch" userId="8502d643e22defe2" providerId="LiveId" clId="{DE10317F-0222-44D2-899E-05FEC2DE86DF}" dt="2023-06-30T07:39:13.655" v="137" actId="20577"/>
          <ac:spMkLst>
            <pc:docMk/>
            <pc:sldMk cId="4110869751" sldId="258"/>
            <ac:spMk id="2" creationId="{7C3FD1EE-D0F8-442C-84C9-AB7AC4385782}"/>
          </ac:spMkLst>
        </pc:spChg>
        <pc:spChg chg="mod">
          <ac:chgData name="Jonas Hardebusch" userId="8502d643e22defe2" providerId="LiveId" clId="{DE10317F-0222-44D2-899E-05FEC2DE86DF}" dt="2023-06-30T07:49:27.672" v="259" actId="20577"/>
          <ac:spMkLst>
            <pc:docMk/>
            <pc:sldMk cId="4110869751" sldId="258"/>
            <ac:spMk id="3" creationId="{0F3BA7FA-C7F4-495F-9A87-8FAD17DA4B7F}"/>
          </ac:spMkLst>
        </pc:spChg>
      </pc:sldChg>
      <pc:sldChg chg="modSp new mod">
        <pc:chgData name="Jonas Hardebusch" userId="8502d643e22defe2" providerId="LiveId" clId="{DE10317F-0222-44D2-899E-05FEC2DE86DF}" dt="2023-06-30T09:14:33.271" v="722" actId="20577"/>
        <pc:sldMkLst>
          <pc:docMk/>
          <pc:sldMk cId="2478926423" sldId="259"/>
        </pc:sldMkLst>
        <pc:spChg chg="mod">
          <ac:chgData name="Jonas Hardebusch" userId="8502d643e22defe2" providerId="LiveId" clId="{DE10317F-0222-44D2-899E-05FEC2DE86DF}" dt="2023-06-30T07:49:50.611" v="283" actId="20577"/>
          <ac:spMkLst>
            <pc:docMk/>
            <pc:sldMk cId="2478926423" sldId="259"/>
            <ac:spMk id="2" creationId="{1F4E5B12-3280-4799-B60A-70A97429BD27}"/>
          </ac:spMkLst>
        </pc:spChg>
        <pc:spChg chg="mod">
          <ac:chgData name="Jonas Hardebusch" userId="8502d643e22defe2" providerId="LiveId" clId="{DE10317F-0222-44D2-899E-05FEC2DE86DF}" dt="2023-06-30T09:14:33.271" v="722" actId="20577"/>
          <ac:spMkLst>
            <pc:docMk/>
            <pc:sldMk cId="2478926423" sldId="259"/>
            <ac:spMk id="3" creationId="{C3253792-8FCD-4853-B745-51E23DF1C30B}"/>
          </ac:spMkLst>
        </pc:spChg>
      </pc:sldChg>
      <pc:sldChg chg="modSp new mod modShow">
        <pc:chgData name="Jonas Hardebusch" userId="8502d643e22defe2" providerId="LiveId" clId="{DE10317F-0222-44D2-899E-05FEC2DE86DF}" dt="2023-06-30T08:51:18.048" v="494" actId="729"/>
        <pc:sldMkLst>
          <pc:docMk/>
          <pc:sldMk cId="991643680" sldId="260"/>
        </pc:sldMkLst>
        <pc:spChg chg="mod">
          <ac:chgData name="Jonas Hardebusch" userId="8502d643e22defe2" providerId="LiveId" clId="{DE10317F-0222-44D2-899E-05FEC2DE86DF}" dt="2023-06-30T07:59:17.296" v="304" actId="20577"/>
          <ac:spMkLst>
            <pc:docMk/>
            <pc:sldMk cId="991643680" sldId="260"/>
            <ac:spMk id="2" creationId="{F8229A92-F481-4498-B8EF-3D08A80C8B59}"/>
          </ac:spMkLst>
        </pc:spChg>
        <pc:spChg chg="mod">
          <ac:chgData name="Jonas Hardebusch" userId="8502d643e22defe2" providerId="LiveId" clId="{DE10317F-0222-44D2-899E-05FEC2DE86DF}" dt="2023-06-30T08:05:16.263" v="373" actId="20577"/>
          <ac:spMkLst>
            <pc:docMk/>
            <pc:sldMk cId="991643680" sldId="260"/>
            <ac:spMk id="3" creationId="{6FCEA494-1577-4C92-8291-F5691E7BE30E}"/>
          </ac:spMkLst>
        </pc:spChg>
      </pc:sldChg>
      <pc:sldChg chg="modSp new mod">
        <pc:chgData name="Jonas Hardebusch" userId="8502d643e22defe2" providerId="LiveId" clId="{DE10317F-0222-44D2-899E-05FEC2DE86DF}" dt="2023-06-30T09:15:26.745" v="769" actId="20577"/>
        <pc:sldMkLst>
          <pc:docMk/>
          <pc:sldMk cId="2178727426" sldId="261"/>
        </pc:sldMkLst>
        <pc:spChg chg="mod">
          <ac:chgData name="Jonas Hardebusch" userId="8502d643e22defe2" providerId="LiveId" clId="{DE10317F-0222-44D2-899E-05FEC2DE86DF}" dt="2023-06-30T08:01:25.111" v="313" actId="20577"/>
          <ac:spMkLst>
            <pc:docMk/>
            <pc:sldMk cId="2178727426" sldId="261"/>
            <ac:spMk id="2" creationId="{D0287B23-21DF-4CAC-AB06-25F8B12F3E58}"/>
          </ac:spMkLst>
        </pc:spChg>
        <pc:spChg chg="mod">
          <ac:chgData name="Jonas Hardebusch" userId="8502d643e22defe2" providerId="LiveId" clId="{DE10317F-0222-44D2-899E-05FEC2DE86DF}" dt="2023-06-30T09:15:26.745" v="769" actId="20577"/>
          <ac:spMkLst>
            <pc:docMk/>
            <pc:sldMk cId="2178727426" sldId="261"/>
            <ac:spMk id="3" creationId="{A485DA66-E4CB-4659-B8CE-53F10D9DFD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AA194-662C-4D02-A5B6-93C341F7B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C2FDFD4-82D6-4C7A-A4AE-2FAE11673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FA2060-2802-4332-8F40-D85E95AC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25220-6073-40B8-80B8-BF1F7F01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C5FCE1-722A-486D-9E36-60C6FF93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71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38B043-7339-40F1-8D40-7B5823D5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192CA4-E25A-4C26-A858-A1D7DE7A0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B1B4CC-03BF-447D-B239-D41ACCAB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AD0AE1-BD0F-4D5E-B9ED-8A44AAEF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AD7F09-5711-4EA0-8F37-A0DC0C74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68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567E8EF-2C99-4E50-8012-CF6604E70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80FDA3-CA90-4C20-8F0C-9F33BC77B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8D3F68-E88F-4D69-BA75-6C6DB9EF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EBFB64-9ABF-462D-9C29-E186C800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8AFA5F-75CB-41F9-9D10-F3474240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39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FF8A3-ED11-4BB3-ACF0-E272EAA6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9A1A58-D7AA-4E01-8DDD-CDFD27D15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FAA127-3E99-4A2D-AE39-F2D50D90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B3E471-06FB-4A44-8FFE-F0D9C430A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2112F8-09B3-4DE0-815B-3EFA81EE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32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D9C32B-6B40-4710-9A9C-0A61F998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3B3E16-8F5C-42D6-BDAC-D8560AFD7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25D14F-48F6-46BE-86F0-EF004265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E06AA9-77BF-4682-92D6-F9CA3254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534873-C4F0-4FB5-AA78-51940BEA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0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A012ED-B551-4476-AB57-2614F6C3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9EC688-AAD5-4961-9C74-FD63CE044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2AA46A-6FBE-4F61-A020-F690536B0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916EA9-6DB1-46D6-9FF1-7395A89A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23702B-722C-485E-93B0-5DCE80CD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35D7A6-AAD7-440A-9FC8-00D4BAD3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36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825BF-38CF-40D0-9AA7-D825ACEDB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53FF43-935A-44BE-9B7D-C09E28639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CE0175-3B88-4CC6-BC3E-4AB31EB44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5C4D85-E3AA-4FFA-9867-93D7ED96E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F9E0432-209C-4D17-A298-1243AA66E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0B4B7F2-2C10-4D5E-90CB-8033644F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0B3B77A-BCA9-42E3-B62C-E2E20EB2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773003-B538-449D-AC59-C10426EC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77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720C0-065D-4000-8119-E38F7BED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750415-64C7-4186-B381-6BDD6876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46DBF4-3A4B-4F02-A507-0B3F8F2E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EC4FEA-5370-4DB7-818B-ED83E7E2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79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3B497E-0EE9-4E8A-8C83-29B256D00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72A7D77-1134-4D87-8ADC-2467EA5B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4110BB-7CC7-41DB-9FF2-39877EC6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5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A561E-3F87-486A-A660-688AD2F2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FA1563-251F-47AA-BF05-74894CF1D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D5D8D1-A760-47A2-8297-26CE51562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980D34-6ABD-4898-A4E7-AF6C0C3F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ABDCEC-2BE4-49E9-B357-28BE74B5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D4E642-2B4D-4D53-8E35-0BFA308E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66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2E458-2E56-49BB-AF9E-6AE366B1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D8BEE6-8F72-439D-80B3-BB844D3DD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28C967-952F-4EC1-BB4A-40C9E9770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A032AA-250B-47A7-9F9B-D021A21FE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771B59-8F26-48A8-BBAD-5AA1112F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082F7E-E5BE-4477-B5C5-2DABE9D6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89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32F4538-14BE-49F3-9884-7C487D24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1DCAF7-204A-4FF0-8AE1-266203EE6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05A4F6-DD15-4D37-8C1D-4938C3767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EDF76-756C-4928-9A7E-4F1260BA48A9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ACED87-A1AB-4076-B2D1-82F389F67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CC02F1-3780-42CB-A618-F552E044F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12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62687-DA90-4660-986E-36C7DAE71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Realtime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6F7805-ECE2-4386-90D4-F846852ED1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403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C9121EA8-415A-4D7E-906F-D2EF9EBC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/>
              <a:t>Warum </a:t>
            </a:r>
            <a:r>
              <a:rPr lang="de-DE" sz="3600" dirty="0" err="1"/>
              <a:t>NextAuth</a:t>
            </a:r>
            <a:r>
              <a:rPr lang="de-DE" sz="3600" dirty="0"/>
              <a:t>?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1DE88C1-BC69-426E-96B8-C606AE3F2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Bietet per Default verschlüsselte Kommunikation zwischen Frontend und Backend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Bietet viele bekannte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-in Services an (Apple, Google, GitHub, Twitter etc.)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Kann mit und ohne Datenbanken verwendet werden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Kompatibel mit dem Next.js Framework (Routing)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Sehr flexibel durch mehrere Authentifizierungsmethoden: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DE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OpenAuthentication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(Apple, Google, GitHub, Twitter etc.)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DE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OpenID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Connect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 Web Tokens (JWT)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pic>
        <p:nvPicPr>
          <p:cNvPr id="8" name="Grafik 7" descr="Ein Bild, das Grafiken, Clipart, Cartoon enthält.&#10;&#10;Automatisch generierte Beschreibung">
            <a:extLst>
              <a:ext uri="{FF2B5EF4-FFF2-40B4-BE49-F238E27FC236}">
                <a16:creationId xmlns:a16="http://schemas.microsoft.com/office/drawing/2014/main" id="{2886D9F5-1FE2-460A-9C41-1248585E6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697" y="139729"/>
            <a:ext cx="1939776" cy="214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5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3BF8853C-E248-49F1-8791-2184E74CC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/>
              <a:t>Wie wird </a:t>
            </a:r>
            <a:r>
              <a:rPr lang="de-DE" sz="3600" dirty="0" err="1"/>
              <a:t>NextAuth</a:t>
            </a:r>
            <a:r>
              <a:rPr lang="de-DE" sz="3600" dirty="0"/>
              <a:t> implementiert?</a:t>
            </a:r>
          </a:p>
        </p:txBody>
      </p:sp>
      <p:pic>
        <p:nvPicPr>
          <p:cNvPr id="5" name="Grafik 4" descr="Ein Bild, das Grafiken, Clipart, Cartoon enthält.&#10;&#10;Automatisch generierte Beschreibung">
            <a:extLst>
              <a:ext uri="{FF2B5EF4-FFF2-40B4-BE49-F238E27FC236}">
                <a16:creationId xmlns:a16="http://schemas.microsoft.com/office/drawing/2014/main" id="{58378D1E-0CFA-4B2C-A419-02DADE489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084" y="186606"/>
            <a:ext cx="881432" cy="973079"/>
          </a:xfrm>
          <a:prstGeom prst="rect">
            <a:avLst/>
          </a:prstGeom>
        </p:spPr>
      </p:pic>
      <p:sp>
        <p:nvSpPr>
          <p:cNvPr id="6" name="Inhaltsplatzhalter 11">
            <a:extLst>
              <a:ext uri="{FF2B5EF4-FFF2-40B4-BE49-F238E27FC236}">
                <a16:creationId xmlns:a16="http://schemas.microsoft.com/office/drawing/2014/main" id="{EE73AA26-9539-415C-AC14-A767087F7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1162"/>
            <a:ext cx="10515600" cy="4425801"/>
          </a:xfrm>
          <a:effectLst>
            <a:softEdge rad="127000"/>
          </a:effectLst>
        </p:spPr>
        <p:txBody>
          <a:bodyPr>
            <a:normAutofit/>
          </a:bodyPr>
          <a:lstStyle/>
          <a:p>
            <a:r>
              <a:rPr lang="de-DE" sz="1600" dirty="0"/>
              <a:t>Next.js erkennt die Ordnerstruktur</a:t>
            </a:r>
          </a:p>
          <a:p>
            <a:endParaRPr lang="de-DE" sz="1600" dirty="0"/>
          </a:p>
          <a:p>
            <a:endParaRPr lang="de-DE" sz="1600" dirty="0"/>
          </a:p>
          <a:p>
            <a:r>
              <a:rPr lang="de-DE" sz="1600" dirty="0"/>
              <a:t> </a:t>
            </a:r>
            <a:r>
              <a:rPr lang="de-DE" sz="1600" dirty="0" err="1"/>
              <a:t>route.ts</a:t>
            </a:r>
            <a:r>
              <a:rPr lang="de-DE" sz="1600" dirty="0"/>
              <a:t> importiert die </a:t>
            </a:r>
            <a:r>
              <a:rPr lang="de-DE" sz="1600" dirty="0" err="1"/>
              <a:t>authOptions.ts</a:t>
            </a:r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r>
              <a:rPr lang="de-DE" sz="1600" dirty="0" err="1"/>
              <a:t>authOptions.ts</a:t>
            </a:r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r>
              <a:rPr lang="de-DE" sz="1600" dirty="0"/>
              <a:t> Provider einbinden</a:t>
            </a:r>
          </a:p>
          <a:p>
            <a:pPr marL="0" indent="0">
              <a:buNone/>
            </a:pPr>
            <a:endParaRPr lang="de-DE" sz="1600" dirty="0"/>
          </a:p>
          <a:p>
            <a:r>
              <a:rPr lang="de-DE" sz="1600" dirty="0"/>
              <a:t>Provider Array 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  <p:pic>
        <p:nvPicPr>
          <p:cNvPr id="7" name="Grafik 6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08195441-8F0E-46C3-8114-8A78BBD854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8" r="-234" b="55727"/>
          <a:stretch/>
        </p:blipFill>
        <p:spPr>
          <a:xfrm>
            <a:off x="4960941" y="4448191"/>
            <a:ext cx="3306157" cy="700258"/>
          </a:xfrm>
          <a:prstGeom prst="rect">
            <a:avLst/>
          </a:prstGeom>
        </p:spPr>
      </p:pic>
      <p:pic>
        <p:nvPicPr>
          <p:cNvPr id="8" name="Grafik 7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42E7EAC4-F9FF-4C65-899B-0F65BE6B20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942" y="3715987"/>
            <a:ext cx="3306156" cy="585300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B3663D0-46B1-4AFD-9D12-9BE2647EA7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941" y="5339928"/>
            <a:ext cx="4525694" cy="465459"/>
          </a:xfrm>
          <a:prstGeom prst="rect">
            <a:avLst/>
          </a:prstGeom>
        </p:spPr>
      </p:pic>
      <p:pic>
        <p:nvPicPr>
          <p:cNvPr id="10" name="Grafik 9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247F155B-FF40-418C-9928-FE3F5777D7B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6" r="-271" b="42958"/>
          <a:stretch/>
        </p:blipFill>
        <p:spPr>
          <a:xfrm>
            <a:off x="4960941" y="2454770"/>
            <a:ext cx="3078878" cy="1203838"/>
          </a:xfrm>
          <a:prstGeom prst="rect">
            <a:avLst/>
          </a:prstGeom>
        </p:spPr>
      </p:pic>
      <p:pic>
        <p:nvPicPr>
          <p:cNvPr id="11" name="Grafik 10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6BB277BE-0D5B-4EC8-A916-8AE312BCEF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941" y="1355561"/>
            <a:ext cx="2573110" cy="104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35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92D2912C-D11E-4889-BE97-38E57A77A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sz="4400" kern="10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Problem - Persistieren von externen Usern</a:t>
            </a:r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98122A1-1D4B-4217-8835-F13542305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Warum persistieren?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Benutzerverwaltung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Sitzungsverwaltung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Personalisierung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Erkennbar als externer User für lokale User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800" dirty="0"/>
              <a:t>Wie persistieren?</a:t>
            </a:r>
          </a:p>
          <a:p>
            <a:r>
              <a:rPr lang="de-DE" sz="1800" dirty="0" err="1"/>
              <a:t>NextAuth</a:t>
            </a:r>
            <a:r>
              <a:rPr lang="de-DE" sz="1800" dirty="0"/>
              <a:t> stellt Adapter für unterschiedliche Datenbanken zur Verfügung</a:t>
            </a:r>
          </a:p>
          <a:p>
            <a:endParaRPr lang="de-DE" dirty="0"/>
          </a:p>
        </p:txBody>
      </p:sp>
      <p:pic>
        <p:nvPicPr>
          <p:cNvPr id="10" name="Grafik 9" descr="Ein Bild, das Grafiken, Clipart, Cartoon enthält.&#10;&#10;Automatisch generierte Beschreibung">
            <a:extLst>
              <a:ext uri="{FF2B5EF4-FFF2-40B4-BE49-F238E27FC236}">
                <a16:creationId xmlns:a16="http://schemas.microsoft.com/office/drawing/2014/main" id="{6A38117D-5A19-4B84-80B4-DC6A9D436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084" y="186606"/>
            <a:ext cx="881432" cy="97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34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38D9FDE4-491E-48AD-9EB5-052E9AE9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DE" sz="4400" kern="10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Problem - Persistieren von externen Usern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Implementierung								</a:t>
            </a:r>
          </a:p>
        </p:txBody>
      </p:sp>
      <p:pic>
        <p:nvPicPr>
          <p:cNvPr id="5" name="Inhaltsplatzhalter 7" descr="Ein Bild, das Text, Screenshot, Multimedia-Software, Software enthält.">
            <a:extLst>
              <a:ext uri="{FF2B5EF4-FFF2-40B4-BE49-F238E27FC236}">
                <a16:creationId xmlns:a16="http://schemas.microsoft.com/office/drawing/2014/main" id="{E9D3DB22-23C6-4442-A829-068B4F08E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365" y="1690688"/>
            <a:ext cx="3955472" cy="1533038"/>
          </a:xfrm>
        </p:spPr>
      </p:pic>
      <p:pic>
        <p:nvPicPr>
          <p:cNvPr id="6" name="Grafik 5" descr="Ein Bild, das Grafiken, Clipart, Cartoon enthält.&#10;&#10;Automatisch generierte Beschreibung">
            <a:extLst>
              <a:ext uri="{FF2B5EF4-FFF2-40B4-BE49-F238E27FC236}">
                <a16:creationId xmlns:a16="http://schemas.microsoft.com/office/drawing/2014/main" id="{E1C866B2-08A5-4E0B-BE6B-0D4E87FBA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084" y="186606"/>
            <a:ext cx="881432" cy="973079"/>
          </a:xfrm>
          <a:prstGeom prst="rect">
            <a:avLst/>
          </a:prstGeom>
        </p:spPr>
      </p:pic>
      <p:pic>
        <p:nvPicPr>
          <p:cNvPr id="7" name="Grafik 6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A658C5CB-7B65-461F-B7D1-AECB60FA68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365" y="3429000"/>
            <a:ext cx="4149435" cy="306074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124A0EE-FB86-47FC-BE08-31B8D12CFA03}"/>
              </a:ext>
            </a:extLst>
          </p:cNvPr>
          <p:cNvSpPr txBox="1"/>
          <p:nvPr/>
        </p:nvSpPr>
        <p:spPr>
          <a:xfrm>
            <a:off x="838200" y="1690688"/>
            <a:ext cx="46943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signIn</a:t>
            </a:r>
            <a:r>
              <a:rPr lang="de-DE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Datenbank Eintrag per </a:t>
            </a:r>
            <a:r>
              <a:rPr lang="de-DE" dirty="0" err="1"/>
              <a:t>prisma.user.create</a:t>
            </a:r>
            <a:r>
              <a:rPr lang="de-D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00476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rafik 1"/>
          <p:cNvPicPr/>
          <p:nvPr/>
        </p:nvPicPr>
        <p:blipFill>
          <a:blip r:embed="rId2"/>
          <a:stretch/>
        </p:blipFill>
        <p:spPr>
          <a:xfrm>
            <a:off x="8686800" y="0"/>
            <a:ext cx="2666520" cy="2205000"/>
          </a:xfrm>
          <a:prstGeom prst="rect">
            <a:avLst/>
          </a:prstGeom>
          <a:ln w="0">
            <a:noFill/>
          </a:ln>
        </p:spPr>
      </p:pic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NextJS und Socket.IO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914400" y="1828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NextJs</a:t>
            </a:r>
            <a:endParaRPr lang="de-DE" sz="2800" b="0" strike="noStrike" spc="-1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Framework zur Erstellung von Full-Stack Applikationen.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Sehr prominente Verwendung von React in Client &amp; Server Logik.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Eines der führenden Frameworks für React-basierte Applikationen.</a:t>
            </a: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Socket.IO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Beliebte Bibliothek für Kommunikation über Websockets.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Bietet Client und Server Bibliotheken.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Weit verbreitet und sehr gute Unterstützung auf nahezu allen Plattformen.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rafik 2"/>
          <p:cNvPicPr/>
          <p:nvPr/>
        </p:nvPicPr>
        <p:blipFill>
          <a:blip r:embed="rId2"/>
          <a:stretch/>
        </p:blipFill>
        <p:spPr>
          <a:xfrm>
            <a:off x="8686800" y="0"/>
            <a:ext cx="2666520" cy="2205000"/>
          </a:xfrm>
          <a:prstGeom prst="rect">
            <a:avLst/>
          </a:prstGeom>
          <a:ln w="0"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Warum NextJS?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Bietet: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Full-Stack: Backend und Frontend in einem Projekt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File-System basiertes Routing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React im Frontend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Server Side Rendered Components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Einfaches einbauen von Middleware</a:t>
            </a:r>
          </a:p>
          <a:p>
            <a:pPr marL="864000" lvl="1" indent="0">
              <a:lnSpc>
                <a:spcPct val="90000"/>
              </a:lnSpc>
              <a:spcBef>
                <a:spcPts val="1134"/>
              </a:spcBef>
              <a:buNone/>
            </a:pP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Warum Socket.IO?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Der de-facto Platzhirsch bei Bibliotheken für Websockets.</a:t>
            </a: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Unterstützt alle modernen Browser.</a:t>
            </a: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Automatisches Reconnect.</a:t>
            </a: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Rooms, Broadcasts.</a:t>
            </a: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Bietet Fallback auf http-long-polling wenn Browser keine Websockets untersützt.</a:t>
            </a:r>
          </a:p>
        </p:txBody>
      </p:sp>
      <p:pic>
        <p:nvPicPr>
          <p:cNvPr id="130" name="Grafik 4"/>
          <p:cNvPicPr/>
          <p:nvPr/>
        </p:nvPicPr>
        <p:blipFill>
          <a:blip r:embed="rId2"/>
          <a:stretch/>
        </p:blipFill>
        <p:spPr>
          <a:xfrm>
            <a:off x="9502560" y="548640"/>
            <a:ext cx="1850760" cy="1233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rafik 3"/>
          <p:cNvPicPr/>
          <p:nvPr/>
        </p:nvPicPr>
        <p:blipFill>
          <a:blip r:embed="rId2"/>
          <a:stretch/>
        </p:blipFill>
        <p:spPr>
          <a:xfrm>
            <a:off x="8686800" y="0"/>
            <a:ext cx="2666520" cy="2205000"/>
          </a:xfrm>
          <a:prstGeom prst="rect">
            <a:avLst/>
          </a:prstGeom>
          <a:ln w="0">
            <a:noFill/>
          </a:ln>
        </p:spPr>
      </p:pic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Probleme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NextJS bringt eigenen vorgebauten Server mit.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Socket.IO kann nicht an den API-Endpunkten eingebunden werden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Socket.IO benötigt auf dem Backend eine eigene Server-Instanz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Daher musste der Socket.IO-Server auf den NextJS-Server attached werden.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Allerdings kann default NextJS-Server nicht modifiziert werden.</a:t>
            </a: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Lösung: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Implementieren eines custom Servers auf Basis von Express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Anbinden des Socket.IO-Servers an Express-Server und Weiterleitung aller anderen Anfragen an NextJS-Server</a:t>
            </a:r>
          </a:p>
        </p:txBody>
      </p:sp>
      <p:pic>
        <p:nvPicPr>
          <p:cNvPr id="134" name="Grafik 5"/>
          <p:cNvPicPr/>
          <p:nvPr/>
        </p:nvPicPr>
        <p:blipFill>
          <a:blip r:embed="rId3"/>
          <a:stretch/>
        </p:blipFill>
        <p:spPr>
          <a:xfrm>
            <a:off x="7315200" y="591840"/>
            <a:ext cx="1850760" cy="1233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C9121EA8-415A-4D7E-906F-D2EF9EBC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/>
              <a:t>Warum ReactJS?</a:t>
            </a:r>
            <a:endParaRPr lang="de-DE" sz="36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1DE88C1-BC69-426E-96B8-C606AE3F2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Komponentenbasierte Architektur</a:t>
            </a:r>
          </a:p>
          <a:p>
            <a:pPr>
              <a:spcAft>
                <a:spcPts val="800"/>
              </a:spcAft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Virtual DOMS</a:t>
            </a:r>
          </a:p>
          <a:p>
            <a:pPr>
              <a:spcAft>
                <a:spcPts val="800"/>
              </a:spcAft>
            </a:pPr>
            <a:r>
              <a:rPr lang="de-DE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Reaktives Rendering</a:t>
            </a:r>
          </a:p>
          <a:p>
            <a:pPr>
              <a:spcAft>
                <a:spcPts val="800"/>
              </a:spcAft>
            </a:pPr>
            <a:r>
              <a:rPr lang="de-DE" sz="1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de-DE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Hooks</a:t>
            </a:r>
          </a:p>
          <a:p>
            <a:pPr>
              <a:spcAft>
                <a:spcPts val="800"/>
              </a:spcAft>
            </a:pPr>
            <a:r>
              <a:rPr lang="de-DE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Serverseitiges Rendern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A9F640-584E-98C0-7C8B-78950F09D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044" y="193776"/>
            <a:ext cx="2164756" cy="188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783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C9121EA8-415A-4D7E-906F-D2EF9EBC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kern="10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Problem - </a:t>
            </a:r>
            <a:r>
              <a:rPr lang="de-DE" sz="3600" kern="100" dirty="0" err="1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React</a:t>
            </a:r>
            <a:r>
              <a:rPr lang="de-DE" sz="3600" kern="10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Performance</a:t>
            </a:r>
            <a:endParaRPr lang="de-DE" sz="36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1DE88C1-BC69-426E-96B8-C606AE3F2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lang="de-DE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de-DE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Hooks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Schlüsselfunktion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useEffect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Performanceprobleme durch häufige Ausführung von </a:t>
            </a:r>
            <a:r>
              <a:rPr lang="de-DE" sz="1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useEffect</a:t>
            </a:r>
            <a:endParaRPr lang="de-DE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de-DE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-&gt; Optimierung der Side </a:t>
            </a:r>
            <a:r>
              <a:rPr lang="de-DE" sz="1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r>
              <a:rPr lang="de-DE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de-DE" sz="1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useEffect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8582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F6819D-7CFB-4DD1-B559-FE7DA376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AB60AF-BA7E-4957-9BFA-061AAE295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Beschreibung des Projekts</a:t>
            </a:r>
          </a:p>
          <a:p>
            <a:r>
              <a:rPr lang="de-DE" dirty="0"/>
              <a:t>Struktur des Projekts</a:t>
            </a:r>
          </a:p>
          <a:p>
            <a:r>
              <a:rPr lang="de-DE" dirty="0"/>
              <a:t>Tools &amp; Probleme</a:t>
            </a:r>
          </a:p>
          <a:p>
            <a:r>
              <a:rPr lang="de-DE" dirty="0"/>
              <a:t>Live-Demo</a:t>
            </a:r>
          </a:p>
        </p:txBody>
      </p:sp>
    </p:spTree>
    <p:extLst>
      <p:ext uri="{BB962C8B-B14F-4D97-AF65-F5344CB8AC3E}">
        <p14:creationId xmlns:p14="http://schemas.microsoft.com/office/powerpoint/2010/main" val="1761539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442ED9-5CF8-4CB4-9653-DAEA3B6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NextJS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540F35-E8F5-41AA-8428-5A76FDEA5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4333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29A92-F481-4498-B8EF-3D08A80C8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CEA494-1577-4C92-8291-F5691E7BE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Prisma</a:t>
            </a:r>
          </a:p>
          <a:p>
            <a:r>
              <a:rPr lang="de-DE" dirty="0" err="1"/>
              <a:t>NextJs</a:t>
            </a:r>
            <a:endParaRPr lang="de-DE" dirty="0"/>
          </a:p>
          <a:p>
            <a:r>
              <a:rPr lang="de-DE" dirty="0" err="1"/>
              <a:t>NextAuth</a:t>
            </a:r>
            <a:endParaRPr lang="de-DE" dirty="0"/>
          </a:p>
          <a:p>
            <a:r>
              <a:rPr lang="de-DE" dirty="0" err="1"/>
              <a:t>HuggingFace</a:t>
            </a:r>
            <a:endParaRPr lang="de-DE" dirty="0"/>
          </a:p>
          <a:p>
            <a:r>
              <a:rPr lang="de-DE" dirty="0"/>
              <a:t>Socket.IO</a:t>
            </a:r>
          </a:p>
          <a:p>
            <a:r>
              <a:rPr lang="de-DE" dirty="0"/>
              <a:t>Lottie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1643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87B23-21DF-4CAC-AB06-25F8B12F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85DA66-E4CB-4659-B8CE-53F10D9DF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MongoDB Replica Set (Jonas)</a:t>
            </a:r>
          </a:p>
          <a:p>
            <a:r>
              <a:rPr lang="de-DE" dirty="0"/>
              <a:t>Custom </a:t>
            </a:r>
            <a:r>
              <a:rPr lang="de-DE" dirty="0" err="1"/>
              <a:t>NextJS</a:t>
            </a:r>
            <a:r>
              <a:rPr lang="de-DE" dirty="0"/>
              <a:t> Server Logik </a:t>
            </a:r>
            <a:r>
              <a:rPr lang="de-DE"/>
              <a:t>(Tilman)</a:t>
            </a:r>
            <a:endParaRPr lang="de-DE" dirty="0"/>
          </a:p>
          <a:p>
            <a:r>
              <a:rPr lang="de-DE" dirty="0" err="1"/>
              <a:t>React</a:t>
            </a:r>
            <a:r>
              <a:rPr lang="de-DE" dirty="0"/>
              <a:t> Performance: Use </a:t>
            </a:r>
            <a:r>
              <a:rPr lang="de-DE" dirty="0" err="1"/>
              <a:t>Effect</a:t>
            </a:r>
            <a:r>
              <a:rPr lang="de-DE" dirty="0"/>
              <a:t> (Pascal)</a:t>
            </a:r>
          </a:p>
          <a:p>
            <a:r>
              <a:rPr lang="de-DE" dirty="0"/>
              <a:t>Persistieren von Externen Usern (Ludwig)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8727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FD1EE-D0F8-442C-84C9-AB7AC438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des Projekts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3BA7FA-C7F4-495F-9A87-8FAD17DA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Chat-Applikation in Echtzeit</a:t>
            </a:r>
          </a:p>
          <a:p>
            <a:r>
              <a:rPr lang="de-DE" dirty="0" err="1"/>
              <a:t>Sign</a:t>
            </a:r>
            <a:r>
              <a:rPr lang="de-DE" dirty="0"/>
              <a:t>-In oder Register</a:t>
            </a:r>
          </a:p>
          <a:p>
            <a:r>
              <a:rPr lang="de-DE" dirty="0"/>
              <a:t>Chaträume</a:t>
            </a:r>
          </a:p>
          <a:p>
            <a:r>
              <a:rPr lang="de-DE" dirty="0"/>
              <a:t>Echtzeit-</a:t>
            </a:r>
            <a:r>
              <a:rPr lang="de-DE" dirty="0" err="1"/>
              <a:t>Typing</a:t>
            </a:r>
            <a:r>
              <a:rPr lang="de-DE" dirty="0"/>
              <a:t>-Indikator</a:t>
            </a:r>
          </a:p>
          <a:p>
            <a:r>
              <a:rPr lang="de-DE" dirty="0"/>
              <a:t>KI-Chat-Bot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086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E5B12-3280-4799-B60A-70A97429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 des Projekts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253792-8FCD-4853-B745-51E23DF1C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Front End: </a:t>
            </a:r>
            <a:r>
              <a:rPr lang="de-DE" dirty="0" err="1"/>
              <a:t>React</a:t>
            </a:r>
            <a:r>
              <a:rPr lang="de-DE" dirty="0"/>
              <a:t> (Pascal)</a:t>
            </a:r>
          </a:p>
          <a:p>
            <a:r>
              <a:rPr lang="de-DE" dirty="0"/>
              <a:t>Back End: (Prisma, MongoDB auf Docker Container) -&gt; Jonas, </a:t>
            </a:r>
            <a:r>
              <a:rPr lang="de-DE" dirty="0" err="1"/>
              <a:t>SocketIO</a:t>
            </a:r>
            <a:r>
              <a:rPr lang="de-DE" dirty="0"/>
              <a:t>-Server (Tilman), </a:t>
            </a:r>
            <a:r>
              <a:rPr lang="de-DE" dirty="0" err="1"/>
              <a:t>NextJS</a:t>
            </a:r>
            <a:r>
              <a:rPr lang="de-DE" dirty="0"/>
              <a:t> (Ludwig)</a:t>
            </a:r>
          </a:p>
          <a:p>
            <a:r>
              <a:rPr lang="de-DE" dirty="0"/>
              <a:t>Warum haben wir uns für .. Entschieden?</a:t>
            </a:r>
          </a:p>
        </p:txBody>
      </p:sp>
    </p:spTree>
    <p:extLst>
      <p:ext uri="{BB962C8B-B14F-4D97-AF65-F5344CB8AC3E}">
        <p14:creationId xmlns:p14="http://schemas.microsoft.com/office/powerpoint/2010/main" val="247892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E5B12-3280-4799-B60A-70A97429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 des Projekts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51E5A99-90B2-47F3-9BEE-302421871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599" y="1906120"/>
            <a:ext cx="2290233" cy="69043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6B81091-8308-46C0-B75E-3923CE0FA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58" y="2450311"/>
            <a:ext cx="1621896" cy="162189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EC586D2-0B3A-40E7-B999-2558E0DCAE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01" y="3142721"/>
            <a:ext cx="2290233" cy="57255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2E0265C-AB93-40E7-B69F-6A0DAAA610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644" y="2811991"/>
            <a:ext cx="1901825" cy="157281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2E17FB5-052E-40DC-B843-78911ADB32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644" y="2194983"/>
            <a:ext cx="1851025" cy="1234017"/>
          </a:xfrm>
          <a:prstGeom prst="rect">
            <a:avLst/>
          </a:prstGeom>
        </p:spPr>
      </p:pic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1D2C79-6E27-4570-AA31-1959345F1287}"/>
              </a:ext>
            </a:extLst>
          </p:cNvPr>
          <p:cNvCxnSpPr/>
          <p:nvPr/>
        </p:nvCxnSpPr>
        <p:spPr>
          <a:xfrm>
            <a:off x="2650067" y="3395132"/>
            <a:ext cx="204893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3B85EFC-B2AF-4DDD-A252-174E5A550B55}"/>
              </a:ext>
            </a:extLst>
          </p:cNvPr>
          <p:cNvCxnSpPr/>
          <p:nvPr/>
        </p:nvCxnSpPr>
        <p:spPr>
          <a:xfrm>
            <a:off x="6180669" y="3395132"/>
            <a:ext cx="204893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3A49429-6686-4023-BC6F-9EF05998F203}"/>
              </a:ext>
            </a:extLst>
          </p:cNvPr>
          <p:cNvCxnSpPr>
            <a:cxnSpLocks/>
          </p:cNvCxnSpPr>
          <p:nvPr/>
        </p:nvCxnSpPr>
        <p:spPr>
          <a:xfrm flipV="1">
            <a:off x="6180669" y="2336800"/>
            <a:ext cx="2048934" cy="92445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86D93AB-1E88-4E28-9DF6-45E25DEAC550}"/>
              </a:ext>
            </a:extLst>
          </p:cNvPr>
          <p:cNvCxnSpPr>
            <a:cxnSpLocks/>
          </p:cNvCxnSpPr>
          <p:nvPr/>
        </p:nvCxnSpPr>
        <p:spPr>
          <a:xfrm>
            <a:off x="6180669" y="3556000"/>
            <a:ext cx="2065868" cy="94568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Grafik 29">
            <a:extLst>
              <a:ext uri="{FF2B5EF4-FFF2-40B4-BE49-F238E27FC236}">
                <a16:creationId xmlns:a16="http://schemas.microsoft.com/office/drawing/2014/main" id="{980B738F-C446-466E-8BB9-804062D545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599" y="4072207"/>
            <a:ext cx="931330" cy="1027074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65DD041C-D8CA-496A-AE08-7478124E3075}"/>
              </a:ext>
            </a:extLst>
          </p:cNvPr>
          <p:cNvSpPr txBox="1"/>
          <p:nvPr/>
        </p:nvSpPr>
        <p:spPr>
          <a:xfrm>
            <a:off x="9287929" y="4401078"/>
            <a:ext cx="166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 Black" panose="020B0A04020102020204" pitchFamily="34" charset="0"/>
              </a:rPr>
              <a:t>NextAuth.js</a:t>
            </a:r>
          </a:p>
        </p:txBody>
      </p:sp>
    </p:spTree>
    <p:extLst>
      <p:ext uri="{BB962C8B-B14F-4D97-AF65-F5344CB8AC3E}">
        <p14:creationId xmlns:p14="http://schemas.microsoft.com/office/powerpoint/2010/main" val="177354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DF265-6781-460F-BD03-80CBE655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Prisma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368A43B-2183-4C22-BCF1-2A2107E19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050" y="1130432"/>
            <a:ext cx="925442" cy="1120511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9F8C76D-84E6-4A47-8BB2-9AB11330C63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Open-Source-Datenbank-Toolkit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bietet ein ORM (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-Relational Mapping) 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wird in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prisma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schema.prisma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definiert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 in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TypeScript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integriert 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plattformunabhängig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FC90CF1-E430-4F00-9B94-B86388859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634" y="2656398"/>
            <a:ext cx="5487166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2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F4B41E-1546-4700-8AC2-041E54F9B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MongoDB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E8EEC18-41A2-412F-AFE2-0DFAE2C22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738" y="1299899"/>
            <a:ext cx="616448" cy="1325564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8C8F469-48B0-4901-B1E0-69FA466EEF8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NoSQL-Datenbank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einfache Skalierbarkeit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Wird in Docker gestartet 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isolierte Umgebung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gute Wahl für Projekte, die häufige Datenänderungen und flexible Datenstrukturen erfordern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76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2CCE17-A04D-426E-BA15-7395A680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– MongoDB Replica 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8C043-7A6F-4911-80B3-3047A5541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/>
              <a:t>Prisma verwendet intern Mongo-DB Transaktionen</a:t>
            </a:r>
          </a:p>
          <a:p>
            <a:r>
              <a:rPr lang="de-DE" sz="1800" dirty="0"/>
              <a:t>Replikation des Datensatzes muss aktiviert sein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1800" dirty="0">
                <a:sym typeface="Wingdings" panose="05000000000000000000" pitchFamily="2" charset="2"/>
              </a:rPr>
              <a:t>MongoDB Replica Set konfigurieren</a:t>
            </a:r>
          </a:p>
          <a:p>
            <a:r>
              <a:rPr lang="de-DE" sz="1800" dirty="0">
                <a:sym typeface="Wingdings" panose="05000000000000000000" pitchFamily="2" charset="2"/>
              </a:rPr>
              <a:t>Problem: MongoDB Docker Container kommt standardmäßig nicht als Replica Set</a:t>
            </a:r>
          </a:p>
          <a:p>
            <a:r>
              <a:rPr lang="de-DE" sz="1800" dirty="0">
                <a:sym typeface="Wingdings" panose="05000000000000000000" pitchFamily="2" charset="2"/>
              </a:rPr>
              <a:t>Lösung: Custom </a:t>
            </a:r>
            <a:r>
              <a:rPr lang="de-DE" sz="1800" dirty="0" err="1">
                <a:sym typeface="Wingdings" panose="05000000000000000000" pitchFamily="2" charset="2"/>
              </a:rPr>
              <a:t>Dockerfile</a:t>
            </a:r>
            <a:r>
              <a:rPr lang="de-DE" sz="1800" dirty="0">
                <a:sym typeface="Wingdings" panose="05000000000000000000" pitchFamily="2" charset="2"/>
              </a:rPr>
              <a:t> für </a:t>
            </a:r>
            <a:r>
              <a:rPr lang="de-DE" sz="1800" dirty="0" err="1">
                <a:sym typeface="Wingdings" panose="05000000000000000000" pitchFamily="2" charset="2"/>
              </a:rPr>
              <a:t>Standalone</a:t>
            </a:r>
            <a:r>
              <a:rPr lang="de-DE" sz="1800" dirty="0">
                <a:sym typeface="Wingdings" panose="05000000000000000000" pitchFamily="2" charset="2"/>
              </a:rPr>
              <a:t> MongoDB Container als Replica Set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650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7A03F0C2-5E87-4E49-95DC-35AABDD6F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kern="10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Welche Authentifizierung Möglichkeiten? </a:t>
            </a:r>
            <a:endParaRPr lang="de-DE" sz="7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DCDDE96-D239-46F3-B00B-12F46DB4A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66381" cy="258086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Passport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3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Keycloak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1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Gluu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Grafik 7" descr="Ein Bild, das Grafiken, Farbigkeit, Kreis, Grafikdesign enthält.&#10;&#10;Automatisch generierte Beschreibung">
            <a:extLst>
              <a:ext uri="{FF2B5EF4-FFF2-40B4-BE49-F238E27FC236}">
                <a16:creationId xmlns:a16="http://schemas.microsoft.com/office/drawing/2014/main" id="{4723B204-5C4B-4D43-AD92-1FE1457D1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216" y="1825625"/>
            <a:ext cx="523031" cy="52303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E86F10C-4483-48C0-AFAA-B1708A3D75E8}"/>
              </a:ext>
            </a:extLst>
          </p:cNvPr>
          <p:cNvSpPr txBox="1"/>
          <p:nvPr/>
        </p:nvSpPr>
        <p:spPr>
          <a:xfrm>
            <a:off x="5285239" y="1825625"/>
            <a:ext cx="5900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Firebase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Okta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NextAuth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pic>
        <p:nvPicPr>
          <p:cNvPr id="10" name="Grafik 9" descr="Ein Bild, das Logo, Grafiken, Design, Screenshot enthält.&#10;&#10;Automatisch generierte Beschreibung">
            <a:extLst>
              <a:ext uri="{FF2B5EF4-FFF2-40B4-BE49-F238E27FC236}">
                <a16:creationId xmlns:a16="http://schemas.microsoft.com/office/drawing/2014/main" id="{15B41B4A-39CF-4A64-902E-9E0F1D191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994" y="2585597"/>
            <a:ext cx="1169071" cy="779381"/>
          </a:xfrm>
          <a:prstGeom prst="rect">
            <a:avLst/>
          </a:prstGeom>
        </p:spPr>
      </p:pic>
      <p:pic>
        <p:nvPicPr>
          <p:cNvPr id="11" name="Grafik 10" descr="Ein Bild, das Schrift, Logo, Grafiken, Symbol enthält.&#10;&#10;Automatisch generierte Beschreibung">
            <a:extLst>
              <a:ext uri="{FF2B5EF4-FFF2-40B4-BE49-F238E27FC236}">
                <a16:creationId xmlns:a16="http://schemas.microsoft.com/office/drawing/2014/main" id="{3DDAB5E3-CFBC-4BD8-A147-AB19C0226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250" y="3809196"/>
            <a:ext cx="1338557" cy="522000"/>
          </a:xfrm>
          <a:prstGeom prst="rect">
            <a:avLst/>
          </a:prstGeom>
        </p:spPr>
      </p:pic>
      <p:pic>
        <p:nvPicPr>
          <p:cNvPr id="12" name="Grafik 11" descr="Ein Bild, das Logo, Schrift, Grafiken, Text enthält.&#10;&#10;Automatisch generierte Beschreibung">
            <a:extLst>
              <a:ext uri="{FF2B5EF4-FFF2-40B4-BE49-F238E27FC236}">
                <a16:creationId xmlns:a16="http://schemas.microsoft.com/office/drawing/2014/main" id="{4B8E4B10-B114-4D1D-B8FF-F58A9B8590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480" y="1667633"/>
            <a:ext cx="674730" cy="674730"/>
          </a:xfrm>
          <a:prstGeom prst="rect">
            <a:avLst/>
          </a:prstGeom>
        </p:spPr>
      </p:pic>
      <p:pic>
        <p:nvPicPr>
          <p:cNvPr id="13" name="Grafik 12" descr="Ein Bild, das Schrift, Grafiken, Logo, Grafikdesign enthält.&#10;&#10;Automatisch generierte Beschreibung">
            <a:extLst>
              <a:ext uri="{FF2B5EF4-FFF2-40B4-BE49-F238E27FC236}">
                <a16:creationId xmlns:a16="http://schemas.microsoft.com/office/drawing/2014/main" id="{21CC9AB3-0DFA-4546-83B2-EC8C3DB782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439" y="2632247"/>
            <a:ext cx="1349459" cy="522000"/>
          </a:xfrm>
          <a:prstGeom prst="rect">
            <a:avLst/>
          </a:prstGeom>
        </p:spPr>
      </p:pic>
      <p:pic>
        <p:nvPicPr>
          <p:cNvPr id="14" name="Grafik 13" descr="Ein Bild, das Grafiken, Clipart, Cartoon enthält.&#10;&#10;Automatisch generierte Beschreibung">
            <a:extLst>
              <a:ext uri="{FF2B5EF4-FFF2-40B4-BE49-F238E27FC236}">
                <a16:creationId xmlns:a16="http://schemas.microsoft.com/office/drawing/2014/main" id="{47A5FA6A-55B1-4042-B7E6-691C462EA4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057" y="3544922"/>
            <a:ext cx="712221" cy="78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9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Microsoft Office PowerPoint</Application>
  <PresentationFormat>Breitbild</PresentationFormat>
  <Paragraphs>147</Paragraphs>
  <Slides>22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Symbol</vt:lpstr>
      <vt:lpstr>Wingdings</vt:lpstr>
      <vt:lpstr>Office</vt:lpstr>
      <vt:lpstr>Realtime</vt:lpstr>
      <vt:lpstr>Agenda</vt:lpstr>
      <vt:lpstr>Beschreibung des Projekts</vt:lpstr>
      <vt:lpstr>Struktur des Projekts</vt:lpstr>
      <vt:lpstr>Struktur des Projekts</vt:lpstr>
      <vt:lpstr>Prisma</vt:lpstr>
      <vt:lpstr>MongoDB</vt:lpstr>
      <vt:lpstr>Problem – MongoDB Replica Set</vt:lpstr>
      <vt:lpstr>Welche Authentifizierung Möglichkeiten? </vt:lpstr>
      <vt:lpstr>Warum NextAuth?</vt:lpstr>
      <vt:lpstr>Wie wird NextAuth implementiert?</vt:lpstr>
      <vt:lpstr>Problem - Persistieren von externen Usern</vt:lpstr>
      <vt:lpstr>Problem - Persistieren von externen Usern  Implementierung        </vt:lpstr>
      <vt:lpstr>NextJS und Socket.IO</vt:lpstr>
      <vt:lpstr>Warum NextJS?</vt:lpstr>
      <vt:lpstr>Warum Socket.IO?</vt:lpstr>
      <vt:lpstr>Probleme</vt:lpstr>
      <vt:lpstr>Warum ReactJS?</vt:lpstr>
      <vt:lpstr>Problem - React Performance</vt:lpstr>
      <vt:lpstr>NextJS</vt:lpstr>
      <vt:lpstr>Verwendete Tools</vt:lpstr>
      <vt:lpstr>Probleme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Hardebusch</dc:creator>
  <cp:lastModifiedBy>Jonas Hardebusch</cp:lastModifiedBy>
  <cp:revision>20</cp:revision>
  <dcterms:created xsi:type="dcterms:W3CDTF">2023-06-30T07:21:08Z</dcterms:created>
  <dcterms:modified xsi:type="dcterms:W3CDTF">2023-07-04T19:34:26Z</dcterms:modified>
</cp:coreProperties>
</file>