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08"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74" autoAdjust="0"/>
    <p:restoredTop sz="94660"/>
  </p:normalViewPr>
  <p:slideViewPr>
    <p:cSldViewPr>
      <p:cViewPr varScale="1">
        <p:scale>
          <a:sx n="28" d="100"/>
          <a:sy n="28" d="100"/>
        </p:scale>
        <p:origin x="1806" y="156"/>
      </p:cViewPr>
      <p:guideLst>
        <p:guide orient="horz" pos="5808"/>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197E4F-B5D1-49E1-BBD3-9F980AD43EE3}"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187835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97E4F-B5D1-49E1-BBD3-9F980AD43EE3}"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61850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97E4F-B5D1-49E1-BBD3-9F980AD43EE3}"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405388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97E4F-B5D1-49E1-BBD3-9F980AD43EE3}"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419515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97E4F-B5D1-49E1-BBD3-9F980AD43EE3}"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216438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97E4F-B5D1-49E1-BBD3-9F980AD43EE3}"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373824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197E4F-B5D1-49E1-BBD3-9F980AD43EE3}"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188337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197E4F-B5D1-49E1-BBD3-9F980AD43EE3}"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166771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97E4F-B5D1-49E1-BBD3-9F980AD43EE3}" type="datetimeFigureOut">
              <a:rPr lang="en-US" smtClean="0"/>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368589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34197E4F-B5D1-49E1-BBD3-9F980AD43EE3}"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72339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34197E4F-B5D1-49E1-BBD3-9F980AD43EE3}"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AC302-EF6D-48D5-9A3B-CF5DD5A31562}" type="slidenum">
              <a:rPr lang="en-US" smtClean="0"/>
              <a:t>‹#›</a:t>
            </a:fld>
            <a:endParaRPr lang="en-US"/>
          </a:p>
        </p:txBody>
      </p:sp>
    </p:spTree>
    <p:extLst>
      <p:ext uri="{BB962C8B-B14F-4D97-AF65-F5344CB8AC3E}">
        <p14:creationId xmlns:p14="http://schemas.microsoft.com/office/powerpoint/2010/main" val="260589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34197E4F-B5D1-49E1-BBD3-9F980AD43EE3}" type="datetimeFigureOut">
              <a:rPr lang="en-US" smtClean="0"/>
              <a:t>5/8/2020</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80BAC302-EF6D-48D5-9A3B-CF5DD5A31562}" type="slidenum">
              <a:rPr lang="en-US" smtClean="0"/>
              <a:t>‹#›</a:t>
            </a:fld>
            <a:endParaRPr lang="en-US"/>
          </a:p>
        </p:txBody>
      </p:sp>
    </p:spTree>
    <p:extLst>
      <p:ext uri="{BB962C8B-B14F-4D97-AF65-F5344CB8AC3E}">
        <p14:creationId xmlns:p14="http://schemas.microsoft.com/office/powerpoint/2010/main" val="25010223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microsoft.com/office/2007/relationships/hdphoto" Target="../media/hdphoto1.wdp"/><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extLst>
              <a:ext uri="{BEBA8EAE-BF5A-486C-A8C5-ECC9F3942E4B}">
                <a14:imgProps xmlns:a14="http://schemas.microsoft.com/office/drawing/2010/main">
                  <a14:imgLayer r:embed="rId3">
                    <a14:imgEffect>
                      <a14:sharpenSoften amount="50000"/>
                    </a14:imgEffect>
                  </a14:imgLayer>
                </a14:imgProps>
              </a:ext>
            </a:extLst>
          </a:blip>
          <a:srcRect/>
          <a:stretch>
            <a:fillRect l="-25000" r="-25000"/>
          </a:stretch>
        </a:blipFill>
        <a:effectLst/>
      </p:bgPr>
    </p:bg>
    <p:spTree>
      <p:nvGrpSpPr>
        <p:cNvPr id="1" name=""/>
        <p:cNvGrpSpPr/>
        <p:nvPr/>
      </p:nvGrpSpPr>
      <p:grpSpPr>
        <a:xfrm>
          <a:off x="0" y="0"/>
          <a:ext cx="0" cy="0"/>
          <a:chOff x="0" y="0"/>
          <a:chExt cx="0" cy="0"/>
        </a:xfrm>
      </p:grpSpPr>
      <p:sp>
        <p:nvSpPr>
          <p:cNvPr id="43" name="Scroll: Horizontal 42">
            <a:extLst>
              <a:ext uri="{FF2B5EF4-FFF2-40B4-BE49-F238E27FC236}">
                <a16:creationId xmlns:a16="http://schemas.microsoft.com/office/drawing/2014/main" id="{95DC3C53-273F-4F1B-AFEB-94605FCCE5EC}"/>
              </a:ext>
            </a:extLst>
          </p:cNvPr>
          <p:cNvSpPr/>
          <p:nvPr/>
        </p:nvSpPr>
        <p:spPr>
          <a:xfrm>
            <a:off x="391886" y="203202"/>
            <a:ext cx="32069314" cy="2462678"/>
          </a:xfrm>
          <a:prstGeom prst="horizontalScroll">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04815"/>
            <a:r>
              <a:rPr lang="en-US" sz="9600" b="1" i="1" dirty="0">
                <a:ln w="12700">
                  <a:solidFill>
                    <a:srgbClr val="44546A">
                      <a:lumMod val="75000"/>
                    </a:srgbClr>
                  </a:solidFill>
                  <a:prstDash val="solid"/>
                </a:ln>
                <a:gradFill flip="none" rotWithShape="1">
                  <a:gsLst>
                    <a:gs pos="0">
                      <a:srgbClr val="FF0000"/>
                    </a:gs>
                    <a:gs pos="48000">
                      <a:srgbClr val="ED7D31">
                        <a:lumMod val="97000"/>
                        <a:lumOff val="3000"/>
                      </a:srgbClr>
                    </a:gs>
                    <a:gs pos="100000">
                      <a:srgbClr val="ED7D31">
                        <a:lumMod val="60000"/>
                        <a:lumOff val="40000"/>
                      </a:srgbClr>
                    </a:gs>
                  </a:gsLst>
                  <a:path path="shape">
                    <a:fillToRect l="50000" t="50000" r="50000" b="50000"/>
                  </a:path>
                  <a:tileRect/>
                </a:gradFill>
                <a:effectLst>
                  <a:outerShdw dist="38100" dir="2640000" algn="bl" rotWithShape="0">
                    <a:srgbClr val="C00000"/>
                  </a:outerShdw>
                </a:effectLst>
                <a:latin typeface="Times New Roman" panose="02020603050405020304" pitchFamily="18" charset="0"/>
                <a:cs typeface="Times New Roman" panose="02020603050405020304" pitchFamily="18" charset="0"/>
              </a:rPr>
              <a:t>Coronavirus 2019 Tweet Analysis</a:t>
            </a:r>
          </a:p>
        </p:txBody>
      </p:sp>
      <p:sp>
        <p:nvSpPr>
          <p:cNvPr id="45" name="Rectangle: Rounded Corners 44">
            <a:extLst>
              <a:ext uri="{FF2B5EF4-FFF2-40B4-BE49-F238E27FC236}">
                <a16:creationId xmlns:a16="http://schemas.microsoft.com/office/drawing/2014/main" id="{CB44D42A-1AE3-4F5C-8A57-324AE724E546}"/>
              </a:ext>
            </a:extLst>
          </p:cNvPr>
          <p:cNvSpPr/>
          <p:nvPr/>
        </p:nvSpPr>
        <p:spPr>
          <a:xfrm>
            <a:off x="457200" y="2880379"/>
            <a:ext cx="32004000" cy="1966768"/>
          </a:xfrm>
          <a:prstGeom prst="roundRect">
            <a:avLst/>
          </a:prstGeom>
          <a:effectLst>
            <a:innerShdw blurRad="114300" dist="63500">
              <a:prstClr val="black"/>
            </a:innerShdw>
          </a:effectLst>
          <a:scene3d>
            <a:camera prst="orthographicFront"/>
            <a:lightRig rig="flat" dir="t"/>
          </a:scene3d>
          <a:sp3d prstMaterial="plastic">
            <a:bevelT w="304800" h="1524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04815"/>
            <a:r>
              <a:rPr lang="en-US" sz="6000" b="1" i="1" dirty="0">
                <a:solidFill>
                  <a:srgbClr val="FFFF00"/>
                </a:solidFill>
                <a:latin typeface="Times New Roman" panose="02020603050405020304" pitchFamily="18" charset="0"/>
                <a:cs typeface="Times New Roman" panose="02020603050405020304" pitchFamily="18" charset="0"/>
              </a:rPr>
              <a:t>A Project Developed by Jonathan Wolfe &amp; Rod Skoglund </a:t>
            </a:r>
          </a:p>
          <a:p>
            <a:pPr lvl="0" algn="ctr"/>
            <a:r>
              <a:rPr lang="en-US" sz="6000" b="1" i="1" dirty="0">
                <a:solidFill>
                  <a:srgbClr val="FFFF00"/>
                </a:solidFill>
                <a:latin typeface="Times New Roman" panose="02020603050405020304" pitchFamily="18" charset="0"/>
                <a:cs typeface="Times New Roman" panose="02020603050405020304" pitchFamily="18" charset="0"/>
              </a:rPr>
              <a:t>Principles of Big Data Management (CS 5540) - University of Missouri-Kansas City, Missouri</a:t>
            </a:r>
          </a:p>
        </p:txBody>
      </p:sp>
      <p:sp>
        <p:nvSpPr>
          <p:cNvPr id="2" name="Rectangle: Rounded Corners 1">
            <a:extLst>
              <a:ext uri="{FF2B5EF4-FFF2-40B4-BE49-F238E27FC236}">
                <a16:creationId xmlns:a16="http://schemas.microsoft.com/office/drawing/2014/main" id="{C48FC463-C8F2-4143-9375-73550A52A541}"/>
              </a:ext>
            </a:extLst>
          </p:cNvPr>
          <p:cNvSpPr/>
          <p:nvPr/>
        </p:nvSpPr>
        <p:spPr>
          <a:xfrm>
            <a:off x="914400" y="5181600"/>
            <a:ext cx="10058400" cy="94446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atin typeface="Comic Sans MS" panose="030F0702030302020204" pitchFamily="66" charset="0"/>
              </a:rPr>
              <a:t>Introduction</a:t>
            </a:r>
          </a:p>
        </p:txBody>
      </p:sp>
      <p:sp>
        <p:nvSpPr>
          <p:cNvPr id="3" name="TextBox 2">
            <a:extLst>
              <a:ext uri="{FF2B5EF4-FFF2-40B4-BE49-F238E27FC236}">
                <a16:creationId xmlns:a16="http://schemas.microsoft.com/office/drawing/2014/main" id="{7A8C5EA9-8522-412F-8F78-4CB1DC3084B2}"/>
              </a:ext>
            </a:extLst>
          </p:cNvPr>
          <p:cNvSpPr txBox="1"/>
          <p:nvPr/>
        </p:nvSpPr>
        <p:spPr>
          <a:xfrm>
            <a:off x="914400" y="6428899"/>
            <a:ext cx="10058400" cy="3970318"/>
          </a:xfrm>
          <a:prstGeom prst="rect">
            <a:avLst/>
          </a:prstGeom>
          <a:solidFill>
            <a:schemeClr val="bg1"/>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This project provides an analysis of the Coronavirus (COVID-19) which has had a major impact across the globe. This application was designed, developed and deployed to perform and provide visualizations based on sophisticated analytical queries that are applied to tweets captured as part of the application processing.</a:t>
            </a:r>
          </a:p>
        </p:txBody>
      </p:sp>
      <p:sp>
        <p:nvSpPr>
          <p:cNvPr id="47" name="Rectangle: Rounded Corners 46">
            <a:extLst>
              <a:ext uri="{FF2B5EF4-FFF2-40B4-BE49-F238E27FC236}">
                <a16:creationId xmlns:a16="http://schemas.microsoft.com/office/drawing/2014/main" id="{24021D69-8C16-4886-B91A-CF56EDEAEE23}"/>
              </a:ext>
            </a:extLst>
          </p:cNvPr>
          <p:cNvSpPr/>
          <p:nvPr/>
        </p:nvSpPr>
        <p:spPr>
          <a:xfrm>
            <a:off x="11446328" y="5181600"/>
            <a:ext cx="10058400" cy="944467"/>
          </a:xfrm>
          <a:prstGeom prst="round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atin typeface="Comic Sans MS" panose="030F0702030302020204" pitchFamily="66" charset="0"/>
              </a:rPr>
              <a:t>Analysis / Visualizations</a:t>
            </a:r>
          </a:p>
        </p:txBody>
      </p:sp>
      <p:sp>
        <p:nvSpPr>
          <p:cNvPr id="48" name="Rectangle: Rounded Corners 47">
            <a:extLst>
              <a:ext uri="{FF2B5EF4-FFF2-40B4-BE49-F238E27FC236}">
                <a16:creationId xmlns:a16="http://schemas.microsoft.com/office/drawing/2014/main" id="{295D43C0-FC5C-483B-9702-B111F0E26A46}"/>
              </a:ext>
            </a:extLst>
          </p:cNvPr>
          <p:cNvSpPr/>
          <p:nvPr/>
        </p:nvSpPr>
        <p:spPr>
          <a:xfrm>
            <a:off x="21967371" y="5181600"/>
            <a:ext cx="10058400" cy="944467"/>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atin typeface="Comic Sans MS" panose="030F0702030302020204" pitchFamily="66" charset="0"/>
              </a:rPr>
              <a:t>Methods</a:t>
            </a:r>
          </a:p>
        </p:txBody>
      </p:sp>
      <p:sp>
        <p:nvSpPr>
          <p:cNvPr id="49" name="Rectangle: Rounded Corners 48">
            <a:extLst>
              <a:ext uri="{FF2B5EF4-FFF2-40B4-BE49-F238E27FC236}">
                <a16:creationId xmlns:a16="http://schemas.microsoft.com/office/drawing/2014/main" id="{49BCD57A-1009-417D-AD72-FFCEEB49BA59}"/>
              </a:ext>
            </a:extLst>
          </p:cNvPr>
          <p:cNvSpPr/>
          <p:nvPr/>
        </p:nvSpPr>
        <p:spPr>
          <a:xfrm>
            <a:off x="957943" y="10770555"/>
            <a:ext cx="10058400" cy="94446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atin typeface="Comic Sans MS" panose="030F0702030302020204" pitchFamily="66" charset="0"/>
              </a:rPr>
              <a:t>Objective</a:t>
            </a:r>
          </a:p>
        </p:txBody>
      </p:sp>
      <p:sp>
        <p:nvSpPr>
          <p:cNvPr id="51" name="Rectangle: Rounded Corners 50">
            <a:extLst>
              <a:ext uri="{FF2B5EF4-FFF2-40B4-BE49-F238E27FC236}">
                <a16:creationId xmlns:a16="http://schemas.microsoft.com/office/drawing/2014/main" id="{6DA352C3-683C-4F79-B68C-52861C5C57B9}"/>
              </a:ext>
            </a:extLst>
          </p:cNvPr>
          <p:cNvSpPr/>
          <p:nvPr/>
        </p:nvSpPr>
        <p:spPr>
          <a:xfrm>
            <a:off x="990600" y="14907168"/>
            <a:ext cx="10058400" cy="944467"/>
          </a:xfrm>
          <a:prstGeom prst="round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atin typeface="Comic Sans MS" panose="030F0702030302020204" pitchFamily="66" charset="0"/>
              </a:rPr>
              <a:t>Technology Used</a:t>
            </a:r>
          </a:p>
        </p:txBody>
      </p:sp>
      <p:sp>
        <p:nvSpPr>
          <p:cNvPr id="52" name="Rectangle: Rounded Corners 51">
            <a:extLst>
              <a:ext uri="{FF2B5EF4-FFF2-40B4-BE49-F238E27FC236}">
                <a16:creationId xmlns:a16="http://schemas.microsoft.com/office/drawing/2014/main" id="{8B2D227B-0A3A-4CF7-B26D-F7853573313C}"/>
              </a:ext>
            </a:extLst>
          </p:cNvPr>
          <p:cNvSpPr/>
          <p:nvPr/>
        </p:nvSpPr>
        <p:spPr>
          <a:xfrm>
            <a:off x="21967371" y="14981333"/>
            <a:ext cx="10058400" cy="94446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atin typeface="Comic Sans MS" panose="030F0702030302020204" pitchFamily="66" charset="0"/>
              </a:rPr>
              <a:t>Conclusion</a:t>
            </a:r>
          </a:p>
        </p:txBody>
      </p:sp>
      <p:sp>
        <p:nvSpPr>
          <p:cNvPr id="57" name="TextBox 56">
            <a:extLst>
              <a:ext uri="{FF2B5EF4-FFF2-40B4-BE49-F238E27FC236}">
                <a16:creationId xmlns:a16="http://schemas.microsoft.com/office/drawing/2014/main" id="{D2668C94-D252-40BC-9A84-CF835BDFE0FF}"/>
              </a:ext>
            </a:extLst>
          </p:cNvPr>
          <p:cNvSpPr txBox="1"/>
          <p:nvPr/>
        </p:nvSpPr>
        <p:spPr>
          <a:xfrm>
            <a:off x="990600" y="11921478"/>
            <a:ext cx="10058400" cy="2862322"/>
          </a:xfrm>
          <a:prstGeom prst="rect">
            <a:avLst/>
          </a:prstGeom>
          <a:solidFill>
            <a:schemeClr val="bg1"/>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The main objective is to analyze the conversations regarding Coronavirus around the world. This required state-of-the-art Big Data tools/libraries to collect, store and analyze the twitter data and provide powerful visualizations to lead us to its conclusions.</a:t>
            </a:r>
          </a:p>
        </p:txBody>
      </p:sp>
      <p:sp>
        <p:nvSpPr>
          <p:cNvPr id="58" name="TextBox 57">
            <a:extLst>
              <a:ext uri="{FF2B5EF4-FFF2-40B4-BE49-F238E27FC236}">
                <a16:creationId xmlns:a16="http://schemas.microsoft.com/office/drawing/2014/main" id="{287A0B89-3ED7-4467-AEC8-2903C3A24BFB}"/>
              </a:ext>
            </a:extLst>
          </p:cNvPr>
          <p:cNvSpPr txBox="1"/>
          <p:nvPr/>
        </p:nvSpPr>
        <p:spPr>
          <a:xfrm>
            <a:off x="1023257" y="15975003"/>
            <a:ext cx="10058400" cy="5632311"/>
          </a:xfrm>
          <a:prstGeom prst="rect">
            <a:avLst/>
          </a:prstGeom>
          <a:solidFill>
            <a:schemeClr val="bg1"/>
          </a:solidFill>
        </p:spPr>
        <p:txBody>
          <a:bodyPr wrap="square" rtlCol="0">
            <a:spAutoFit/>
          </a:bodyPr>
          <a:lstStyle/>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61941FFF-E255-4B9D-AAA3-03857AE351E5}"/>
              </a:ext>
            </a:extLst>
          </p:cNvPr>
          <p:cNvGrpSpPr/>
          <p:nvPr/>
        </p:nvGrpSpPr>
        <p:grpSpPr>
          <a:xfrm>
            <a:off x="990600" y="15975003"/>
            <a:ext cx="3436127" cy="5097465"/>
            <a:chOff x="990600" y="16017702"/>
            <a:chExt cx="3436127" cy="5097465"/>
          </a:xfrm>
        </p:grpSpPr>
        <p:pic>
          <p:nvPicPr>
            <p:cNvPr id="1026" name="Picture 2" descr="Twitter4J - A Java library for the Twitter API">
              <a:extLst>
                <a:ext uri="{FF2B5EF4-FFF2-40B4-BE49-F238E27FC236}">
                  <a16:creationId xmlns:a16="http://schemas.microsoft.com/office/drawing/2014/main" id="{7E87609A-C3AA-47AB-B13E-70A4094A2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017702"/>
              <a:ext cx="3436127" cy="588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600ED35-A86E-4712-9D43-E88ECABF5AAD}"/>
                </a:ext>
              </a:extLst>
            </p:cNvPr>
            <p:cNvPicPr>
              <a:picLocks noChangeAspect="1"/>
            </p:cNvPicPr>
            <p:nvPr/>
          </p:nvPicPr>
          <p:blipFill>
            <a:blip r:embed="rId5"/>
            <a:stretch>
              <a:fillRect/>
            </a:stretch>
          </p:blipFill>
          <p:spPr>
            <a:xfrm>
              <a:off x="1903291" y="16968826"/>
              <a:ext cx="1610744" cy="839037"/>
            </a:xfrm>
            <a:prstGeom prst="rect">
              <a:avLst/>
            </a:prstGeom>
          </p:spPr>
        </p:pic>
        <p:pic>
          <p:nvPicPr>
            <p:cNvPr id="9" name="Picture 8">
              <a:extLst>
                <a:ext uri="{FF2B5EF4-FFF2-40B4-BE49-F238E27FC236}">
                  <a16:creationId xmlns:a16="http://schemas.microsoft.com/office/drawing/2014/main" id="{BF88ED85-0055-443F-BFCD-C947A83CEDB9}"/>
                </a:ext>
              </a:extLst>
            </p:cNvPr>
            <p:cNvPicPr>
              <a:picLocks noChangeAspect="1"/>
            </p:cNvPicPr>
            <p:nvPr/>
          </p:nvPicPr>
          <p:blipFill>
            <a:blip r:embed="rId6"/>
            <a:stretch>
              <a:fillRect/>
            </a:stretch>
          </p:blipFill>
          <p:spPr>
            <a:xfrm>
              <a:off x="1898529" y="18170737"/>
              <a:ext cx="1620269" cy="927427"/>
            </a:xfrm>
            <a:prstGeom prst="rect">
              <a:avLst/>
            </a:prstGeom>
          </p:spPr>
        </p:pic>
        <p:pic>
          <p:nvPicPr>
            <p:cNvPr id="11" name="Picture 10">
              <a:extLst>
                <a:ext uri="{FF2B5EF4-FFF2-40B4-BE49-F238E27FC236}">
                  <a16:creationId xmlns:a16="http://schemas.microsoft.com/office/drawing/2014/main" id="{D77826A9-0AD3-4FCF-AAD2-C064B5759615}"/>
                </a:ext>
              </a:extLst>
            </p:cNvPr>
            <p:cNvPicPr>
              <a:picLocks noChangeAspect="1"/>
            </p:cNvPicPr>
            <p:nvPr/>
          </p:nvPicPr>
          <p:blipFill>
            <a:blip r:embed="rId7"/>
            <a:stretch>
              <a:fillRect/>
            </a:stretch>
          </p:blipFill>
          <p:spPr>
            <a:xfrm>
              <a:off x="1327345" y="19461038"/>
              <a:ext cx="2762636" cy="647790"/>
            </a:xfrm>
            <a:prstGeom prst="rect">
              <a:avLst/>
            </a:prstGeom>
          </p:spPr>
        </p:pic>
        <p:pic>
          <p:nvPicPr>
            <p:cNvPr id="28" name="Picture 27">
              <a:extLst>
                <a:ext uri="{FF2B5EF4-FFF2-40B4-BE49-F238E27FC236}">
                  <a16:creationId xmlns:a16="http://schemas.microsoft.com/office/drawing/2014/main" id="{B2B20683-17D3-43CB-898E-F5751E751AC9}"/>
                </a:ext>
              </a:extLst>
            </p:cNvPr>
            <p:cNvPicPr>
              <a:picLocks noChangeAspect="1"/>
            </p:cNvPicPr>
            <p:nvPr/>
          </p:nvPicPr>
          <p:blipFill>
            <a:blip r:embed="rId8"/>
            <a:stretch>
              <a:fillRect/>
            </a:stretch>
          </p:blipFill>
          <p:spPr>
            <a:xfrm>
              <a:off x="1277470" y="20471700"/>
              <a:ext cx="2895600" cy="643467"/>
            </a:xfrm>
            <a:prstGeom prst="rect">
              <a:avLst/>
            </a:prstGeom>
          </p:spPr>
        </p:pic>
      </p:grpSp>
      <p:grpSp>
        <p:nvGrpSpPr>
          <p:cNvPr id="73" name="Group 72">
            <a:extLst>
              <a:ext uri="{FF2B5EF4-FFF2-40B4-BE49-F238E27FC236}">
                <a16:creationId xmlns:a16="http://schemas.microsoft.com/office/drawing/2014/main" id="{A653C351-7D25-454A-A959-2E2CC1A1019B}"/>
              </a:ext>
            </a:extLst>
          </p:cNvPr>
          <p:cNvGrpSpPr/>
          <p:nvPr/>
        </p:nvGrpSpPr>
        <p:grpSpPr>
          <a:xfrm>
            <a:off x="7387660" y="16054710"/>
            <a:ext cx="2951226" cy="5123375"/>
            <a:chOff x="7387660" y="16054710"/>
            <a:chExt cx="2951226" cy="5123375"/>
          </a:xfrm>
        </p:grpSpPr>
        <p:pic>
          <p:nvPicPr>
            <p:cNvPr id="17" name="Picture 16">
              <a:extLst>
                <a:ext uri="{FF2B5EF4-FFF2-40B4-BE49-F238E27FC236}">
                  <a16:creationId xmlns:a16="http://schemas.microsoft.com/office/drawing/2014/main" id="{7AC5DE6E-9773-4EE0-A1AF-17E26537344E}"/>
                </a:ext>
              </a:extLst>
            </p:cNvPr>
            <p:cNvPicPr>
              <a:picLocks noChangeAspect="1"/>
            </p:cNvPicPr>
            <p:nvPr/>
          </p:nvPicPr>
          <p:blipFill>
            <a:blip r:embed="rId9"/>
            <a:stretch>
              <a:fillRect/>
            </a:stretch>
          </p:blipFill>
          <p:spPr>
            <a:xfrm>
              <a:off x="7481955" y="20549347"/>
              <a:ext cx="2762636" cy="628738"/>
            </a:xfrm>
            <a:prstGeom prst="rect">
              <a:avLst/>
            </a:prstGeom>
          </p:spPr>
        </p:pic>
        <p:pic>
          <p:nvPicPr>
            <p:cNvPr id="19" name="Picture 18">
              <a:extLst>
                <a:ext uri="{FF2B5EF4-FFF2-40B4-BE49-F238E27FC236}">
                  <a16:creationId xmlns:a16="http://schemas.microsoft.com/office/drawing/2014/main" id="{312D68AE-F831-4CF0-AA2E-AB89C707D2E0}"/>
                </a:ext>
              </a:extLst>
            </p:cNvPr>
            <p:cNvPicPr>
              <a:picLocks noChangeAspect="1"/>
            </p:cNvPicPr>
            <p:nvPr/>
          </p:nvPicPr>
          <p:blipFill>
            <a:blip r:embed="rId10"/>
            <a:stretch>
              <a:fillRect/>
            </a:stretch>
          </p:blipFill>
          <p:spPr>
            <a:xfrm>
              <a:off x="8263986" y="16054710"/>
              <a:ext cx="1198575" cy="1198575"/>
            </a:xfrm>
            <a:prstGeom prst="rect">
              <a:avLst/>
            </a:prstGeom>
          </p:spPr>
        </p:pic>
        <p:pic>
          <p:nvPicPr>
            <p:cNvPr id="26" name="Picture 25">
              <a:extLst>
                <a:ext uri="{FF2B5EF4-FFF2-40B4-BE49-F238E27FC236}">
                  <a16:creationId xmlns:a16="http://schemas.microsoft.com/office/drawing/2014/main" id="{0A9137D8-FB16-4C9C-8614-9495CD19381F}"/>
                </a:ext>
              </a:extLst>
            </p:cNvPr>
            <p:cNvPicPr>
              <a:picLocks noChangeAspect="1"/>
            </p:cNvPicPr>
            <p:nvPr/>
          </p:nvPicPr>
          <p:blipFill>
            <a:blip r:embed="rId11"/>
            <a:stretch>
              <a:fillRect/>
            </a:stretch>
          </p:blipFill>
          <p:spPr>
            <a:xfrm>
              <a:off x="8062636" y="17613999"/>
              <a:ext cx="1601274" cy="1585181"/>
            </a:xfrm>
            <a:prstGeom prst="rect">
              <a:avLst/>
            </a:prstGeom>
          </p:spPr>
        </p:pic>
        <p:pic>
          <p:nvPicPr>
            <p:cNvPr id="59" name="Picture 58">
              <a:extLst>
                <a:ext uri="{FF2B5EF4-FFF2-40B4-BE49-F238E27FC236}">
                  <a16:creationId xmlns:a16="http://schemas.microsoft.com/office/drawing/2014/main" id="{9312D9C6-90DB-4ADC-9B63-5F210446AC42}"/>
                </a:ext>
              </a:extLst>
            </p:cNvPr>
            <p:cNvPicPr>
              <a:picLocks noChangeAspect="1"/>
            </p:cNvPicPr>
            <p:nvPr/>
          </p:nvPicPr>
          <p:blipFill>
            <a:blip r:embed="rId12"/>
            <a:stretch>
              <a:fillRect/>
            </a:stretch>
          </p:blipFill>
          <p:spPr>
            <a:xfrm>
              <a:off x="7387660" y="19559894"/>
              <a:ext cx="2951226" cy="628739"/>
            </a:xfrm>
            <a:prstGeom prst="rect">
              <a:avLst/>
            </a:prstGeom>
          </p:spPr>
        </p:pic>
      </p:grpSp>
      <p:sp>
        <p:nvSpPr>
          <p:cNvPr id="62" name="TextBox 61">
            <a:extLst>
              <a:ext uri="{FF2B5EF4-FFF2-40B4-BE49-F238E27FC236}">
                <a16:creationId xmlns:a16="http://schemas.microsoft.com/office/drawing/2014/main" id="{DCECB7EE-82CC-48F7-A738-0F8009F085C0}"/>
              </a:ext>
            </a:extLst>
          </p:cNvPr>
          <p:cNvSpPr txBox="1"/>
          <p:nvPr/>
        </p:nvSpPr>
        <p:spPr>
          <a:xfrm>
            <a:off x="11446328" y="6428899"/>
            <a:ext cx="10058400" cy="15050274"/>
          </a:xfrm>
          <a:prstGeom prst="rect">
            <a:avLst/>
          </a:prstGeom>
          <a:solidFill>
            <a:schemeClr val="accent5">
              <a:lumMod val="40000"/>
              <a:lumOff val="60000"/>
            </a:schemeClr>
          </a:solidFill>
        </p:spPr>
        <p:txBody>
          <a:bodyPr wrap="square" rtlCol="0">
            <a:spAutoFit/>
          </a:bodyPr>
          <a:lstStyle/>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BEB8AE4F-D12F-44B3-9627-4A4377EFF68A}"/>
              </a:ext>
            </a:extLst>
          </p:cNvPr>
          <p:cNvSpPr txBox="1"/>
          <p:nvPr/>
        </p:nvSpPr>
        <p:spPr>
          <a:xfrm>
            <a:off x="21967371" y="6428899"/>
            <a:ext cx="10058400" cy="8125301"/>
          </a:xfrm>
          <a:prstGeom prst="rect">
            <a:avLst/>
          </a:prstGeom>
          <a:solidFill>
            <a:schemeClr val="bg1"/>
          </a:solidFill>
        </p:spPr>
        <p:txBody>
          <a:bodyPr wrap="square" rtlCol="0">
            <a:spAutoFit/>
          </a:bodyPr>
          <a:lstStyle/>
          <a:p>
            <a:pPr>
              <a:spcAft>
                <a:spcPts val="600"/>
              </a:spcAft>
            </a:pPr>
            <a:r>
              <a:rPr lang="en-US" sz="3200" dirty="0">
                <a:latin typeface="Times New Roman" panose="02020603050405020304" pitchFamily="18" charset="0"/>
                <a:cs typeface="Times New Roman" panose="02020603050405020304" pitchFamily="18" charset="0"/>
              </a:rPr>
              <a:t>Developed a Java script that utilized the twitter4j-4.0.7 Java Library to access the Twitter API and capture 2.3 million tweets. The tweets we collected included the tweet information, Hashtags and URLs. We focused on tweets containing #coronavirus and filtered to only include tweets in English. </a:t>
            </a:r>
          </a:p>
          <a:p>
            <a:pPr>
              <a:spcAft>
                <a:spcPts val="600"/>
              </a:spcAft>
            </a:pPr>
            <a:r>
              <a:rPr lang="en-US" sz="3200" dirty="0">
                <a:latin typeface="Times New Roman" panose="02020603050405020304" pitchFamily="18" charset="0"/>
                <a:cs typeface="Times New Roman" panose="02020603050405020304" pitchFamily="18" charset="0"/>
              </a:rPr>
              <a:t>The tweets were saved to a set of files where each file is limited to 64MB. The files contain tweets as JSON data with a single tweet per line.</a:t>
            </a:r>
          </a:p>
          <a:p>
            <a:pPr>
              <a:spcAft>
                <a:spcPts val="600"/>
              </a:spcAft>
            </a:pPr>
            <a:r>
              <a:rPr lang="en-US" sz="3200" dirty="0">
                <a:latin typeface="Times New Roman" panose="02020603050405020304" pitchFamily="18" charset="0"/>
                <a:cs typeface="Times New Roman" panose="02020603050405020304" pitchFamily="18" charset="0"/>
              </a:rPr>
              <a:t>Developed and implemented queries to provide data for visualizations using java and accessing the spark library. The application hosted a jetty REST API server utilizing Spark to run queries. D3 was used to create the visualizations. And in the end, Docker was utilized to containerize the REST API server and Ionic web application server.</a:t>
            </a:r>
          </a:p>
        </p:txBody>
      </p:sp>
      <p:grpSp>
        <p:nvGrpSpPr>
          <p:cNvPr id="72" name="Group 71">
            <a:extLst>
              <a:ext uri="{FF2B5EF4-FFF2-40B4-BE49-F238E27FC236}">
                <a16:creationId xmlns:a16="http://schemas.microsoft.com/office/drawing/2014/main" id="{D50369F4-5E31-4BEA-B98D-A403E6811006}"/>
              </a:ext>
            </a:extLst>
          </p:cNvPr>
          <p:cNvGrpSpPr/>
          <p:nvPr/>
        </p:nvGrpSpPr>
        <p:grpSpPr>
          <a:xfrm>
            <a:off x="4893685" y="15975003"/>
            <a:ext cx="2027017" cy="4933872"/>
            <a:chOff x="4583438" y="16287505"/>
            <a:chExt cx="2027017" cy="4933872"/>
          </a:xfrm>
        </p:grpSpPr>
        <p:pic>
          <p:nvPicPr>
            <p:cNvPr id="13" name="Picture 12">
              <a:extLst>
                <a:ext uri="{FF2B5EF4-FFF2-40B4-BE49-F238E27FC236}">
                  <a16:creationId xmlns:a16="http://schemas.microsoft.com/office/drawing/2014/main" id="{9EC6E2F4-6C63-42FE-9115-BD3C771FF6A7}"/>
                </a:ext>
              </a:extLst>
            </p:cNvPr>
            <p:cNvPicPr>
              <a:picLocks noChangeAspect="1"/>
            </p:cNvPicPr>
            <p:nvPr/>
          </p:nvPicPr>
          <p:blipFill>
            <a:blip r:embed="rId13"/>
            <a:stretch>
              <a:fillRect/>
            </a:stretch>
          </p:blipFill>
          <p:spPr>
            <a:xfrm>
              <a:off x="4742077" y="16287505"/>
              <a:ext cx="1709738" cy="854869"/>
            </a:xfrm>
            <a:prstGeom prst="rect">
              <a:avLst/>
            </a:prstGeom>
          </p:spPr>
        </p:pic>
        <p:pic>
          <p:nvPicPr>
            <p:cNvPr id="15" name="Picture 14">
              <a:extLst>
                <a:ext uri="{FF2B5EF4-FFF2-40B4-BE49-F238E27FC236}">
                  <a16:creationId xmlns:a16="http://schemas.microsoft.com/office/drawing/2014/main" id="{F36C38FD-D329-42EB-B7BA-6BBEE10A6F2B}"/>
                </a:ext>
              </a:extLst>
            </p:cNvPr>
            <p:cNvPicPr>
              <a:picLocks noChangeAspect="1"/>
            </p:cNvPicPr>
            <p:nvPr/>
          </p:nvPicPr>
          <p:blipFill>
            <a:blip r:embed="rId14"/>
            <a:stretch>
              <a:fillRect/>
            </a:stretch>
          </p:blipFill>
          <p:spPr>
            <a:xfrm>
              <a:off x="4583438" y="17436251"/>
              <a:ext cx="2027017" cy="1065818"/>
            </a:xfrm>
            <a:prstGeom prst="rect">
              <a:avLst/>
            </a:prstGeom>
          </p:spPr>
        </p:pic>
        <p:pic>
          <p:nvPicPr>
            <p:cNvPr id="60" name="Picture 59">
              <a:extLst>
                <a:ext uri="{FF2B5EF4-FFF2-40B4-BE49-F238E27FC236}">
                  <a16:creationId xmlns:a16="http://schemas.microsoft.com/office/drawing/2014/main" id="{473A551A-8FF4-42A2-980F-86347C45E559}"/>
                </a:ext>
              </a:extLst>
            </p:cNvPr>
            <p:cNvPicPr>
              <a:picLocks noChangeAspect="1"/>
            </p:cNvPicPr>
            <p:nvPr/>
          </p:nvPicPr>
          <p:blipFill>
            <a:blip r:embed="rId15"/>
            <a:stretch>
              <a:fillRect/>
            </a:stretch>
          </p:blipFill>
          <p:spPr>
            <a:xfrm>
              <a:off x="4931057" y="18795946"/>
              <a:ext cx="1331778" cy="1331778"/>
            </a:xfrm>
            <a:prstGeom prst="rect">
              <a:avLst/>
            </a:prstGeom>
          </p:spPr>
        </p:pic>
        <p:pic>
          <p:nvPicPr>
            <p:cNvPr id="61" name="Picture 60">
              <a:extLst>
                <a:ext uri="{FF2B5EF4-FFF2-40B4-BE49-F238E27FC236}">
                  <a16:creationId xmlns:a16="http://schemas.microsoft.com/office/drawing/2014/main" id="{4A7E87B3-14C0-47A4-B0F1-31CD9DA195A1}"/>
                </a:ext>
              </a:extLst>
            </p:cNvPr>
            <p:cNvPicPr>
              <a:picLocks noChangeAspect="1"/>
            </p:cNvPicPr>
            <p:nvPr/>
          </p:nvPicPr>
          <p:blipFill>
            <a:blip r:embed="rId16"/>
            <a:stretch>
              <a:fillRect/>
            </a:stretch>
          </p:blipFill>
          <p:spPr>
            <a:xfrm>
              <a:off x="4996021" y="20421600"/>
              <a:ext cx="1201850" cy="799777"/>
            </a:xfrm>
            <a:prstGeom prst="rect">
              <a:avLst/>
            </a:prstGeom>
          </p:spPr>
        </p:pic>
      </p:grpSp>
      <p:sp>
        <p:nvSpPr>
          <p:cNvPr id="77" name="TextBox 76">
            <a:extLst>
              <a:ext uri="{FF2B5EF4-FFF2-40B4-BE49-F238E27FC236}">
                <a16:creationId xmlns:a16="http://schemas.microsoft.com/office/drawing/2014/main" id="{77128FAC-8B2A-4F8F-A379-45D8E2F37170}"/>
              </a:ext>
            </a:extLst>
          </p:cNvPr>
          <p:cNvSpPr txBox="1"/>
          <p:nvPr/>
        </p:nvSpPr>
        <p:spPr>
          <a:xfrm>
            <a:off x="21967371" y="16219500"/>
            <a:ext cx="10058400" cy="3693319"/>
          </a:xfrm>
          <a:prstGeom prst="rect">
            <a:avLst/>
          </a:prstGeom>
          <a:solidFill>
            <a:schemeClr val="bg1"/>
          </a:solidFill>
        </p:spPr>
        <p:txBody>
          <a:bodyPr wrap="square" rtlCol="0">
            <a:spAutoFit/>
          </a:bodyPr>
          <a:lstStyle/>
          <a:p>
            <a:pPr>
              <a:spcAft>
                <a:spcPts val="600"/>
              </a:spcAft>
            </a:pPr>
            <a:r>
              <a:rPr lang="en-US" sz="3200" dirty="0">
                <a:latin typeface="Times New Roman" panose="02020603050405020304" pitchFamily="18" charset="0"/>
                <a:cs typeface="Times New Roman" panose="02020603050405020304" pitchFamily="18" charset="0"/>
              </a:rPr>
              <a:t>We have gained invaluable hands-on experience in not only using Big Data technologies, but also understanding them for data analysis and visualization.</a:t>
            </a:r>
          </a:p>
          <a:p>
            <a:pPr>
              <a:spcAft>
                <a:spcPts val="600"/>
              </a:spcAft>
            </a:pPr>
            <a:r>
              <a:rPr lang="en-US" sz="3200" dirty="0">
                <a:latin typeface="Times New Roman" panose="02020603050405020304" pitchFamily="18" charset="0"/>
                <a:cs typeface="Times New Roman" panose="02020603050405020304" pitchFamily="18" charset="0"/>
              </a:rPr>
              <a:t>We have gotten insights about Coronavirus by analysis and visualization of tweets. Here is a surprise, President Trump  is </a:t>
            </a:r>
            <a:r>
              <a:rPr lang="en-US" sz="3200">
                <a:latin typeface="Times New Roman" panose="02020603050405020304" pitchFamily="18" charset="0"/>
                <a:cs typeface="Times New Roman" panose="02020603050405020304" pitchFamily="18" charset="0"/>
              </a:rPr>
              <a:t>a top influencers</a:t>
            </a:r>
            <a:r>
              <a:rPr lang="en-US" sz="3200" dirty="0">
                <a:latin typeface="Times New Roman" panose="02020603050405020304" pitchFamily="18" charset="0"/>
                <a:cs typeface="Times New Roman" panose="02020603050405020304" pitchFamily="18" charset="0"/>
              </a:rPr>
              <a:t>. </a:t>
            </a:r>
          </a:p>
          <a:p>
            <a:pPr>
              <a:spcAft>
                <a:spcPts val="600"/>
              </a:spcAft>
            </a:pPr>
            <a:endParaRPr lang="en-US" sz="3200" dirty="0">
              <a:latin typeface="Times New Roman" panose="02020603050405020304" pitchFamily="18" charset="0"/>
              <a:cs typeface="Times New Roman" panose="02020603050405020304" pitchFamily="18" charset="0"/>
            </a:endParaRPr>
          </a:p>
        </p:txBody>
      </p:sp>
      <p:pic>
        <p:nvPicPr>
          <p:cNvPr id="75" name="Picture 74">
            <a:extLst>
              <a:ext uri="{FF2B5EF4-FFF2-40B4-BE49-F238E27FC236}">
                <a16:creationId xmlns:a16="http://schemas.microsoft.com/office/drawing/2014/main" id="{0233E809-A114-49C7-8144-7281F800900E}"/>
              </a:ext>
            </a:extLst>
          </p:cNvPr>
          <p:cNvPicPr>
            <a:picLocks noChangeAspect="1"/>
          </p:cNvPicPr>
          <p:nvPr/>
        </p:nvPicPr>
        <p:blipFill>
          <a:blip r:embed="rId17"/>
          <a:stretch>
            <a:fillRect/>
          </a:stretch>
        </p:blipFill>
        <p:spPr>
          <a:xfrm>
            <a:off x="26237751" y="18889484"/>
            <a:ext cx="619391" cy="619391"/>
          </a:xfrm>
          <a:prstGeom prst="rect">
            <a:avLst/>
          </a:prstGeom>
        </p:spPr>
      </p:pic>
      <p:pic>
        <p:nvPicPr>
          <p:cNvPr id="5" name="Picture 4">
            <a:extLst>
              <a:ext uri="{FF2B5EF4-FFF2-40B4-BE49-F238E27FC236}">
                <a16:creationId xmlns:a16="http://schemas.microsoft.com/office/drawing/2014/main" id="{4560BE9B-3167-4F6E-946D-5722BACA26B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947158" y="6696374"/>
            <a:ext cx="4066494" cy="2523826"/>
          </a:xfrm>
          <a:prstGeom prst="rect">
            <a:avLst/>
          </a:prstGeom>
        </p:spPr>
      </p:pic>
      <p:pic>
        <p:nvPicPr>
          <p:cNvPr id="7" name="Picture 6">
            <a:extLst>
              <a:ext uri="{FF2B5EF4-FFF2-40B4-BE49-F238E27FC236}">
                <a16:creationId xmlns:a16="http://schemas.microsoft.com/office/drawing/2014/main" id="{20DA6415-7B98-405C-9701-B72B0DB09A7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596544" y="6597898"/>
            <a:ext cx="2800683" cy="2800683"/>
          </a:xfrm>
          <a:prstGeom prst="rect">
            <a:avLst/>
          </a:prstGeom>
        </p:spPr>
      </p:pic>
      <p:pic>
        <p:nvPicPr>
          <p:cNvPr id="12" name="Picture 11">
            <a:extLst>
              <a:ext uri="{FF2B5EF4-FFF2-40B4-BE49-F238E27FC236}">
                <a16:creationId xmlns:a16="http://schemas.microsoft.com/office/drawing/2014/main" id="{662919EE-3E42-46C9-9048-C69812730E5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834356" y="10196375"/>
            <a:ext cx="4466779" cy="1552849"/>
          </a:xfrm>
          <a:prstGeom prst="rect">
            <a:avLst/>
          </a:prstGeom>
        </p:spPr>
      </p:pic>
      <p:pic>
        <p:nvPicPr>
          <p:cNvPr id="16" name="Picture 15">
            <a:extLst>
              <a:ext uri="{FF2B5EF4-FFF2-40B4-BE49-F238E27FC236}">
                <a16:creationId xmlns:a16="http://schemas.microsoft.com/office/drawing/2014/main" id="{64BF6BDB-4595-4440-8D4C-C69F05A2F90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7202699" y="9806499"/>
            <a:ext cx="3712740" cy="2612859"/>
          </a:xfrm>
          <a:prstGeom prst="rect">
            <a:avLst/>
          </a:prstGeom>
        </p:spPr>
      </p:pic>
      <p:pic>
        <p:nvPicPr>
          <p:cNvPr id="20" name="Picture 19">
            <a:extLst>
              <a:ext uri="{FF2B5EF4-FFF2-40B4-BE49-F238E27FC236}">
                <a16:creationId xmlns:a16="http://schemas.microsoft.com/office/drawing/2014/main" id="{FF83253C-0607-41E0-9582-D81D1F87B0B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802272" y="12756149"/>
            <a:ext cx="4466778" cy="2202370"/>
          </a:xfrm>
          <a:prstGeom prst="rect">
            <a:avLst/>
          </a:prstGeom>
        </p:spPr>
      </p:pic>
      <p:pic>
        <p:nvPicPr>
          <p:cNvPr id="22" name="Picture 21">
            <a:extLst>
              <a:ext uri="{FF2B5EF4-FFF2-40B4-BE49-F238E27FC236}">
                <a16:creationId xmlns:a16="http://schemas.microsoft.com/office/drawing/2014/main" id="{C7B7F20A-E4B0-40D2-A378-5E270C84228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750169" y="12722190"/>
            <a:ext cx="2493435" cy="2463692"/>
          </a:xfrm>
          <a:prstGeom prst="rect">
            <a:avLst/>
          </a:prstGeom>
        </p:spPr>
      </p:pic>
      <p:pic>
        <p:nvPicPr>
          <p:cNvPr id="30" name="Picture 29">
            <a:extLst>
              <a:ext uri="{FF2B5EF4-FFF2-40B4-BE49-F238E27FC236}">
                <a16:creationId xmlns:a16="http://schemas.microsoft.com/office/drawing/2014/main" id="{C8A83F7A-F980-44DD-8F1B-22FADA317B0F}"/>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802272" y="18845677"/>
            <a:ext cx="4419327" cy="2202371"/>
          </a:xfrm>
          <a:prstGeom prst="rect">
            <a:avLst/>
          </a:prstGeom>
        </p:spPr>
      </p:pic>
      <p:pic>
        <p:nvPicPr>
          <p:cNvPr id="32" name="Picture 31">
            <a:extLst>
              <a:ext uri="{FF2B5EF4-FFF2-40B4-BE49-F238E27FC236}">
                <a16:creationId xmlns:a16="http://schemas.microsoft.com/office/drawing/2014/main" id="{828FBE71-26B4-47C6-892C-6007E3CF998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065156" y="18789566"/>
            <a:ext cx="3863463" cy="2490689"/>
          </a:xfrm>
          <a:prstGeom prst="rect">
            <a:avLst/>
          </a:prstGeom>
        </p:spPr>
      </p:pic>
      <p:pic>
        <p:nvPicPr>
          <p:cNvPr id="70" name="Picture 69">
            <a:extLst>
              <a:ext uri="{FF2B5EF4-FFF2-40B4-BE49-F238E27FC236}">
                <a16:creationId xmlns:a16="http://schemas.microsoft.com/office/drawing/2014/main" id="{49B1E128-6126-4BDA-8490-4EDF78C5A8D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2108692" y="15331860"/>
            <a:ext cx="3542782" cy="3154017"/>
          </a:xfrm>
          <a:prstGeom prst="rect">
            <a:avLst/>
          </a:prstGeom>
        </p:spPr>
      </p:pic>
      <p:pic>
        <p:nvPicPr>
          <p:cNvPr id="71" name="Picture 70">
            <a:extLst>
              <a:ext uri="{FF2B5EF4-FFF2-40B4-BE49-F238E27FC236}">
                <a16:creationId xmlns:a16="http://schemas.microsoft.com/office/drawing/2014/main" id="{4DAB4D3E-1B9B-4A60-8F0B-A39B88A5671B}"/>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6504464" y="15691872"/>
            <a:ext cx="4714942" cy="2428250"/>
          </a:xfrm>
          <a:prstGeom prst="rect">
            <a:avLst/>
          </a:prstGeom>
        </p:spPr>
      </p:pic>
    </p:spTree>
    <p:extLst>
      <p:ext uri="{BB962C8B-B14F-4D97-AF65-F5344CB8AC3E}">
        <p14:creationId xmlns:p14="http://schemas.microsoft.com/office/powerpoint/2010/main" val="1719478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1344</TotalTime>
  <Words>321</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Comic Sans MS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 Skoglund</dc:creator>
  <cp:lastModifiedBy>Rod Skoglund</cp:lastModifiedBy>
  <cp:revision>50</cp:revision>
  <dcterms:created xsi:type="dcterms:W3CDTF">2020-05-03T00:56:40Z</dcterms:created>
  <dcterms:modified xsi:type="dcterms:W3CDTF">2020-05-08T14:46:02Z</dcterms:modified>
</cp:coreProperties>
</file>