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sldIdLst>
    <p:sldId id="261" r:id="rId2"/>
    <p:sldId id="257" r:id="rId3"/>
    <p:sldId id="269" r:id="rId4"/>
    <p:sldId id="258" r:id="rId5"/>
    <p:sldId id="262" r:id="rId6"/>
    <p:sldId id="263" r:id="rId7"/>
    <p:sldId id="270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5"/>
    <p:restoredTop sz="94704"/>
  </p:normalViewPr>
  <p:slideViewPr>
    <p:cSldViewPr snapToGrid="0" snapToObjects="1">
      <p:cViewPr varScale="1">
        <p:scale>
          <a:sx n="135" d="100"/>
          <a:sy n="135" d="100"/>
        </p:scale>
        <p:origin x="18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2DC1-6651-4441-82E4-017851F45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F92E0-6C4B-A840-BF9E-82DE073BF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D2D5-023C-5B4E-BDBF-425C8E44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0B9D-B1E0-BF40-A4D9-FA2C93940B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B68B-364B-4946-8229-BE6EB05F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72D5-0500-8845-BAD2-25080B1F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FED2-DB9C-6F4F-AC2A-F8553588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F5AB-50BF-BE46-B61D-61CF1951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C4F8C-A568-8C4B-8320-A3953370B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A63A3-300A-6443-8824-E8625B1D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0B9D-B1E0-BF40-A4D9-FA2C93940B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75C0C-17E3-DB4E-A83D-B5DD5D07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4FBB8-7273-B948-A17E-41639970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FED2-DB9C-6F4F-AC2A-F8553588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DE88F-9E85-5542-89A6-76D4369C8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26E9B-0765-BE4F-99C0-42924135D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A738-20BA-984F-9843-8FF699FA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0B9D-B1E0-BF40-A4D9-FA2C93940B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80B74-6E6B-0544-9F25-2F6349B4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278B3-2838-9945-B96D-2866EA1A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FED2-DB9C-6F4F-AC2A-F8553588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0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E3BF-867A-294E-945F-FC717976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10DAD-1870-9A4A-A9B3-2A713614C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1ED6-E051-D747-B430-30527A25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0B9D-B1E0-BF40-A4D9-FA2C93940B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4EB3-5121-BF4F-AFA1-75071577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7B869-3652-5C49-BBBC-BE456A69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FED2-DB9C-6F4F-AC2A-F8553588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2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4CC0-78AA-F645-943A-277EDF4E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1FF6A-8E63-534F-A155-0DDAD1C1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5045-D434-4F49-BE0D-8F7A8F50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0B9D-B1E0-BF40-A4D9-FA2C93940B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431EE-51EE-FB43-A687-45CBB35F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8B31-718A-C545-8200-A13465B9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FED2-DB9C-6F4F-AC2A-F8553588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6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B8BC-72B7-EC46-93CD-64D88F09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D567-8A14-0D44-85D7-35E1F141E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1EDBE-3A6E-2D46-A65F-740EC70EA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ECA82-980D-CB40-B779-3EF5F726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0B9D-B1E0-BF40-A4D9-FA2C93940B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432E1-D57C-6043-8E2D-EF8D8E71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200D-5739-3744-8534-F3596D1B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FED2-DB9C-6F4F-AC2A-F8553588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2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9758-C17F-CD4F-9AD5-03CA10AD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F63C8-3E94-D945-97C4-06ECB5EEF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09E69-9AAB-AF48-878B-0F62D727A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70B1A-FF7C-9949-A3C2-E34FEF50B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29AF0-0B47-F14B-8DD9-E74F09CF9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8CEAB-C9B1-BE40-829D-CC46F8B7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0B9D-B1E0-BF40-A4D9-FA2C93940B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F22C9-80BD-ED42-B48A-5FD05B52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307A4-245D-7046-AB1F-5125FF6E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FED2-DB9C-6F4F-AC2A-F8553588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8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995C-02C7-784D-BC7A-DDD25597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AFA89-B704-C44E-A3D9-FEBD01E8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0B9D-B1E0-BF40-A4D9-FA2C93940B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340A5-C5BC-B540-A9F2-D738CC3D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0DB35-034A-3A4A-BA42-D4D1E86B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FED2-DB9C-6F4F-AC2A-F8553588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9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762EB-FC4A-3E4D-BA5D-1E844340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0B9D-B1E0-BF40-A4D9-FA2C93940B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1AD78-F505-4D48-BBA8-D9EA7D56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95CBC-DD7D-CA46-B44D-0090DBCB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FED2-DB9C-6F4F-AC2A-F8553588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6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0501-F12B-3B43-AF19-7E7C0E55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AD10-F388-8242-9B09-07165CA43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F5E92-88B2-D342-8C28-A16287746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A3B39-0B5A-D346-AF13-DE5AB818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0B9D-B1E0-BF40-A4D9-FA2C93940B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BF4F1-E923-FF46-AC46-CAB46516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E21EF-527A-B643-908C-907F9BEF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FED2-DB9C-6F4F-AC2A-F8553588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0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44C9-2D0C-6C4C-93BB-A2650DE4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204B1-5521-AA44-92CC-13757B3C7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2447A-27E6-B24F-915B-8647C8AEB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9BF06-7162-1B42-971B-5B98DB79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0B9D-B1E0-BF40-A4D9-FA2C93940B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9A021-EB15-B34A-A9A3-AE5111D9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1EBF3-F84D-2548-A2D1-95FE8CE1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FED2-DB9C-6F4F-AC2A-F8553588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CAF20-19F6-924F-BDAA-28C7B42B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C9675-E759-D141-BB2F-A238255B6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4CDD2-156D-304E-96FF-525B272B8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40B9D-B1E0-BF40-A4D9-FA2C93940B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A30C0-6416-1B4F-A5E4-C58207D78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E7897-8131-934C-84F2-3E1025AB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6FED2-DB9C-6F4F-AC2A-F8553588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arxiv.org/abs/1708.07104" TargetMode="External"/><Relationship Id="rId3" Type="http://schemas.openxmlformats.org/officeDocument/2006/relationships/hyperlink" Target="https://www.pewresearch.org/journalism/2016/05/26/news-use-across-social-media-platforms-2016/" TargetMode="External"/><Relationship Id="rId7" Type="http://schemas.openxmlformats.org/officeDocument/2006/relationships/hyperlink" Target="https://doi.org/10.1145/3132847.3132877" TargetMode="External"/><Relationship Id="rId2" Type="http://schemas.openxmlformats.org/officeDocument/2006/relationships/hyperlink" Target="https://www.nytimes.com/2016/12/05/business/media/comet-ping-pong-pizza-shooting-fake-news-consequenc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45/3159652.3159677" TargetMode="External"/><Relationship Id="rId5" Type="http://schemas.openxmlformats.org/officeDocument/2006/relationships/hyperlink" Target="https://firstdraftnews.org/wp-content/uploads/2018/07/infoDisorder_glossary.pdf" TargetMode="External"/><Relationship Id="rId4" Type="http://schemas.openxmlformats.org/officeDocument/2006/relationships/hyperlink" Target="https://www.forbes.com/sites/brettedkins/2016/12/20/americans-believe-they-can-detect-fake-news-studies-show-they-can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F28C-45B9-2540-B6B3-03AAF8DFF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Fake News Detection in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90E75-49D7-6244-8F81-927EA8DC6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INF2010 – Reading Course: NLP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Rod Ali Mazloomi</a:t>
            </a:r>
          </a:p>
        </p:txBody>
      </p:sp>
    </p:spTree>
    <p:extLst>
      <p:ext uri="{BB962C8B-B14F-4D97-AF65-F5344CB8AC3E}">
        <p14:creationId xmlns:p14="http://schemas.microsoft.com/office/powerpoint/2010/main" val="1067680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CC82-7051-9545-85B4-B13B0FBF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067F5-4C12-A54B-81AE-5679FE44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effectLst/>
              </a:rPr>
              <a:t>[1] C. Kang and A. Goldman, “In Washington Pizzeria Attack, Fake News Brought Real Guns,” </a:t>
            </a:r>
            <a:r>
              <a:rPr lang="en-CA" i="1" dirty="0">
                <a:effectLst/>
              </a:rPr>
              <a:t>The New York Times</a:t>
            </a:r>
            <a:r>
              <a:rPr lang="en-CA" dirty="0">
                <a:effectLst/>
              </a:rPr>
              <a:t>, Dec. 05, 2016. Accessed: Feb. 10, 2022. [Online]. Available: </a:t>
            </a:r>
            <a:r>
              <a:rPr lang="en-CA" dirty="0">
                <a:effectLst/>
                <a:hlinkClick r:id="rId2"/>
              </a:rPr>
              <a:t>https://www.nytimes.com/2016/12/05/business/media/comet-ping-pong-pizza-shooting-fake-news-consequences.html</a:t>
            </a:r>
            <a:endParaRPr lang="en-CA" dirty="0">
              <a:effectLst/>
            </a:endParaRPr>
          </a:p>
          <a:p>
            <a:pPr marL="0" indent="0">
              <a:buNone/>
            </a:pPr>
            <a:endParaRPr lang="en-CA" dirty="0">
              <a:effectLst/>
            </a:endParaRPr>
          </a:p>
          <a:p>
            <a:pPr marL="0" indent="0">
              <a:buNone/>
            </a:pPr>
            <a:r>
              <a:rPr lang="en-CA" dirty="0">
                <a:effectLst/>
              </a:rPr>
              <a:t>[2] J. Gottfried and E. Shearer, “News Use Across Social Media Platforms 2016,” </a:t>
            </a:r>
            <a:r>
              <a:rPr lang="en-CA" i="1" dirty="0">
                <a:effectLst/>
              </a:rPr>
              <a:t>Pew Research Center’s Journalism Project</a:t>
            </a:r>
            <a:r>
              <a:rPr lang="en-CA" dirty="0">
                <a:effectLst/>
              </a:rPr>
              <a:t>, May 26, 2016. </a:t>
            </a:r>
            <a:r>
              <a:rPr lang="en-CA" dirty="0">
                <a:effectLst/>
                <a:hlinkClick r:id="rId3"/>
              </a:rPr>
              <a:t>https://www.pewresearch.org/journalism/2016/05/26/news-use-across-social-media-platforms-2016/</a:t>
            </a:r>
            <a:r>
              <a:rPr lang="en-CA" dirty="0">
                <a:effectLst/>
              </a:rPr>
              <a:t> (accessed Feb. 10, 2022).</a:t>
            </a:r>
          </a:p>
          <a:p>
            <a:pPr marL="0" indent="0">
              <a:buNone/>
            </a:pPr>
            <a:endParaRPr lang="en-CA" dirty="0">
              <a:effectLst/>
            </a:endParaRPr>
          </a:p>
          <a:p>
            <a:pPr marL="0" indent="0">
              <a:buNone/>
            </a:pPr>
            <a:r>
              <a:rPr lang="en-CA" dirty="0">
                <a:effectLst/>
              </a:rPr>
              <a:t>[3] B. </a:t>
            </a:r>
            <a:r>
              <a:rPr lang="en-CA" dirty="0" err="1">
                <a:effectLst/>
              </a:rPr>
              <a:t>Edkins</a:t>
            </a:r>
            <a:r>
              <a:rPr lang="en-CA" dirty="0">
                <a:effectLst/>
              </a:rPr>
              <a:t>, “Americans Believe They Can Detect Fake News. Studies Show They Can’t.,” </a:t>
            </a:r>
            <a:r>
              <a:rPr lang="en-CA" i="1" dirty="0">
                <a:effectLst/>
              </a:rPr>
              <a:t>Forbes</a:t>
            </a:r>
            <a:r>
              <a:rPr lang="en-CA" dirty="0">
                <a:effectLst/>
              </a:rPr>
              <a:t>. </a:t>
            </a:r>
            <a:r>
              <a:rPr lang="en-CA" dirty="0">
                <a:effectLst/>
                <a:hlinkClick r:id="rId4"/>
              </a:rPr>
              <a:t>https://www.forbes.com/sites/brettedkins/2016/12/20/americans-believe-they-can-detect-fake-news-studies-show-they-cant/</a:t>
            </a:r>
            <a:r>
              <a:rPr lang="en-CA" dirty="0">
                <a:effectLst/>
              </a:rPr>
              <a:t> (accessed Feb. 10, 2022).</a:t>
            </a:r>
          </a:p>
          <a:p>
            <a:pPr marL="0" indent="0">
              <a:buNone/>
            </a:pPr>
            <a:endParaRPr lang="en-CA" dirty="0">
              <a:effectLst/>
            </a:endParaRPr>
          </a:p>
          <a:p>
            <a:pPr marL="0" indent="0">
              <a:buNone/>
            </a:pPr>
            <a:r>
              <a:rPr lang="en-US" dirty="0"/>
              <a:t>[4] C. Wardle, “Information Disorder: The Essential Glossary” </a:t>
            </a:r>
            <a:r>
              <a:rPr lang="en-US" i="1" dirty="0"/>
              <a:t>Harvard Kennedy School Shorenstein Center on Media</a:t>
            </a:r>
            <a:r>
              <a:rPr lang="en-US" dirty="0"/>
              <a:t>, Politics, and Public Policy. </a:t>
            </a:r>
            <a:r>
              <a:rPr lang="en-US" dirty="0">
                <a:hlinkClick r:id="rId5"/>
              </a:rPr>
              <a:t>https://firstdraftnews.org/wp-content/uploads/2018/07/infoDisorder_glossary.pdf</a:t>
            </a:r>
            <a:endParaRPr lang="en-CA" dirty="0">
              <a:effectLst/>
            </a:endParaRPr>
          </a:p>
          <a:p>
            <a:pPr marL="0" indent="0">
              <a:buNone/>
            </a:pPr>
            <a:endParaRPr lang="en-CA" dirty="0">
              <a:effectLst/>
            </a:endParaRPr>
          </a:p>
          <a:p>
            <a:pPr marL="0" indent="0">
              <a:buNone/>
            </a:pPr>
            <a:r>
              <a:rPr lang="en-CA" dirty="0">
                <a:effectLst/>
              </a:rPr>
              <a:t>[5] L. Wu and H. Liu, “Tracing Fake-News Footprints: Characterizing Social Media Messages by How They Propagate,” in </a:t>
            </a:r>
            <a:r>
              <a:rPr lang="en-CA" i="1" dirty="0">
                <a:effectLst/>
              </a:rPr>
              <a:t>Proceedings of the Eleventh ACM International Conference on Web Search and Data Mining</a:t>
            </a:r>
            <a:r>
              <a:rPr lang="en-CA" dirty="0">
                <a:effectLst/>
              </a:rPr>
              <a:t>, Marina Del Rey CA USA, Feb. 2018, pp. 637–645. </a:t>
            </a:r>
            <a:r>
              <a:rPr lang="en-CA" dirty="0" err="1">
                <a:effectLst/>
              </a:rPr>
              <a:t>doi</a:t>
            </a:r>
            <a:r>
              <a:rPr lang="en-CA" dirty="0">
                <a:effectLst/>
              </a:rPr>
              <a:t>: </a:t>
            </a:r>
            <a:r>
              <a:rPr lang="en-CA" dirty="0">
                <a:effectLst/>
                <a:hlinkClick r:id="rId6"/>
              </a:rPr>
              <a:t>10.1145/3159652.3159677</a:t>
            </a:r>
            <a:r>
              <a:rPr lang="en-CA" dirty="0">
                <a:effectLst/>
              </a:rPr>
              <a:t>.</a:t>
            </a:r>
          </a:p>
          <a:p>
            <a:pPr marL="0" indent="0">
              <a:buNone/>
            </a:pPr>
            <a:endParaRPr lang="en-CA" dirty="0">
              <a:effectLst/>
            </a:endParaRPr>
          </a:p>
          <a:p>
            <a:pPr marL="0" indent="0">
              <a:buNone/>
            </a:pPr>
            <a:r>
              <a:rPr lang="en-CA" dirty="0">
                <a:effectLst/>
              </a:rPr>
              <a:t>[6] N. </a:t>
            </a:r>
            <a:r>
              <a:rPr lang="en-CA" dirty="0" err="1">
                <a:effectLst/>
              </a:rPr>
              <a:t>Ruchansky</a:t>
            </a:r>
            <a:r>
              <a:rPr lang="en-CA" dirty="0">
                <a:effectLst/>
              </a:rPr>
              <a:t>, S. </a:t>
            </a:r>
            <a:r>
              <a:rPr lang="en-CA" dirty="0" err="1">
                <a:effectLst/>
              </a:rPr>
              <a:t>Seo</a:t>
            </a:r>
            <a:r>
              <a:rPr lang="en-CA" dirty="0">
                <a:effectLst/>
              </a:rPr>
              <a:t>, and Y. Liu, “CSI: A Hybrid Deep Model for Fake News Detection,” in </a:t>
            </a:r>
            <a:r>
              <a:rPr lang="en-CA" i="1" dirty="0">
                <a:effectLst/>
              </a:rPr>
              <a:t>Proceedings of the 2017 ACM on Conference on Information and Knowledge Management</a:t>
            </a:r>
            <a:r>
              <a:rPr lang="en-CA" dirty="0">
                <a:effectLst/>
              </a:rPr>
              <a:t>, Singapore Singapore, Nov. 2017, pp. 797–806. </a:t>
            </a:r>
            <a:r>
              <a:rPr lang="en-CA" dirty="0" err="1">
                <a:effectLst/>
              </a:rPr>
              <a:t>doi</a:t>
            </a:r>
            <a:r>
              <a:rPr lang="en-CA" dirty="0">
                <a:effectLst/>
              </a:rPr>
              <a:t>: </a:t>
            </a:r>
            <a:r>
              <a:rPr lang="en-CA" dirty="0">
                <a:effectLst/>
                <a:hlinkClick r:id="rId7"/>
              </a:rPr>
              <a:t>10.1145/3132847.3132877</a:t>
            </a:r>
            <a:r>
              <a:rPr lang="en-CA" dirty="0">
                <a:effectLst/>
              </a:rPr>
              <a:t>.</a:t>
            </a:r>
          </a:p>
          <a:p>
            <a:pPr marL="0" indent="0">
              <a:buNone/>
            </a:pPr>
            <a:endParaRPr lang="en-CA" dirty="0">
              <a:effectLst/>
            </a:endParaRPr>
          </a:p>
          <a:p>
            <a:pPr marL="0" indent="0">
              <a:buNone/>
            </a:pPr>
            <a:r>
              <a:rPr lang="en-CA" dirty="0">
                <a:effectLst/>
              </a:rPr>
              <a:t>[7] V. Pérez-Rosas, B. Kleinberg, A. Lefevre, and R. </a:t>
            </a:r>
            <a:r>
              <a:rPr lang="en-CA" dirty="0" err="1">
                <a:effectLst/>
              </a:rPr>
              <a:t>Mihalcea</a:t>
            </a:r>
            <a:r>
              <a:rPr lang="en-CA" dirty="0">
                <a:effectLst/>
              </a:rPr>
              <a:t>, “Automatic Detection of Fake News,” </a:t>
            </a:r>
            <a:r>
              <a:rPr lang="en-CA" i="1" dirty="0">
                <a:effectLst/>
              </a:rPr>
              <a:t>arXiv:1708.07104 [cs]</a:t>
            </a:r>
            <a:r>
              <a:rPr lang="en-CA" dirty="0">
                <a:effectLst/>
              </a:rPr>
              <a:t>, Aug. 2017, Accessed: Feb. 10, 2022. [Online]. Available: </a:t>
            </a:r>
            <a:r>
              <a:rPr lang="en-CA" dirty="0">
                <a:effectLst/>
                <a:hlinkClick r:id="rId8"/>
              </a:rPr>
              <a:t>http://arxiv.org/abs/1708.07104</a:t>
            </a:r>
            <a:endParaRPr lang="en-CA" dirty="0">
              <a:effectLst/>
            </a:endParaRPr>
          </a:p>
          <a:p>
            <a:pPr marL="0" indent="0">
              <a:buNone/>
            </a:pPr>
            <a:endParaRPr lang="en-CA" dirty="0">
              <a:effectLst/>
            </a:endParaRPr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5508-655F-364C-BA75-268D5B1E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53151-000A-254B-A4E9-B2C46972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of fake News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fake news?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NLP help?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Previous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9166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E2BA-1AE7-0543-92AB-F249666C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Problem of fake news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DD772-A6F2-2F4E-99CD-E179D30C7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28-year-old man fired an AR-15 assault rifle inside Comet Ping Pong – a pizzeria northwest of Washington – after 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online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the pizzeria “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 harboring young children as sex slaves as part of a child-abuse ring led by Hillary Clinton.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fake articles against the pizzeria were being shared on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and Facebook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the pizzeria identified as being the headquarters for a child-trafficking ring [1].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Edgar M. Welch, 28, of Salisbury, N.C., surrendered to the police on Sunday in Washington.">
            <a:extLst>
              <a:ext uri="{FF2B5EF4-FFF2-40B4-BE49-F238E27FC236}">
                <a16:creationId xmlns:a16="http://schemas.microsoft.com/office/drawing/2014/main" id="{3C68A428-7A95-AA4C-8009-C859B3AF2D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366837"/>
            <a:ext cx="6172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82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7969-1C5B-964B-8720-51FB80C9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Problem of fake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0F91-35C4-FB4E-9B65-BAA1D9A0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increasing number of adults are receiving their news from online sources, such as social media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62% of US adults have reported receiving some of their news online [2]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difficult to determine what makes a news article fake or not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poll found that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75% of Americans recognized a fake news story from the election as accurate [3]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6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F34B-9E6F-2449-A257-7BE51BB9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What is fake news?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3D64-92F1-E84F-8CD2-7B341AA4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1262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Fake news broadly consists of several components:</a:t>
            </a:r>
          </a:p>
          <a:p>
            <a:pPr lvl="1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Misinformation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 that is false, but not intended to cause harm. </a:t>
            </a:r>
          </a:p>
          <a:p>
            <a:pPr lvl="1"/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Disinformation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false information that is deliberately created or disseminated with the express purpose to cause harm. </a:t>
            </a:r>
          </a:p>
          <a:p>
            <a:pPr lvl="1"/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Propaganda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True or false information spread to persuade an audience, but often has a political connotation and is often connected to information produced by governments. [4]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not a consistent definition across the research on what makes a news article fake</a:t>
            </a:r>
          </a:p>
        </p:txBody>
      </p:sp>
      <p:pic>
        <p:nvPicPr>
          <p:cNvPr id="4" name="Content Placeholder 5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5DDB0E7A-7CEF-4643-87FD-C6D8F091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300" y="2222500"/>
            <a:ext cx="2730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9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8F0E-13BD-BC4B-B077-8258DA76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Can NLP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D389-8FC8-BD40-8B25-C74B1317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433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 fact checking sites have arisen due to the prevalence of fake news. Some of which include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Politifact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Snopes.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Automated classification methods and NLP can provide tools to detect fake news as soon as possible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fake news is only one of many strategies to combat fake news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NLP fake news classifier can help with</a:t>
            </a:r>
          </a:p>
          <a:p>
            <a:pPr lvl="1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fake news syntax and propagation</a:t>
            </a:r>
          </a:p>
          <a:p>
            <a:pPr lvl="1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Metrics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assist humans in determining fake news</a:t>
            </a:r>
          </a:p>
          <a:p>
            <a:pPr lvl="1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fake news (should be done with caution, FP is harmful)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A yellow and black logo&#10;&#10;Description automatically generated with medium confidence">
            <a:extLst>
              <a:ext uri="{FF2B5EF4-FFF2-40B4-BE49-F238E27FC236}">
                <a16:creationId xmlns:a16="http://schemas.microsoft.com/office/drawing/2014/main" id="{4E69B09B-ABE0-2C40-84F0-F9DFED862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672" y="4001294"/>
            <a:ext cx="1358900" cy="7366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CB4A045-3980-C049-AD0C-5E8DA6188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472" y="2152806"/>
            <a:ext cx="27813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2DA8-1B43-784D-A2A6-DF8B12B6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1A92-E79E-594E-B4D8-215CDE7F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Wu and Liu developed a fake news classifier called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TraceMiner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uses a Long short-term memory (LSTM) neural network [5]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work acknowledges the difficulty of determining fake news from the content of a news article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instead extract features from how a news article is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diffused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through a social network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sparse and noisy social media content makes it difficult for traditional approaches, which heavily rely on content features, to tackle these challenges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work, we focus on the diffusion of information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gathered their data from Twitter and Snopes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conclude that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TraceMiner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effectively classifies fake news and is especially useful when “content information is insufficient”</a:t>
            </a:r>
          </a:p>
          <a:p>
            <a:pPr lvl="1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81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2DA8-1B43-784D-A2A6-DF8B12B6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1A92-E79E-594E-B4D8-215CDE7F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Ruchansky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al. developed a model Capture, Score, Integrate (CSI) using a Recurrent Neural Network (RNN) to detect fake news [6]</a:t>
            </a:r>
          </a:p>
          <a:p>
            <a:pPr lvl="1"/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Their novel approach derived features from 3 aspects of a news article, the </a:t>
            </a:r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article, the </a:t>
            </a:r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it received and the </a:t>
            </a:r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</a:t>
            </a:r>
          </a:p>
          <a:p>
            <a:pPr lvl="1"/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gathered from Twitter and Weibo</a:t>
            </a:r>
          </a:p>
          <a:p>
            <a:pPr lvl="1"/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Achieved an accuracy and f-score of 0.95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Perez-Rosas et al. developed a dataset for the task of fake news detection [7]</a:t>
            </a:r>
          </a:p>
          <a:p>
            <a:pPr lvl="1"/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Gathered articles from news websites (</a:t>
            </a:r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ABCNews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CNN, </a:t>
            </a:r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USAToday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etc.) from over 60 domains (Finance, Sports, etc.) and asked Amazon Mechanical Turk workers to ”falsify” these articles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5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611C-0088-A440-BCF4-38E473D4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AFCF-38B0-2B49-AFC9-656E7D91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Ground-truth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remains challenging since we cannot verify with absolute certainty whether all the content of real news items is in fact true.” [7]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consistent definition of what makes a news article fake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clear benchmark of fake news detection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Human fake news detection accuracy is low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human classifying is required to label data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Amazon Turk Workers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 checking sites: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Politifact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Snopes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Risk of bias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 representation of political news articles, how do classifiers perform in other domains?</a:t>
            </a:r>
          </a:p>
          <a:p>
            <a:pPr lvl="1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</TotalTime>
  <Words>1103</Words>
  <Application>Microsoft Macintosh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Fake News Detection in NLP</vt:lpstr>
      <vt:lpstr>Contents</vt:lpstr>
      <vt:lpstr>1. Problem of fake news</vt:lpstr>
      <vt:lpstr>1. Problem of fake news</vt:lpstr>
      <vt:lpstr>2. What is fake news?</vt:lpstr>
      <vt:lpstr>3. Can NLP help?</vt:lpstr>
      <vt:lpstr>4. Previous work</vt:lpstr>
      <vt:lpstr>4. Previous work</vt:lpstr>
      <vt:lpstr>5. Challenges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in NLP</dc:title>
  <dc:creator>Rod Mazloomi</dc:creator>
  <cp:lastModifiedBy>Rod Mazloomi</cp:lastModifiedBy>
  <cp:revision>8</cp:revision>
  <dcterms:created xsi:type="dcterms:W3CDTF">2022-02-11T00:09:35Z</dcterms:created>
  <dcterms:modified xsi:type="dcterms:W3CDTF">2022-02-11T18:27:39Z</dcterms:modified>
</cp:coreProperties>
</file>