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2.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embeddedFontLst>
    <p:embeddedFont>
      <p:font typeface="Oswald"/>
      <p:regular r:id="rId37"/>
      <p:bold r:id="rId38"/>
    </p:embeddedFont>
    <p:embeddedFont>
      <p:font typeface="Source Code Pro" panose="020B060402020202020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drigo Arguello"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C95ECA-1B39-4633-BE69-4DF30F9E1981}">
  <a:tblStyle styleId="{AAC95ECA-1B39-4633-BE69-4DF30F9E198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888"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7-12T00:53:47.948" idx="1">
    <p:pos x="6000" y="0"/>
    <p:text>redo graph to make labels readable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8-07-12T00:50:34.961" idx="2">
    <p:pos x="6000" y="0"/>
    <p:text>Sort the same way OKCupid sorts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d4430b873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d4430b873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d47da95ea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d47da95ea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d4430b873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d4430b87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d47da95ea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d47da95e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d47da95ea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d47da95e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d47da95e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d47da95e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d47da95ea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d47da95e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47da95e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47da95e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d47da95ea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d47da95ea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d47da95ea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d47da95ea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d3d6d269b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d3d6d269b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d47da95ea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d47da95ea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d47da95ea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d47da95e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d47da95ea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d47da95ea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d47da95ea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d47da95ea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d47da95ea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d47da95ea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d47da95e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d47da95e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d47da95ea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d47da95ea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d47da95ea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d47da95ea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d4430b873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d4430b87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d47da95ea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d47da95ea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d3d6d269b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d3d6d269b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d47da95ea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d47da95ea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d47da95ea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3d47da95ea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d47da95ea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d47da95ea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3d47da95ea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3d47da95ea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d47da95ea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d47da95ea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d4430b87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d4430b8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d4430b87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d4430b87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d3d6d269b_0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d3d6d269b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d4430b87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d4430b87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d47da95ea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d47da95e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d47da95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d47da95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comments" Target="../comments/commen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3.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6.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 Long Look at Love </a:t>
            </a:r>
            <a:endParaRPr/>
          </a:p>
          <a:p>
            <a:pPr marL="0" lvl="0" indent="0" algn="ctr" rtl="0">
              <a:spcBef>
                <a:spcPts val="0"/>
              </a:spcBef>
              <a:spcAft>
                <a:spcPts val="0"/>
              </a:spcAft>
              <a:buNone/>
            </a:pPr>
            <a:r>
              <a:rPr lang="en" sz="3000"/>
              <a:t>(San Francisco Edition)</a:t>
            </a:r>
            <a:endParaRPr sz="3000"/>
          </a:p>
        </p:txBody>
      </p:sp>
      <p:sp>
        <p:nvSpPr>
          <p:cNvPr id="63" name="Google Shape;63;p13"/>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Rodrigo Arguello</a:t>
            </a: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2"/>
          <p:cNvPicPr preferRelativeResize="0"/>
          <p:nvPr/>
        </p:nvPicPr>
        <p:blipFill>
          <a:blip r:embed="rId3">
            <a:alphaModFix/>
          </a:blip>
          <a:stretch>
            <a:fillRect/>
          </a:stretch>
        </p:blipFill>
        <p:spPr>
          <a:xfrm>
            <a:off x="567275" y="1398900"/>
            <a:ext cx="4113697" cy="3510650"/>
          </a:xfrm>
          <a:prstGeom prst="rect">
            <a:avLst/>
          </a:prstGeom>
          <a:noFill/>
          <a:ln w="9525" cap="flat" cmpd="sng">
            <a:solidFill>
              <a:schemeClr val="dk2"/>
            </a:solidFill>
            <a:prstDash val="solid"/>
            <a:round/>
            <a:headEnd type="none" w="sm" len="sm"/>
            <a:tailEnd type="none" w="sm" len="sm"/>
          </a:ln>
        </p:spPr>
      </p:pic>
      <p:sp>
        <p:nvSpPr>
          <p:cNvPr id="137" name="Google Shape;137;p22"/>
          <p:cNvSpPr txBox="1">
            <a:spLocks noGrp="1"/>
          </p:cNvSpPr>
          <p:nvPr>
            <p:ph type="body" idx="1"/>
          </p:nvPr>
        </p:nvSpPr>
        <p:spPr>
          <a:xfrm>
            <a:off x="5153000" y="1468825"/>
            <a:ext cx="3942600" cy="3238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400"/>
              <a:t>Body Type and Sex selected.</a:t>
            </a:r>
            <a:endParaRPr sz="1400"/>
          </a:p>
          <a:p>
            <a:pPr marL="0" lvl="0" indent="0" algn="l" rtl="0">
              <a:spcBef>
                <a:spcPts val="1600"/>
              </a:spcBef>
              <a:spcAft>
                <a:spcPts val="0"/>
              </a:spcAft>
              <a:buNone/>
            </a:pPr>
            <a:r>
              <a:rPr lang="en" sz="1400"/>
              <a:t>Filtered Sex by Male.</a:t>
            </a:r>
            <a:endParaRPr sz="1400"/>
          </a:p>
          <a:p>
            <a:pPr marL="0" lvl="0" indent="0" algn="l" rtl="0">
              <a:spcBef>
                <a:spcPts val="1600"/>
              </a:spcBef>
              <a:spcAft>
                <a:spcPts val="0"/>
              </a:spcAft>
              <a:buNone/>
            </a:pPr>
            <a:r>
              <a:rPr lang="en" sz="1400"/>
              <a:t>X axis shows options for body type.</a:t>
            </a:r>
            <a:endParaRPr sz="1400"/>
          </a:p>
          <a:p>
            <a:pPr marL="0" lvl="0" indent="0" algn="l" rtl="0">
              <a:spcBef>
                <a:spcPts val="1600"/>
              </a:spcBef>
              <a:spcAft>
                <a:spcPts val="0"/>
              </a:spcAft>
              <a:buNone/>
            </a:pPr>
            <a:r>
              <a:rPr lang="en" sz="1400">
                <a:solidFill>
                  <a:srgbClr val="000000"/>
                </a:solidFill>
              </a:rPr>
              <a:t>Y axis shows frequency for body types.</a:t>
            </a:r>
            <a:endParaRPr sz="1400">
              <a:solidFill>
                <a:srgbClr val="000000"/>
              </a:solidFill>
            </a:endParaRPr>
          </a:p>
          <a:p>
            <a:pPr marL="0" lvl="0" indent="0" algn="l" rtl="0">
              <a:spcBef>
                <a:spcPts val="1600"/>
              </a:spcBef>
              <a:spcAft>
                <a:spcPts val="1600"/>
              </a:spcAft>
              <a:buNone/>
            </a:pPr>
            <a:endParaRPr/>
          </a:p>
        </p:txBody>
      </p:sp>
      <p:sp>
        <p:nvSpPr>
          <p:cNvPr id="138" name="Google Shape;138;p22"/>
          <p:cNvSpPr/>
          <p:nvPr/>
        </p:nvSpPr>
        <p:spPr>
          <a:xfrm rot="5400000">
            <a:off x="1360050" y="1023625"/>
            <a:ext cx="90600" cy="981000"/>
          </a:xfrm>
          <a:prstGeom prst="leftBrace">
            <a:avLst>
              <a:gd name="adj1" fmla="val 8333"/>
              <a:gd name="adj2" fmla="val 50000"/>
            </a:avLst>
          </a:prstGeom>
          <a:no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0000"/>
              </a:solidFill>
            </a:endParaRPr>
          </a:p>
        </p:txBody>
      </p:sp>
      <p:sp>
        <p:nvSpPr>
          <p:cNvPr id="139" name="Google Shape;139;p22"/>
          <p:cNvSpPr txBox="1">
            <a:spLocks noGrp="1"/>
          </p:cNvSpPr>
          <p:nvPr>
            <p:ph type="title"/>
          </p:nvPr>
        </p:nvSpPr>
        <p:spPr>
          <a:xfrm>
            <a:off x="162900" y="42800"/>
            <a:ext cx="8981100" cy="116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What kinds of people populate the San Francisco dating scene?</a:t>
            </a:r>
            <a:endParaRPr sz="2800" dirty="0"/>
          </a:p>
          <a:p>
            <a:pPr marL="0" lvl="0" indent="0" algn="l" rtl="0">
              <a:spcBef>
                <a:spcPts val="0"/>
              </a:spcBef>
              <a:spcAft>
                <a:spcPts val="0"/>
              </a:spcAft>
              <a:buNone/>
            </a:pPr>
            <a:r>
              <a:rPr lang="en" dirty="0"/>
              <a:t>-Body Type by Sex = Male</a:t>
            </a:r>
            <a:endParaRPr dirty="0"/>
          </a:p>
        </p:txBody>
      </p:sp>
      <p:cxnSp>
        <p:nvCxnSpPr>
          <p:cNvPr id="140" name="Google Shape;140;p22"/>
          <p:cNvCxnSpPr/>
          <p:nvPr/>
        </p:nvCxnSpPr>
        <p:spPr>
          <a:xfrm>
            <a:off x="1824875" y="1966925"/>
            <a:ext cx="85200" cy="1588500"/>
          </a:xfrm>
          <a:prstGeom prst="straightConnector1">
            <a:avLst/>
          </a:prstGeom>
          <a:noFill/>
          <a:ln w="9525" cap="flat" cmpd="sng">
            <a:solidFill>
              <a:srgbClr val="3C78D8"/>
            </a:solidFill>
            <a:prstDash val="solid"/>
            <a:round/>
            <a:headEnd type="none" w="med" len="med"/>
            <a:tailEnd type="triangle" w="med" len="med"/>
          </a:ln>
        </p:spPr>
      </p:cxnSp>
      <p:cxnSp>
        <p:nvCxnSpPr>
          <p:cNvPr id="141" name="Google Shape;141;p22"/>
          <p:cNvCxnSpPr/>
          <p:nvPr/>
        </p:nvCxnSpPr>
        <p:spPr>
          <a:xfrm>
            <a:off x="2013950" y="3612100"/>
            <a:ext cx="2486700" cy="784800"/>
          </a:xfrm>
          <a:prstGeom prst="straightConnector1">
            <a:avLst/>
          </a:prstGeom>
          <a:noFill/>
          <a:ln w="9525" cap="flat" cmpd="sng">
            <a:solidFill>
              <a:srgbClr val="674EA7"/>
            </a:solidFill>
            <a:prstDash val="solid"/>
            <a:round/>
            <a:headEnd type="none" w="med" len="med"/>
            <a:tailEnd type="triangle" w="med" len="med"/>
          </a:ln>
        </p:spPr>
      </p:cxnSp>
      <p:sp>
        <p:nvSpPr>
          <p:cNvPr id="142" name="Google Shape;142;p22"/>
          <p:cNvSpPr txBox="1">
            <a:spLocks noGrp="1"/>
          </p:cNvSpPr>
          <p:nvPr>
            <p:ph type="body" idx="1"/>
          </p:nvPr>
        </p:nvSpPr>
        <p:spPr>
          <a:xfrm>
            <a:off x="5150450" y="3319750"/>
            <a:ext cx="3947700" cy="1369500"/>
          </a:xfrm>
          <a:prstGeom prst="rect">
            <a:avLst/>
          </a:prstGeom>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Strong right-skew </a:t>
            </a:r>
            <a:endParaRPr sz="1400"/>
          </a:p>
          <a:p>
            <a:pPr marL="457200" lvl="0" indent="-317500" algn="l" rtl="0">
              <a:spcBef>
                <a:spcPts val="0"/>
              </a:spcBef>
              <a:spcAft>
                <a:spcPts val="0"/>
              </a:spcAft>
              <a:buSzPts val="1400"/>
              <a:buChar char="●"/>
            </a:pPr>
            <a:r>
              <a:rPr lang="en" sz="1400">
                <a:solidFill>
                  <a:srgbClr val="CC0000"/>
                </a:solidFill>
              </a:rPr>
              <a:t>Top 3 results</a:t>
            </a:r>
            <a:r>
              <a:rPr lang="en" sz="1400"/>
              <a:t> far above the rest</a:t>
            </a:r>
            <a:endParaRPr sz="1400"/>
          </a:p>
          <a:p>
            <a:pPr marL="457200" lvl="0" indent="-317500" algn="l" rtl="0">
              <a:spcBef>
                <a:spcPts val="0"/>
              </a:spcBef>
              <a:spcAft>
                <a:spcPts val="0"/>
              </a:spcAft>
              <a:buSzPts val="1400"/>
              <a:buChar char="●"/>
            </a:pPr>
            <a:r>
              <a:rPr lang="en" sz="1400">
                <a:solidFill>
                  <a:srgbClr val="3C78D8"/>
                </a:solidFill>
              </a:rPr>
              <a:t>Sharp drop </a:t>
            </a:r>
            <a:r>
              <a:rPr lang="en" sz="1400">
                <a:solidFill>
                  <a:srgbClr val="000000"/>
                </a:solidFill>
              </a:rPr>
              <a:t>after “fit”</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8E7CC3"/>
                </a:solidFill>
              </a:rPr>
              <a:t>Gentle slope</a:t>
            </a:r>
            <a:r>
              <a:rPr lang="en" sz="1400">
                <a:solidFill>
                  <a:srgbClr val="000000"/>
                </a:solidFill>
              </a:rPr>
              <a:t> afterwards</a:t>
            </a:r>
            <a:endParaRPr sz="17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1000"/>
                                        <p:tgtEl>
                                          <p:spTgt spid="14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38"/>
                                        </p:tgtEl>
                                        <p:attrNameLst>
                                          <p:attrName>style.visibility</p:attrName>
                                        </p:attrNameLst>
                                      </p:cBhvr>
                                      <p:to>
                                        <p:strVal val="visible"/>
                                      </p:to>
                                    </p:set>
                                    <p:animEffect transition="in" filter="fade">
                                      <p:cBhvr>
                                        <p:cTn id="11" dur="1000"/>
                                        <p:tgtEl>
                                          <p:spTgt spid="138"/>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40"/>
                                        </p:tgtEl>
                                        <p:attrNameLst>
                                          <p:attrName>style.visibility</p:attrName>
                                        </p:attrNameLst>
                                      </p:cBhvr>
                                      <p:to>
                                        <p:strVal val="visible"/>
                                      </p:to>
                                    </p:set>
                                    <p:animEffect transition="in" filter="fade">
                                      <p:cBhvr>
                                        <p:cTn id="15" dur="1000"/>
                                        <p:tgtEl>
                                          <p:spTgt spid="140"/>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41"/>
                                        </p:tgtEl>
                                        <p:attrNameLst>
                                          <p:attrName>style.visibility</p:attrName>
                                        </p:attrNameLst>
                                      </p:cBhvr>
                                      <p:to>
                                        <p:strVal val="visible"/>
                                      </p:to>
                                    </p:set>
                                    <p:animEffect transition="in" filter="fade">
                                      <p:cBhvr>
                                        <p:cTn id="19" dur="10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3"/>
          <p:cNvPicPr preferRelativeResize="0"/>
          <p:nvPr/>
        </p:nvPicPr>
        <p:blipFill>
          <a:blip r:embed="rId3">
            <a:alphaModFix/>
          </a:blip>
          <a:stretch>
            <a:fillRect/>
          </a:stretch>
        </p:blipFill>
        <p:spPr>
          <a:xfrm>
            <a:off x="4869275" y="1398900"/>
            <a:ext cx="4113701" cy="3510650"/>
          </a:xfrm>
          <a:prstGeom prst="rect">
            <a:avLst/>
          </a:prstGeom>
          <a:noFill/>
          <a:ln w="9525" cap="flat" cmpd="sng">
            <a:solidFill>
              <a:srgbClr val="000000"/>
            </a:solidFill>
            <a:prstDash val="solid"/>
            <a:round/>
            <a:headEnd type="none" w="sm" len="sm"/>
            <a:tailEnd type="none" w="sm" len="sm"/>
          </a:ln>
        </p:spPr>
      </p:pic>
      <p:pic>
        <p:nvPicPr>
          <p:cNvPr id="148" name="Google Shape;148;p23"/>
          <p:cNvPicPr preferRelativeResize="0"/>
          <p:nvPr/>
        </p:nvPicPr>
        <p:blipFill>
          <a:blip r:embed="rId4">
            <a:alphaModFix/>
          </a:blip>
          <a:stretch>
            <a:fillRect/>
          </a:stretch>
        </p:blipFill>
        <p:spPr>
          <a:xfrm>
            <a:off x="162900" y="1398900"/>
            <a:ext cx="4113697" cy="3510650"/>
          </a:xfrm>
          <a:prstGeom prst="rect">
            <a:avLst/>
          </a:prstGeom>
          <a:noFill/>
          <a:ln w="9525" cap="flat" cmpd="sng">
            <a:solidFill>
              <a:schemeClr val="dk2"/>
            </a:solidFill>
            <a:prstDash val="solid"/>
            <a:round/>
            <a:headEnd type="none" w="sm" len="sm"/>
            <a:tailEnd type="none" w="sm" len="sm"/>
          </a:ln>
        </p:spPr>
      </p:pic>
      <p:sp>
        <p:nvSpPr>
          <p:cNvPr id="149" name="Google Shape;149;p23"/>
          <p:cNvSpPr txBox="1">
            <a:spLocks noGrp="1"/>
          </p:cNvSpPr>
          <p:nvPr>
            <p:ph type="title"/>
          </p:nvPr>
        </p:nvSpPr>
        <p:spPr>
          <a:xfrm>
            <a:off x="162900" y="42800"/>
            <a:ext cx="8981100" cy="116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What kinds of people populate the San Francisco dating scene?</a:t>
            </a:r>
            <a:endParaRPr sz="2800" dirty="0"/>
          </a:p>
          <a:p>
            <a:pPr marL="0" lvl="0" indent="0" algn="l" rtl="0">
              <a:spcBef>
                <a:spcPts val="0"/>
              </a:spcBef>
              <a:spcAft>
                <a:spcPts val="0"/>
              </a:spcAft>
              <a:buNone/>
            </a:pPr>
            <a:r>
              <a:rPr lang="en" dirty="0"/>
              <a:t>-Body Type by Both Sexes</a:t>
            </a:r>
            <a:endParaRPr dirty="0"/>
          </a:p>
        </p:txBody>
      </p:sp>
      <p:cxnSp>
        <p:nvCxnSpPr>
          <p:cNvPr id="150" name="Google Shape;150;p23"/>
          <p:cNvCxnSpPr/>
          <p:nvPr/>
        </p:nvCxnSpPr>
        <p:spPr>
          <a:xfrm>
            <a:off x="540975" y="4775500"/>
            <a:ext cx="236400" cy="0"/>
          </a:xfrm>
          <a:prstGeom prst="straightConnector1">
            <a:avLst/>
          </a:prstGeom>
          <a:noFill/>
          <a:ln w="9525" cap="flat" cmpd="sng">
            <a:solidFill>
              <a:schemeClr val="dk2"/>
            </a:solidFill>
            <a:prstDash val="solid"/>
            <a:round/>
            <a:headEnd type="none" w="med" len="med"/>
            <a:tailEnd type="none" w="med" len="med"/>
          </a:ln>
        </p:spPr>
      </p:cxnSp>
      <p:cxnSp>
        <p:nvCxnSpPr>
          <p:cNvPr id="151" name="Google Shape;151;p23"/>
          <p:cNvCxnSpPr/>
          <p:nvPr/>
        </p:nvCxnSpPr>
        <p:spPr>
          <a:xfrm>
            <a:off x="6658425" y="4766550"/>
            <a:ext cx="2364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1000"/>
                                        <p:tgtEl>
                                          <p:spTgt spid="150"/>
                                        </p:tgtEl>
                                      </p:cBhvr>
                                    </p:animEffect>
                                  </p:childTnLst>
                                </p:cTn>
                              </p:par>
                              <p:par>
                                <p:cTn id="8" presetID="10" presetClass="entr" presetSubtype="0" fill="hold" nodeType="withEffect">
                                  <p:stCondLst>
                                    <p:cond delay="0"/>
                                  </p:stCondLst>
                                  <p:childTnLst>
                                    <p:set>
                                      <p:cBhvr>
                                        <p:cTn id="9" dur="1" fill="hold">
                                          <p:stCondLst>
                                            <p:cond delay="0"/>
                                          </p:stCondLst>
                                        </p:cTn>
                                        <p:tgtEl>
                                          <p:spTgt spid="151"/>
                                        </p:tgtEl>
                                        <p:attrNameLst>
                                          <p:attrName>style.visibility</p:attrName>
                                        </p:attrNameLst>
                                      </p:cBhvr>
                                      <p:to>
                                        <p:strVal val="visible"/>
                                      </p:to>
                                    </p:set>
                                    <p:animEffect transition="in" filter="fade">
                                      <p:cBhvr>
                                        <p:cTn id="10" dur="10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4"/>
          <p:cNvPicPr preferRelativeResize="0"/>
          <p:nvPr/>
        </p:nvPicPr>
        <p:blipFill>
          <a:blip r:embed="rId3">
            <a:alphaModFix/>
          </a:blip>
          <a:stretch>
            <a:fillRect/>
          </a:stretch>
        </p:blipFill>
        <p:spPr>
          <a:xfrm>
            <a:off x="567275" y="1398900"/>
            <a:ext cx="4113701" cy="3510650"/>
          </a:xfrm>
          <a:prstGeom prst="rect">
            <a:avLst/>
          </a:prstGeom>
          <a:noFill/>
          <a:ln w="9525" cap="flat" cmpd="sng">
            <a:solidFill>
              <a:srgbClr val="000000"/>
            </a:solidFill>
            <a:prstDash val="solid"/>
            <a:round/>
            <a:headEnd type="none" w="sm" len="sm"/>
            <a:tailEnd type="none" w="sm" len="sm"/>
          </a:ln>
        </p:spPr>
      </p:pic>
      <p:sp>
        <p:nvSpPr>
          <p:cNvPr id="157" name="Google Shape;157;p24"/>
          <p:cNvSpPr txBox="1">
            <a:spLocks noGrp="1"/>
          </p:cNvSpPr>
          <p:nvPr>
            <p:ph type="body" idx="1"/>
          </p:nvPr>
        </p:nvSpPr>
        <p:spPr>
          <a:xfrm>
            <a:off x="5267700" y="1398900"/>
            <a:ext cx="3710100" cy="3238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400"/>
              <a:t>Religion and Sex selected.</a:t>
            </a:r>
            <a:endParaRPr sz="1400"/>
          </a:p>
          <a:p>
            <a:pPr marL="0" lvl="0" indent="0" algn="l" rtl="0">
              <a:spcBef>
                <a:spcPts val="1600"/>
              </a:spcBef>
              <a:spcAft>
                <a:spcPts val="1600"/>
              </a:spcAft>
              <a:buNone/>
            </a:pPr>
            <a:r>
              <a:rPr lang="en" sz="1400"/>
              <a:t>Data sorted by religion count, top 20 religions looked at and grouped.</a:t>
            </a:r>
            <a:endParaRPr/>
          </a:p>
        </p:txBody>
      </p:sp>
      <p:sp>
        <p:nvSpPr>
          <p:cNvPr id="158" name="Google Shape;158;p24"/>
          <p:cNvSpPr txBox="1">
            <a:spLocks noGrp="1"/>
          </p:cNvSpPr>
          <p:nvPr>
            <p:ph type="title"/>
          </p:nvPr>
        </p:nvSpPr>
        <p:spPr>
          <a:xfrm>
            <a:off x="162900" y="42800"/>
            <a:ext cx="8981100" cy="116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What kinds of people populate the San Francisco dating scene?</a:t>
            </a:r>
            <a:endParaRPr sz="2800" dirty="0"/>
          </a:p>
          <a:p>
            <a:pPr marL="0" lvl="0" indent="0" algn="l" rtl="0">
              <a:spcBef>
                <a:spcPts val="0"/>
              </a:spcBef>
              <a:spcAft>
                <a:spcPts val="0"/>
              </a:spcAft>
              <a:buNone/>
            </a:pPr>
            <a:r>
              <a:rPr lang="en" dirty="0"/>
              <a:t>-Religion by Sex = Female</a:t>
            </a:r>
            <a:endParaRPr dirty="0"/>
          </a:p>
        </p:txBody>
      </p:sp>
      <p:cxnSp>
        <p:nvCxnSpPr>
          <p:cNvPr id="159" name="Google Shape;159;p24"/>
          <p:cNvCxnSpPr/>
          <p:nvPr/>
        </p:nvCxnSpPr>
        <p:spPr>
          <a:xfrm>
            <a:off x="1733575" y="1638525"/>
            <a:ext cx="2114700" cy="1686000"/>
          </a:xfrm>
          <a:prstGeom prst="straightConnector1">
            <a:avLst/>
          </a:prstGeom>
          <a:noFill/>
          <a:ln w="9525" cap="flat" cmpd="sng">
            <a:solidFill>
              <a:srgbClr val="4A86E8"/>
            </a:solidFill>
            <a:prstDash val="solid"/>
            <a:round/>
            <a:headEnd type="none" w="med" len="med"/>
            <a:tailEnd type="triangle" w="med" len="med"/>
          </a:ln>
        </p:spPr>
      </p:cxnSp>
      <p:sp>
        <p:nvSpPr>
          <p:cNvPr id="160" name="Google Shape;160;p24"/>
          <p:cNvSpPr/>
          <p:nvPr/>
        </p:nvSpPr>
        <p:spPr>
          <a:xfrm rot="5400000">
            <a:off x="1403575" y="1045600"/>
            <a:ext cx="71700" cy="987600"/>
          </a:xfrm>
          <a:prstGeom prst="leftBrace">
            <a:avLst>
              <a:gd name="adj1" fmla="val 8333"/>
              <a:gd name="adj2" fmla="val 50000"/>
            </a:avLst>
          </a:prstGeom>
          <a:no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0000"/>
              </a:solidFill>
            </a:endParaRPr>
          </a:p>
        </p:txBody>
      </p:sp>
      <p:sp>
        <p:nvSpPr>
          <p:cNvPr id="161" name="Google Shape;161;p24"/>
          <p:cNvSpPr txBox="1">
            <a:spLocks noGrp="1"/>
          </p:cNvSpPr>
          <p:nvPr>
            <p:ph type="body" idx="1"/>
          </p:nvPr>
        </p:nvSpPr>
        <p:spPr>
          <a:xfrm>
            <a:off x="5267700" y="2950225"/>
            <a:ext cx="3710100" cy="949800"/>
          </a:xfrm>
          <a:prstGeom prst="rect">
            <a:avLst/>
          </a:prstGeom>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solidFill>
                  <a:srgbClr val="FF0000"/>
                </a:solidFill>
              </a:rPr>
              <a:t>Top 2 religions</a:t>
            </a:r>
            <a:r>
              <a:rPr lang="en" sz="1400">
                <a:solidFill>
                  <a:srgbClr val="000000"/>
                </a:solidFill>
              </a:rPr>
              <a:t> very close</a:t>
            </a:r>
            <a:endParaRPr sz="1400">
              <a:solidFill>
                <a:srgbClr val="000000"/>
              </a:solidFill>
            </a:endParaRPr>
          </a:p>
          <a:p>
            <a:pPr marL="457200" lvl="0" indent="-317500" algn="l" rtl="0">
              <a:spcBef>
                <a:spcPts val="0"/>
              </a:spcBef>
              <a:spcAft>
                <a:spcPts val="0"/>
              </a:spcAft>
              <a:buSzPts val="1400"/>
              <a:buChar char="●"/>
            </a:pPr>
            <a:r>
              <a:rPr lang="en" sz="1400">
                <a:solidFill>
                  <a:srgbClr val="000000"/>
                </a:solidFill>
              </a:rPr>
              <a:t>Fairly </a:t>
            </a:r>
            <a:r>
              <a:rPr lang="en" sz="1400">
                <a:solidFill>
                  <a:srgbClr val="4A86E8"/>
                </a:solidFill>
              </a:rPr>
              <a:t>consistent and gentle</a:t>
            </a:r>
            <a:r>
              <a:rPr lang="en" sz="1400" b="1">
                <a:solidFill>
                  <a:srgbClr val="4A86E8"/>
                </a:solidFill>
              </a:rPr>
              <a:t> </a:t>
            </a:r>
            <a:r>
              <a:rPr lang="en" sz="1400">
                <a:solidFill>
                  <a:srgbClr val="4A86E8"/>
                </a:solidFill>
              </a:rPr>
              <a:t>slope</a:t>
            </a:r>
            <a:endParaRPr sz="1400">
              <a:solidFill>
                <a:srgbClr val="4A86E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0"/>
                                        </p:tgtEl>
                                        <p:attrNameLst>
                                          <p:attrName>style.visibility</p:attrName>
                                        </p:attrNameLst>
                                      </p:cBhvr>
                                      <p:to>
                                        <p:strVal val="visible"/>
                                      </p:to>
                                    </p:set>
                                    <p:animEffect transition="in" filter="fade">
                                      <p:cBhvr>
                                        <p:cTn id="11" dur="1000"/>
                                        <p:tgtEl>
                                          <p:spTgt spid="160"/>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59"/>
                                        </p:tgtEl>
                                        <p:attrNameLst>
                                          <p:attrName>style.visibility</p:attrName>
                                        </p:attrNameLst>
                                      </p:cBhvr>
                                      <p:to>
                                        <p:strVal val="visible"/>
                                      </p:to>
                                    </p:set>
                                    <p:animEffect transition="in" filter="fade">
                                      <p:cBhvr>
                                        <p:cTn id="15" dur="10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25"/>
          <p:cNvPicPr preferRelativeResize="0"/>
          <p:nvPr/>
        </p:nvPicPr>
        <p:blipFill>
          <a:blip r:embed="rId3">
            <a:alphaModFix/>
          </a:blip>
          <a:stretch>
            <a:fillRect/>
          </a:stretch>
        </p:blipFill>
        <p:spPr>
          <a:xfrm>
            <a:off x="567275" y="1398900"/>
            <a:ext cx="4113701" cy="3510650"/>
          </a:xfrm>
          <a:prstGeom prst="rect">
            <a:avLst/>
          </a:prstGeom>
          <a:noFill/>
          <a:ln w="9525" cap="flat" cmpd="sng">
            <a:solidFill>
              <a:srgbClr val="000000"/>
            </a:solidFill>
            <a:prstDash val="solid"/>
            <a:round/>
            <a:headEnd type="none" w="sm" len="sm"/>
            <a:tailEnd type="none" w="sm" len="sm"/>
          </a:ln>
        </p:spPr>
      </p:pic>
      <p:sp>
        <p:nvSpPr>
          <p:cNvPr id="167" name="Google Shape;167;p25"/>
          <p:cNvSpPr txBox="1">
            <a:spLocks noGrp="1"/>
          </p:cNvSpPr>
          <p:nvPr>
            <p:ph type="body" idx="1"/>
          </p:nvPr>
        </p:nvSpPr>
        <p:spPr>
          <a:xfrm>
            <a:off x="5267700" y="1398900"/>
            <a:ext cx="3710100" cy="3238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400"/>
              <a:t>Religion and Sex selected.</a:t>
            </a:r>
            <a:endParaRPr sz="1400"/>
          </a:p>
          <a:p>
            <a:pPr marL="0" lvl="0" indent="0" algn="l" rtl="0">
              <a:spcBef>
                <a:spcPts val="1600"/>
              </a:spcBef>
              <a:spcAft>
                <a:spcPts val="0"/>
              </a:spcAft>
              <a:buNone/>
            </a:pPr>
            <a:r>
              <a:rPr lang="en" sz="1400"/>
              <a:t>Data sorted by religion count, top 20 religions looked at and grouped.</a:t>
            </a:r>
            <a:endParaRPr sz="1400"/>
          </a:p>
          <a:p>
            <a:pPr marL="0" lvl="0" indent="0" algn="l" rtl="0">
              <a:spcBef>
                <a:spcPts val="1600"/>
              </a:spcBef>
              <a:spcAft>
                <a:spcPts val="0"/>
              </a:spcAft>
              <a:buNone/>
            </a:pPr>
            <a:r>
              <a:rPr lang="en" sz="1400"/>
              <a:t>X axis shows religion.</a:t>
            </a:r>
            <a:endParaRPr sz="1400"/>
          </a:p>
          <a:p>
            <a:pPr marL="0" lvl="0" indent="0" algn="l" rtl="0">
              <a:spcBef>
                <a:spcPts val="1600"/>
              </a:spcBef>
              <a:spcAft>
                <a:spcPts val="0"/>
              </a:spcAft>
              <a:buNone/>
            </a:pPr>
            <a:r>
              <a:rPr lang="en" sz="1400"/>
              <a:t>Y axis shows frequency.</a:t>
            </a:r>
            <a:endParaRPr sz="1400"/>
          </a:p>
          <a:p>
            <a:pPr marL="0" lvl="0" indent="0" algn="l" rtl="0">
              <a:spcBef>
                <a:spcPts val="1600"/>
              </a:spcBef>
              <a:spcAft>
                <a:spcPts val="1600"/>
              </a:spcAft>
              <a:buNone/>
            </a:pPr>
            <a:endParaRPr/>
          </a:p>
        </p:txBody>
      </p:sp>
      <p:sp>
        <p:nvSpPr>
          <p:cNvPr id="168" name="Google Shape;168;p25"/>
          <p:cNvSpPr txBox="1">
            <a:spLocks noGrp="1"/>
          </p:cNvSpPr>
          <p:nvPr>
            <p:ph type="title"/>
          </p:nvPr>
        </p:nvSpPr>
        <p:spPr>
          <a:xfrm>
            <a:off x="162900" y="42800"/>
            <a:ext cx="8981100" cy="116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What kinds of people populate the San Francisco dating scene?</a:t>
            </a:r>
            <a:endParaRPr sz="2800" dirty="0"/>
          </a:p>
          <a:p>
            <a:pPr marL="0" lvl="0" indent="0" algn="l" rtl="0">
              <a:spcBef>
                <a:spcPts val="0"/>
              </a:spcBef>
              <a:spcAft>
                <a:spcPts val="0"/>
              </a:spcAft>
              <a:buNone/>
            </a:pPr>
            <a:r>
              <a:rPr lang="en" dirty="0"/>
              <a:t>-Religion by Sex = Male</a:t>
            </a:r>
            <a:endParaRPr dirty="0"/>
          </a:p>
        </p:txBody>
      </p:sp>
      <p:cxnSp>
        <p:nvCxnSpPr>
          <p:cNvPr id="169" name="Google Shape;169;p25"/>
          <p:cNvCxnSpPr/>
          <p:nvPr/>
        </p:nvCxnSpPr>
        <p:spPr>
          <a:xfrm>
            <a:off x="1971700" y="2067150"/>
            <a:ext cx="142800" cy="571500"/>
          </a:xfrm>
          <a:prstGeom prst="straightConnector1">
            <a:avLst/>
          </a:prstGeom>
          <a:noFill/>
          <a:ln w="9525" cap="flat" cmpd="sng">
            <a:solidFill>
              <a:schemeClr val="dk2"/>
            </a:solidFill>
            <a:prstDash val="solid"/>
            <a:round/>
            <a:headEnd type="none" w="med" len="med"/>
            <a:tailEnd type="triangle" w="med" len="med"/>
          </a:ln>
        </p:spPr>
      </p:cxnSp>
      <p:cxnSp>
        <p:nvCxnSpPr>
          <p:cNvPr id="170" name="Google Shape;170;p25"/>
          <p:cNvCxnSpPr/>
          <p:nvPr/>
        </p:nvCxnSpPr>
        <p:spPr>
          <a:xfrm>
            <a:off x="3448075" y="3276825"/>
            <a:ext cx="95400" cy="447600"/>
          </a:xfrm>
          <a:prstGeom prst="straightConnector1">
            <a:avLst/>
          </a:prstGeom>
          <a:noFill/>
          <a:ln w="9525" cap="flat" cmpd="sng">
            <a:solidFill>
              <a:schemeClr val="dk2"/>
            </a:solidFill>
            <a:prstDash val="solid"/>
            <a:round/>
            <a:headEnd type="none" w="med" len="med"/>
            <a:tailEnd type="triangle" w="med" len="med"/>
          </a:ln>
        </p:spPr>
      </p:cxnSp>
      <p:sp>
        <p:nvSpPr>
          <p:cNvPr id="171" name="Google Shape;171;p25"/>
          <p:cNvSpPr txBox="1">
            <a:spLocks noGrp="1"/>
          </p:cNvSpPr>
          <p:nvPr>
            <p:ph type="body" idx="1"/>
          </p:nvPr>
        </p:nvSpPr>
        <p:spPr>
          <a:xfrm>
            <a:off x="5267700" y="3687600"/>
            <a:ext cx="3710100" cy="949800"/>
          </a:xfrm>
          <a:prstGeom prst="rect">
            <a:avLst/>
          </a:prstGeom>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solidFill>
                  <a:srgbClr val="000000"/>
                </a:solidFill>
              </a:rPr>
              <a:t>Noticeable drops</a:t>
            </a:r>
            <a:r>
              <a:rPr lang="en" sz="1400">
                <a:solidFill>
                  <a:srgbClr val="4A86E8"/>
                </a:solidFill>
              </a:rPr>
              <a:t> </a:t>
            </a:r>
            <a:r>
              <a:rPr lang="en" sz="1400">
                <a:solidFill>
                  <a:srgbClr val="000000"/>
                </a:solidFill>
              </a:rPr>
              <a:t>after top 2 and middle 3 religions</a:t>
            </a:r>
            <a:r>
              <a:rPr lang="en" sz="1400"/>
              <a:t>.</a:t>
            </a:r>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1000"/>
                                        <p:tgtEl>
                                          <p:spTgt spid="17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0"/>
                                        </p:tgtEl>
                                        <p:attrNameLst>
                                          <p:attrName>style.visibility</p:attrName>
                                        </p:attrNameLst>
                                      </p:cBhvr>
                                      <p:to>
                                        <p:strVal val="visible"/>
                                      </p:to>
                                    </p:set>
                                    <p:animEffect transition="in" filter="fade">
                                      <p:cBhvr>
                                        <p:cTn id="11" dur="1000"/>
                                        <p:tgtEl>
                                          <p:spTgt spid="170"/>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69"/>
                                        </p:tgtEl>
                                        <p:attrNameLst>
                                          <p:attrName>style.visibility</p:attrName>
                                        </p:attrNameLst>
                                      </p:cBhvr>
                                      <p:to>
                                        <p:strVal val="visible"/>
                                      </p:to>
                                    </p:set>
                                    <p:animEffect transition="in" filter="fade">
                                      <p:cBhvr>
                                        <p:cTn id="15" dur="1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6"/>
          <p:cNvPicPr preferRelativeResize="0"/>
          <p:nvPr/>
        </p:nvPicPr>
        <p:blipFill>
          <a:blip r:embed="rId3">
            <a:alphaModFix/>
          </a:blip>
          <a:stretch>
            <a:fillRect/>
          </a:stretch>
        </p:blipFill>
        <p:spPr>
          <a:xfrm>
            <a:off x="567275" y="1398900"/>
            <a:ext cx="4113701" cy="3510650"/>
          </a:xfrm>
          <a:prstGeom prst="rect">
            <a:avLst/>
          </a:prstGeom>
          <a:noFill/>
          <a:ln w="9525" cap="flat" cmpd="sng">
            <a:solidFill>
              <a:srgbClr val="000000"/>
            </a:solidFill>
            <a:prstDash val="solid"/>
            <a:round/>
            <a:headEnd type="none" w="sm" len="sm"/>
            <a:tailEnd type="none" w="sm" len="sm"/>
          </a:ln>
        </p:spPr>
      </p:pic>
      <p:pic>
        <p:nvPicPr>
          <p:cNvPr id="177" name="Google Shape;177;p26"/>
          <p:cNvPicPr preferRelativeResize="0"/>
          <p:nvPr/>
        </p:nvPicPr>
        <p:blipFill>
          <a:blip r:embed="rId4">
            <a:alphaModFix/>
          </a:blip>
          <a:stretch>
            <a:fillRect/>
          </a:stretch>
        </p:blipFill>
        <p:spPr>
          <a:xfrm>
            <a:off x="4822000" y="1398900"/>
            <a:ext cx="4113701" cy="3510650"/>
          </a:xfrm>
          <a:prstGeom prst="rect">
            <a:avLst/>
          </a:prstGeom>
          <a:noFill/>
          <a:ln w="9525" cap="flat" cmpd="sng">
            <a:solidFill>
              <a:srgbClr val="000000"/>
            </a:solidFill>
            <a:prstDash val="solid"/>
            <a:round/>
            <a:headEnd type="none" w="sm" len="sm"/>
            <a:tailEnd type="none" w="sm" len="sm"/>
          </a:ln>
        </p:spPr>
      </p:pic>
      <p:sp>
        <p:nvSpPr>
          <p:cNvPr id="178" name="Google Shape;178;p26"/>
          <p:cNvSpPr txBox="1">
            <a:spLocks noGrp="1"/>
          </p:cNvSpPr>
          <p:nvPr>
            <p:ph type="title"/>
          </p:nvPr>
        </p:nvSpPr>
        <p:spPr>
          <a:xfrm>
            <a:off x="162900" y="42800"/>
            <a:ext cx="8981100" cy="116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What kinds of people populate the San Francisco dating scene?</a:t>
            </a:r>
            <a:endParaRPr sz="2800" dirty="0"/>
          </a:p>
          <a:p>
            <a:pPr marL="0" lvl="0" indent="0" algn="l" rtl="0">
              <a:spcBef>
                <a:spcPts val="0"/>
              </a:spcBef>
              <a:spcAft>
                <a:spcPts val="0"/>
              </a:spcAft>
              <a:buNone/>
            </a:pPr>
            <a:r>
              <a:rPr lang="en" dirty="0"/>
              <a:t>-Religion by Both Sexes</a:t>
            </a:r>
            <a:endParaRPr dirty="0"/>
          </a:p>
        </p:txBody>
      </p:sp>
      <p:cxnSp>
        <p:nvCxnSpPr>
          <p:cNvPr id="179" name="Google Shape;179;p26"/>
          <p:cNvCxnSpPr/>
          <p:nvPr/>
        </p:nvCxnSpPr>
        <p:spPr>
          <a:xfrm>
            <a:off x="7246800" y="4784500"/>
            <a:ext cx="312000" cy="0"/>
          </a:xfrm>
          <a:prstGeom prst="straightConnector1">
            <a:avLst/>
          </a:prstGeom>
          <a:noFill/>
          <a:ln w="9525" cap="flat" cmpd="sng">
            <a:solidFill>
              <a:schemeClr val="dk2"/>
            </a:solidFill>
            <a:prstDash val="solid"/>
            <a:round/>
            <a:headEnd type="none" w="med" len="med"/>
            <a:tailEnd type="none" w="med" len="med"/>
          </a:ln>
        </p:spPr>
      </p:cxnSp>
      <p:cxnSp>
        <p:nvCxnSpPr>
          <p:cNvPr id="180" name="Google Shape;180;p26"/>
          <p:cNvCxnSpPr/>
          <p:nvPr/>
        </p:nvCxnSpPr>
        <p:spPr>
          <a:xfrm>
            <a:off x="1537050" y="4784500"/>
            <a:ext cx="3120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1000"/>
                                        <p:tgtEl>
                                          <p:spTgt spid="179"/>
                                        </p:tgtEl>
                                      </p:cBhvr>
                                    </p:animEffect>
                                  </p:childTnLst>
                                </p:cTn>
                              </p:par>
                              <p:par>
                                <p:cTn id="8" presetID="10" presetClass="entr" presetSubtype="0" fill="hold" nodeType="withEffect">
                                  <p:stCondLst>
                                    <p:cond delay="0"/>
                                  </p:stCondLst>
                                  <p:childTnLst>
                                    <p:set>
                                      <p:cBhvr>
                                        <p:cTn id="9" dur="1" fill="hold">
                                          <p:stCondLst>
                                            <p:cond delay="0"/>
                                          </p:stCondLst>
                                        </p:cTn>
                                        <p:tgtEl>
                                          <p:spTgt spid="180"/>
                                        </p:tgtEl>
                                        <p:attrNameLst>
                                          <p:attrName>style.visibility</p:attrName>
                                        </p:attrNameLst>
                                      </p:cBhvr>
                                      <p:to>
                                        <p:strVal val="visible"/>
                                      </p:to>
                                    </p:set>
                                    <p:animEffect transition="in" filter="fade">
                                      <p:cBhvr>
                                        <p:cTn id="10" dur="10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a:spLocks noGrp="1"/>
          </p:cNvSpPr>
          <p:nvPr>
            <p:ph type="title"/>
          </p:nvPr>
        </p:nvSpPr>
        <p:spPr>
          <a:xfrm>
            <a:off x="162900" y="42800"/>
            <a:ext cx="8981100" cy="116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What kinds of people populate the San Francisco dating scene?</a:t>
            </a:r>
            <a:endParaRPr sz="2800" dirty="0"/>
          </a:p>
          <a:p>
            <a:pPr marL="0" lvl="0" indent="0" algn="l" rtl="0">
              <a:spcBef>
                <a:spcPts val="0"/>
              </a:spcBef>
              <a:spcAft>
                <a:spcPts val="0"/>
              </a:spcAft>
              <a:buNone/>
            </a:pPr>
            <a:r>
              <a:rPr lang="en" dirty="0"/>
              <a:t>-Ethnicity and Sex</a:t>
            </a:r>
            <a:endParaRPr dirty="0"/>
          </a:p>
        </p:txBody>
      </p:sp>
      <p:sp>
        <p:nvSpPr>
          <p:cNvPr id="186" name="Google Shape;186;p27"/>
          <p:cNvSpPr txBox="1">
            <a:spLocks noGrp="1"/>
          </p:cNvSpPr>
          <p:nvPr>
            <p:ph type="body" idx="1"/>
          </p:nvPr>
        </p:nvSpPr>
        <p:spPr>
          <a:xfrm>
            <a:off x="5267700" y="1468825"/>
            <a:ext cx="3710100" cy="3626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400"/>
              <a:t>Ethnicity and Sex selected.</a:t>
            </a:r>
            <a:endParaRPr sz="1400"/>
          </a:p>
          <a:p>
            <a:pPr marL="0" lvl="0" indent="0" algn="l" rtl="0">
              <a:spcBef>
                <a:spcPts val="1600"/>
              </a:spcBef>
              <a:spcAft>
                <a:spcPts val="0"/>
              </a:spcAft>
              <a:buNone/>
            </a:pPr>
            <a:r>
              <a:rPr lang="en" sz="1400"/>
              <a:t>Top 20 ethnicities looked at and grouped into top 5 ethnicities + other. Count for each ethnicity graphed while using sex as fill.</a:t>
            </a:r>
            <a:endParaRPr sz="1400"/>
          </a:p>
          <a:p>
            <a:pPr marL="0" lvl="0" indent="0" algn="l" rtl="0">
              <a:spcBef>
                <a:spcPts val="1600"/>
              </a:spcBef>
              <a:spcAft>
                <a:spcPts val="0"/>
              </a:spcAft>
              <a:buNone/>
            </a:pPr>
            <a:r>
              <a:rPr lang="en" sz="1400"/>
              <a:t>X axis shows top 6 ethnicities.</a:t>
            </a:r>
            <a:endParaRPr sz="1400"/>
          </a:p>
          <a:p>
            <a:pPr marL="0" lvl="0" indent="0" algn="l" rtl="0">
              <a:spcBef>
                <a:spcPts val="1600"/>
              </a:spcBef>
              <a:spcAft>
                <a:spcPts val="1600"/>
              </a:spcAft>
              <a:buNone/>
            </a:pPr>
            <a:r>
              <a:rPr lang="en" sz="1400"/>
              <a:t>Y axis shows frequency for each ethnicity.</a:t>
            </a:r>
            <a:endParaRPr/>
          </a:p>
        </p:txBody>
      </p:sp>
      <p:pic>
        <p:nvPicPr>
          <p:cNvPr id="187" name="Google Shape;187;p27"/>
          <p:cNvPicPr preferRelativeResize="0"/>
          <p:nvPr/>
        </p:nvPicPr>
        <p:blipFill>
          <a:blip r:embed="rId3">
            <a:alphaModFix/>
          </a:blip>
          <a:stretch>
            <a:fillRect/>
          </a:stretch>
        </p:blipFill>
        <p:spPr>
          <a:xfrm>
            <a:off x="502050" y="1398900"/>
            <a:ext cx="4032867" cy="3626799"/>
          </a:xfrm>
          <a:prstGeom prst="rect">
            <a:avLst/>
          </a:prstGeom>
          <a:noFill/>
          <a:ln>
            <a:noFill/>
          </a:ln>
        </p:spPr>
      </p:pic>
      <p:sp>
        <p:nvSpPr>
          <p:cNvPr id="188" name="Google Shape;188;p27"/>
          <p:cNvSpPr txBox="1">
            <a:spLocks noGrp="1"/>
          </p:cNvSpPr>
          <p:nvPr>
            <p:ph type="body" idx="1"/>
          </p:nvPr>
        </p:nvSpPr>
        <p:spPr>
          <a:xfrm>
            <a:off x="5267700" y="4251400"/>
            <a:ext cx="3710100" cy="774300"/>
          </a:xfrm>
          <a:prstGeom prst="rect">
            <a:avLst/>
          </a:prstGeom>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solidFill>
                  <a:srgbClr val="000000"/>
                </a:solidFill>
              </a:rPr>
              <a:t>White much more prevalent than other ethnicities.</a:t>
            </a:r>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fade">
                                      <p:cBhvr>
                                        <p:cTn id="7" dur="10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28"/>
          <p:cNvPicPr preferRelativeResize="0"/>
          <p:nvPr/>
        </p:nvPicPr>
        <p:blipFill>
          <a:blip r:embed="rId3">
            <a:alphaModFix/>
          </a:blip>
          <a:stretch>
            <a:fillRect/>
          </a:stretch>
        </p:blipFill>
        <p:spPr>
          <a:xfrm>
            <a:off x="502050" y="1398888"/>
            <a:ext cx="3903724" cy="3510663"/>
          </a:xfrm>
          <a:prstGeom prst="rect">
            <a:avLst/>
          </a:prstGeom>
          <a:noFill/>
          <a:ln w="9525" cap="flat" cmpd="sng">
            <a:solidFill>
              <a:schemeClr val="dk2"/>
            </a:solidFill>
            <a:prstDash val="solid"/>
            <a:round/>
            <a:headEnd type="none" w="sm" len="sm"/>
            <a:tailEnd type="none" w="sm" len="sm"/>
          </a:ln>
        </p:spPr>
      </p:pic>
      <p:sp>
        <p:nvSpPr>
          <p:cNvPr id="194" name="Google Shape;194;p28"/>
          <p:cNvSpPr txBox="1">
            <a:spLocks noGrp="1"/>
          </p:cNvSpPr>
          <p:nvPr>
            <p:ph type="body" idx="1"/>
          </p:nvPr>
        </p:nvSpPr>
        <p:spPr>
          <a:xfrm>
            <a:off x="5267700" y="1398900"/>
            <a:ext cx="3710100" cy="3593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400"/>
              <a:t>Orientation and Sex selected.</a:t>
            </a:r>
            <a:endParaRPr sz="1400"/>
          </a:p>
          <a:p>
            <a:pPr marL="0" lvl="0" indent="0" algn="l" rtl="0">
              <a:spcBef>
                <a:spcPts val="1600"/>
              </a:spcBef>
              <a:spcAft>
                <a:spcPts val="0"/>
              </a:spcAft>
              <a:buNone/>
            </a:pPr>
            <a:r>
              <a:rPr lang="en" sz="1400"/>
              <a:t>Orientation chosen as fill for Sex as x axis. Proportion instead of count shown.</a:t>
            </a:r>
            <a:endParaRPr sz="1400"/>
          </a:p>
          <a:p>
            <a:pPr marL="0" lvl="0" indent="0" algn="l" rtl="0">
              <a:spcBef>
                <a:spcPts val="1600"/>
              </a:spcBef>
              <a:spcAft>
                <a:spcPts val="0"/>
              </a:spcAft>
              <a:buNone/>
            </a:pPr>
            <a:r>
              <a:rPr lang="en" sz="1400"/>
              <a:t>X axis shows the two sexes.</a:t>
            </a:r>
            <a:endParaRPr sz="1400"/>
          </a:p>
          <a:p>
            <a:pPr marL="0" lvl="0" indent="0" algn="l" rtl="0">
              <a:spcBef>
                <a:spcPts val="1600"/>
              </a:spcBef>
              <a:spcAft>
                <a:spcPts val="1600"/>
              </a:spcAft>
              <a:buNone/>
            </a:pPr>
            <a:r>
              <a:rPr lang="en" sz="1400"/>
              <a:t>Y axis shows proportion of orientation.</a:t>
            </a:r>
            <a:endParaRPr/>
          </a:p>
        </p:txBody>
      </p:sp>
      <p:sp>
        <p:nvSpPr>
          <p:cNvPr id="195" name="Google Shape;195;p28"/>
          <p:cNvSpPr txBox="1">
            <a:spLocks noGrp="1"/>
          </p:cNvSpPr>
          <p:nvPr>
            <p:ph type="title"/>
          </p:nvPr>
        </p:nvSpPr>
        <p:spPr>
          <a:xfrm>
            <a:off x="170225" y="170475"/>
            <a:ext cx="8878200" cy="93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a:t>What kinds of people populate the San Francisco dating scene?</a:t>
            </a:r>
            <a:endParaRPr sz="2500"/>
          </a:p>
          <a:p>
            <a:pPr marL="0" lvl="0" indent="0" algn="l" rtl="0">
              <a:spcBef>
                <a:spcPts val="0"/>
              </a:spcBef>
              <a:spcAft>
                <a:spcPts val="0"/>
              </a:spcAft>
              <a:buNone/>
            </a:pPr>
            <a:r>
              <a:rPr lang="en" sz="2500"/>
              <a:t>-Orientation by Sex</a:t>
            </a:r>
            <a:endParaRPr sz="2500"/>
          </a:p>
        </p:txBody>
      </p:sp>
      <p:sp>
        <p:nvSpPr>
          <p:cNvPr id="196" name="Google Shape;196;p28"/>
          <p:cNvSpPr txBox="1">
            <a:spLocks noGrp="1"/>
          </p:cNvSpPr>
          <p:nvPr>
            <p:ph type="body" idx="1"/>
          </p:nvPr>
        </p:nvSpPr>
        <p:spPr>
          <a:xfrm>
            <a:off x="5267700" y="3863100"/>
            <a:ext cx="3710100" cy="774300"/>
          </a:xfrm>
          <a:prstGeom prst="rect">
            <a:avLst/>
          </a:prstGeom>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solidFill>
                  <a:srgbClr val="000000"/>
                </a:solidFill>
              </a:rPr>
              <a:t>Men more likely to be </a:t>
            </a:r>
            <a:r>
              <a:rPr lang="en" sz="1400">
                <a:solidFill>
                  <a:srgbClr val="38761D"/>
                </a:solidFill>
              </a:rPr>
              <a:t>gay </a:t>
            </a:r>
            <a:r>
              <a:rPr lang="en" sz="1400">
                <a:solidFill>
                  <a:srgbClr val="000000"/>
                </a:solidFill>
              </a:rPr>
              <a:t>than women</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Women more likely to be </a:t>
            </a:r>
            <a:r>
              <a:rPr lang="en" sz="1400">
                <a:solidFill>
                  <a:srgbClr val="CC0000"/>
                </a:solidFill>
              </a:rPr>
              <a:t>bisexual </a:t>
            </a:r>
            <a:r>
              <a:rPr lang="en" sz="1400">
                <a:solidFill>
                  <a:srgbClr val="000000"/>
                </a:solidFill>
              </a:rPr>
              <a:t>than men</a:t>
            </a:r>
            <a:endParaRPr sz="14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10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txBox="1">
            <a:spLocks noGrp="1"/>
          </p:cNvSpPr>
          <p:nvPr>
            <p:ph type="title"/>
          </p:nvPr>
        </p:nvSpPr>
        <p:spPr>
          <a:xfrm>
            <a:off x="170225" y="170475"/>
            <a:ext cx="8878200" cy="93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What kind of habits should we expect to find amongst SF OKCupid users? </a:t>
            </a:r>
            <a:endParaRPr sz="2800" dirty="0"/>
          </a:p>
        </p:txBody>
      </p:sp>
      <p:sp>
        <p:nvSpPr>
          <p:cNvPr id="202" name="Google Shape;202;p29"/>
          <p:cNvSpPr txBox="1">
            <a:spLocks noGrp="1"/>
          </p:cNvSpPr>
          <p:nvPr>
            <p:ph type="body" idx="1"/>
          </p:nvPr>
        </p:nvSpPr>
        <p:spPr>
          <a:xfrm>
            <a:off x="311700" y="1468825"/>
            <a:ext cx="8520600" cy="167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each gender, what habits can we expect to find for…</a:t>
            </a:r>
            <a:endParaRPr/>
          </a:p>
          <a:p>
            <a:pPr marL="457200" lvl="0" indent="-342900" algn="l" rtl="0">
              <a:spcBef>
                <a:spcPts val="1600"/>
              </a:spcBef>
              <a:spcAft>
                <a:spcPts val="0"/>
              </a:spcAft>
              <a:buSzPts val="1800"/>
              <a:buChar char="●"/>
            </a:pPr>
            <a:r>
              <a:rPr lang="en"/>
              <a:t>Drug use?</a:t>
            </a:r>
            <a:endParaRPr/>
          </a:p>
          <a:p>
            <a:pPr marL="457200" lvl="0" indent="-342900" algn="l" rtl="0">
              <a:spcBef>
                <a:spcPts val="0"/>
              </a:spcBef>
              <a:spcAft>
                <a:spcPts val="0"/>
              </a:spcAft>
              <a:buSzPts val="1800"/>
              <a:buChar char="●"/>
            </a:pPr>
            <a:r>
              <a:rPr lang="en"/>
              <a:t>Drinking?</a:t>
            </a:r>
            <a:endParaRPr/>
          </a:p>
          <a:p>
            <a:pPr marL="457200" lvl="0" indent="-342900" algn="l" rtl="0">
              <a:spcBef>
                <a:spcPts val="0"/>
              </a:spcBef>
              <a:spcAft>
                <a:spcPts val="0"/>
              </a:spcAft>
              <a:buSzPts val="1800"/>
              <a:buChar char="●"/>
            </a:pPr>
            <a:r>
              <a:rPr lang="en"/>
              <a:t>Diets?</a:t>
            </a:r>
            <a:endParaRPr/>
          </a:p>
          <a:p>
            <a:pPr marL="0" lvl="0" indent="0" algn="l" rtl="0">
              <a:spcBef>
                <a:spcPts val="1600"/>
              </a:spcBef>
              <a:spcAft>
                <a:spcPts val="1600"/>
              </a:spcAft>
              <a:buNone/>
            </a:pPr>
            <a:r>
              <a:rPr lang="en"/>
              <a:t>Figuring out the most common habits for such categories will shed some light into San Francisco culture and give us an idea of what each sex is up to.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a:spLocks noGrp="1"/>
          </p:cNvSpPr>
          <p:nvPr>
            <p:ph type="body" idx="1"/>
          </p:nvPr>
        </p:nvSpPr>
        <p:spPr>
          <a:xfrm>
            <a:off x="5267700" y="1398900"/>
            <a:ext cx="3710100" cy="3621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400"/>
              <a:t>Drugs and Sex selected.</a:t>
            </a:r>
            <a:endParaRPr sz="1400"/>
          </a:p>
          <a:p>
            <a:pPr marL="0" lvl="0" indent="0" algn="l" rtl="0">
              <a:spcBef>
                <a:spcPts val="1600"/>
              </a:spcBef>
              <a:spcAft>
                <a:spcPts val="0"/>
              </a:spcAft>
              <a:buNone/>
            </a:pPr>
            <a:r>
              <a:rPr lang="en" sz="1400"/>
              <a:t>Drugs chosen as fill for Sex as x axis. Proportion instead of count shown.</a:t>
            </a:r>
            <a:endParaRPr sz="1400"/>
          </a:p>
          <a:p>
            <a:pPr marL="0" lvl="0" indent="0" algn="l" rtl="0">
              <a:spcBef>
                <a:spcPts val="1600"/>
              </a:spcBef>
              <a:spcAft>
                <a:spcPts val="0"/>
              </a:spcAft>
              <a:buNone/>
            </a:pPr>
            <a:r>
              <a:rPr lang="en" sz="1400"/>
              <a:t>X axis shows the two sexes.</a:t>
            </a:r>
            <a:endParaRPr sz="1400"/>
          </a:p>
          <a:p>
            <a:pPr marL="0" lvl="0" indent="0" algn="l" rtl="0">
              <a:spcBef>
                <a:spcPts val="1600"/>
              </a:spcBef>
              <a:spcAft>
                <a:spcPts val="0"/>
              </a:spcAft>
              <a:buNone/>
            </a:pPr>
            <a:r>
              <a:rPr lang="en" sz="1400"/>
              <a:t>Y axis shows proportion of drug habits.</a:t>
            </a:r>
            <a:endParaRPr sz="1400"/>
          </a:p>
          <a:p>
            <a:pPr marL="0" lvl="0" indent="0" algn="l" rtl="0">
              <a:spcBef>
                <a:spcPts val="1600"/>
              </a:spcBef>
              <a:spcAft>
                <a:spcPts val="1600"/>
              </a:spcAft>
              <a:buNone/>
            </a:pPr>
            <a:endParaRPr/>
          </a:p>
        </p:txBody>
      </p:sp>
      <p:cxnSp>
        <p:nvCxnSpPr>
          <p:cNvPr id="208" name="Google Shape;208;p30"/>
          <p:cNvCxnSpPr/>
          <p:nvPr/>
        </p:nvCxnSpPr>
        <p:spPr>
          <a:xfrm flipH="1">
            <a:off x="1030675" y="1598175"/>
            <a:ext cx="2931000" cy="2099100"/>
          </a:xfrm>
          <a:prstGeom prst="straightConnector1">
            <a:avLst/>
          </a:prstGeom>
          <a:noFill/>
          <a:ln w="9525" cap="flat" cmpd="sng">
            <a:solidFill>
              <a:schemeClr val="dk2"/>
            </a:solidFill>
            <a:prstDash val="solid"/>
            <a:round/>
            <a:headEnd type="none" w="med" len="med"/>
            <a:tailEnd type="triangle" w="med" len="med"/>
          </a:ln>
        </p:spPr>
      </p:cxnSp>
      <p:sp>
        <p:nvSpPr>
          <p:cNvPr id="209" name="Google Shape;209;p30"/>
          <p:cNvSpPr txBox="1">
            <a:spLocks noGrp="1"/>
          </p:cNvSpPr>
          <p:nvPr>
            <p:ph type="title"/>
          </p:nvPr>
        </p:nvSpPr>
        <p:spPr>
          <a:xfrm>
            <a:off x="170225" y="170475"/>
            <a:ext cx="8878200" cy="93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dirty="0"/>
              <a:t>What kind of habits should we expect to find amongst SF OKCupid users?</a:t>
            </a:r>
            <a:r>
              <a:rPr lang="en" dirty="0"/>
              <a:t> </a:t>
            </a:r>
            <a:endParaRPr sz="2500" dirty="0"/>
          </a:p>
          <a:p>
            <a:pPr marL="0" lvl="0" indent="0" algn="l" rtl="0">
              <a:spcBef>
                <a:spcPts val="0"/>
              </a:spcBef>
              <a:spcAft>
                <a:spcPts val="0"/>
              </a:spcAft>
              <a:buNone/>
            </a:pPr>
            <a:r>
              <a:rPr lang="en" sz="2500" dirty="0"/>
              <a:t>-Drugs by Sex</a:t>
            </a:r>
            <a:endParaRPr sz="2500" dirty="0"/>
          </a:p>
        </p:txBody>
      </p:sp>
      <p:pic>
        <p:nvPicPr>
          <p:cNvPr id="210" name="Google Shape;210;p30"/>
          <p:cNvPicPr preferRelativeResize="0"/>
          <p:nvPr/>
        </p:nvPicPr>
        <p:blipFill>
          <a:blip r:embed="rId3">
            <a:alphaModFix/>
          </a:blip>
          <a:stretch>
            <a:fillRect/>
          </a:stretch>
        </p:blipFill>
        <p:spPr>
          <a:xfrm>
            <a:off x="502050" y="1398900"/>
            <a:ext cx="3903734" cy="3510650"/>
          </a:xfrm>
          <a:prstGeom prst="rect">
            <a:avLst/>
          </a:prstGeom>
          <a:noFill/>
          <a:ln w="9525" cap="flat" cmpd="sng">
            <a:solidFill>
              <a:schemeClr val="dk2"/>
            </a:solidFill>
            <a:prstDash val="solid"/>
            <a:round/>
            <a:headEnd type="none" w="sm" len="sm"/>
            <a:tailEnd type="none" w="sm" len="sm"/>
          </a:ln>
        </p:spPr>
      </p:pic>
      <p:sp>
        <p:nvSpPr>
          <p:cNvPr id="211" name="Google Shape;211;p30"/>
          <p:cNvSpPr txBox="1">
            <a:spLocks noGrp="1"/>
          </p:cNvSpPr>
          <p:nvPr>
            <p:ph type="body" idx="1"/>
          </p:nvPr>
        </p:nvSpPr>
        <p:spPr>
          <a:xfrm>
            <a:off x="5267700" y="3863100"/>
            <a:ext cx="3710100" cy="774300"/>
          </a:xfrm>
          <a:prstGeom prst="rect">
            <a:avLst/>
          </a:prstGeom>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solidFill>
                  <a:srgbClr val="000000"/>
                </a:solidFill>
              </a:rPr>
              <a:t>Men are very slightly more likely to use drugs “</a:t>
            </a:r>
            <a:r>
              <a:rPr lang="en" sz="1400">
                <a:solidFill>
                  <a:srgbClr val="38761D"/>
                </a:solidFill>
              </a:rPr>
              <a:t>often</a:t>
            </a:r>
            <a:r>
              <a:rPr lang="en" sz="1400">
                <a:solidFill>
                  <a:srgbClr val="000000"/>
                </a:solidFill>
              </a:rPr>
              <a:t>”</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Men are more likely to use drugs “</a:t>
            </a:r>
            <a:r>
              <a:rPr lang="en" sz="1400">
                <a:solidFill>
                  <a:srgbClr val="4A86E8"/>
                </a:solidFill>
              </a:rPr>
              <a:t>sometimes</a:t>
            </a:r>
            <a:r>
              <a:rPr lang="en" sz="1400">
                <a:solidFill>
                  <a:srgbClr val="000000"/>
                </a:solidFill>
              </a:rPr>
              <a:t>”</a:t>
            </a:r>
            <a:endParaRPr sz="14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fade">
                                      <p:cBhvr>
                                        <p:cTn id="7" dur="10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31"/>
          <p:cNvPicPr preferRelativeResize="0"/>
          <p:nvPr/>
        </p:nvPicPr>
        <p:blipFill>
          <a:blip r:embed="rId3">
            <a:alphaModFix/>
          </a:blip>
          <a:stretch>
            <a:fillRect/>
          </a:stretch>
        </p:blipFill>
        <p:spPr>
          <a:xfrm>
            <a:off x="502050" y="1398900"/>
            <a:ext cx="4069951" cy="3510650"/>
          </a:xfrm>
          <a:prstGeom prst="rect">
            <a:avLst/>
          </a:prstGeom>
          <a:noFill/>
          <a:ln w="9525" cap="flat" cmpd="sng">
            <a:solidFill>
              <a:schemeClr val="dk2"/>
            </a:solidFill>
            <a:prstDash val="solid"/>
            <a:round/>
            <a:headEnd type="none" w="sm" len="sm"/>
            <a:tailEnd type="none" w="sm" len="sm"/>
          </a:ln>
        </p:spPr>
      </p:pic>
      <p:sp>
        <p:nvSpPr>
          <p:cNvPr id="217" name="Google Shape;217;p31"/>
          <p:cNvSpPr txBox="1">
            <a:spLocks noGrp="1"/>
          </p:cNvSpPr>
          <p:nvPr>
            <p:ph type="body" idx="1"/>
          </p:nvPr>
        </p:nvSpPr>
        <p:spPr>
          <a:xfrm>
            <a:off x="5267700" y="1041650"/>
            <a:ext cx="3710100" cy="4007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400"/>
              <a:t>Drinks and Sex selected.</a:t>
            </a:r>
            <a:endParaRPr sz="1400"/>
          </a:p>
          <a:p>
            <a:pPr marL="0" lvl="0" indent="0" algn="l" rtl="0">
              <a:spcBef>
                <a:spcPts val="1600"/>
              </a:spcBef>
              <a:spcAft>
                <a:spcPts val="0"/>
              </a:spcAft>
              <a:buNone/>
            </a:pPr>
            <a:r>
              <a:rPr lang="en" sz="1400"/>
              <a:t>Drinks chosen as fill for Sex as x axis. Proportion instead of count shown.</a:t>
            </a:r>
            <a:endParaRPr sz="1400"/>
          </a:p>
          <a:p>
            <a:pPr marL="0" lvl="0" indent="0" algn="l" rtl="0">
              <a:spcBef>
                <a:spcPts val="1600"/>
              </a:spcBef>
              <a:spcAft>
                <a:spcPts val="0"/>
              </a:spcAft>
              <a:buNone/>
            </a:pPr>
            <a:r>
              <a:rPr lang="en" sz="1400"/>
              <a:t>X axis shows the two sexes.</a:t>
            </a:r>
            <a:endParaRPr sz="1400"/>
          </a:p>
          <a:p>
            <a:pPr marL="0" lvl="0" indent="0" algn="l" rtl="0">
              <a:spcBef>
                <a:spcPts val="1600"/>
              </a:spcBef>
              <a:spcAft>
                <a:spcPts val="1600"/>
              </a:spcAft>
              <a:buNone/>
            </a:pPr>
            <a:r>
              <a:rPr lang="en" sz="1400"/>
              <a:t>Y axis shows proportion of each drinking habit.</a:t>
            </a:r>
            <a:endParaRPr/>
          </a:p>
        </p:txBody>
      </p:sp>
      <p:sp>
        <p:nvSpPr>
          <p:cNvPr id="218" name="Google Shape;218;p31"/>
          <p:cNvSpPr txBox="1">
            <a:spLocks noGrp="1"/>
          </p:cNvSpPr>
          <p:nvPr>
            <p:ph type="title"/>
          </p:nvPr>
        </p:nvSpPr>
        <p:spPr>
          <a:xfrm>
            <a:off x="170225" y="170475"/>
            <a:ext cx="8878200" cy="93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a:t>What kind of habits should we expect to find amongst SF OKCupid users?</a:t>
            </a:r>
            <a:r>
              <a:rPr lang="en"/>
              <a:t> </a:t>
            </a:r>
            <a:endParaRPr sz="2500"/>
          </a:p>
          <a:p>
            <a:pPr marL="0" lvl="0" indent="0" algn="l" rtl="0">
              <a:spcBef>
                <a:spcPts val="0"/>
              </a:spcBef>
              <a:spcAft>
                <a:spcPts val="0"/>
              </a:spcAft>
              <a:buNone/>
            </a:pPr>
            <a:r>
              <a:rPr lang="en" sz="2500"/>
              <a:t>-Drinking by Sex</a:t>
            </a:r>
            <a:endParaRPr sz="2500"/>
          </a:p>
        </p:txBody>
      </p:sp>
      <p:sp>
        <p:nvSpPr>
          <p:cNvPr id="219" name="Google Shape;219;p31"/>
          <p:cNvSpPr txBox="1">
            <a:spLocks noGrp="1"/>
          </p:cNvSpPr>
          <p:nvPr>
            <p:ph type="body" idx="1"/>
          </p:nvPr>
        </p:nvSpPr>
        <p:spPr>
          <a:xfrm>
            <a:off x="5267700" y="3428150"/>
            <a:ext cx="3710100" cy="774300"/>
          </a:xfrm>
          <a:prstGeom prst="rect">
            <a:avLst/>
          </a:prstGeom>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Char char="●"/>
            </a:pPr>
            <a:r>
              <a:rPr lang="en" sz="1200">
                <a:solidFill>
                  <a:srgbClr val="000000"/>
                </a:solidFill>
              </a:rPr>
              <a:t>Women are slightly more likely to drink “socially” than men</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Men slightly more likely to drink “not at all” or “often” than women</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Proportions relatively consistent otherwise</a:t>
            </a:r>
            <a:endParaRPr sz="12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10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4"/>
          <p:cNvPicPr preferRelativeResize="0"/>
          <p:nvPr/>
        </p:nvPicPr>
        <p:blipFill rotWithShape="1">
          <a:blip r:embed="rId3">
            <a:alphaModFix/>
          </a:blip>
          <a:srcRect l="26160" t="3167" r="23656" b="4223"/>
          <a:stretch/>
        </p:blipFill>
        <p:spPr>
          <a:xfrm>
            <a:off x="1045025" y="2656825"/>
            <a:ext cx="1594050" cy="2486675"/>
          </a:xfrm>
          <a:prstGeom prst="rect">
            <a:avLst/>
          </a:prstGeom>
          <a:noFill/>
          <a:ln>
            <a:noFill/>
          </a:ln>
        </p:spPr>
      </p:pic>
      <p:sp>
        <p:nvSpPr>
          <p:cNvPr id="69" name="Google Shape;69;p1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Overview</a:t>
            </a:r>
            <a:endParaRPr dirty="0"/>
          </a:p>
        </p:txBody>
      </p:sp>
      <p:pic>
        <p:nvPicPr>
          <p:cNvPr id="70" name="Google Shape;70;p14"/>
          <p:cNvPicPr preferRelativeResize="0"/>
          <p:nvPr/>
        </p:nvPicPr>
        <p:blipFill rotWithShape="1">
          <a:blip r:embed="rId4">
            <a:alphaModFix/>
          </a:blip>
          <a:srcRect l="17748" t="3772" r="20667" b="18285"/>
          <a:stretch/>
        </p:blipFill>
        <p:spPr>
          <a:xfrm>
            <a:off x="6324200" y="2486000"/>
            <a:ext cx="2234701" cy="2828326"/>
          </a:xfrm>
          <a:prstGeom prst="rect">
            <a:avLst/>
          </a:prstGeom>
          <a:noFill/>
          <a:ln>
            <a:noFill/>
          </a:ln>
        </p:spPr>
      </p:pic>
      <p:sp>
        <p:nvSpPr>
          <p:cNvPr id="71" name="Google Shape;71;p14"/>
          <p:cNvSpPr txBox="1">
            <a:spLocks noGrp="1"/>
          </p:cNvSpPr>
          <p:nvPr>
            <p:ph type="body" idx="1"/>
          </p:nvPr>
        </p:nvSpPr>
        <p:spPr>
          <a:xfrm>
            <a:off x="311700" y="1259925"/>
            <a:ext cx="8520600" cy="165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t>The goal of this project is to get to know the OKCupid population of San Francisco to decide whether it is worth using the app for dating there. To do so, this project will find out the kinds of people that populate the scene as well as whether they reflect the population around them.</a:t>
            </a:r>
            <a:endParaRPr sz="1600" dirty="0"/>
          </a:p>
        </p:txBody>
      </p:sp>
      <p:pic>
        <p:nvPicPr>
          <p:cNvPr id="72" name="Google Shape;72;p14"/>
          <p:cNvPicPr preferRelativeResize="0"/>
          <p:nvPr/>
        </p:nvPicPr>
        <p:blipFill rotWithShape="1">
          <a:blip r:embed="rId5">
            <a:alphaModFix/>
          </a:blip>
          <a:srcRect t="38378"/>
          <a:stretch/>
        </p:blipFill>
        <p:spPr>
          <a:xfrm>
            <a:off x="2639075" y="4122650"/>
            <a:ext cx="3685124" cy="1455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32"/>
          <p:cNvPicPr preferRelativeResize="0"/>
          <p:nvPr/>
        </p:nvPicPr>
        <p:blipFill>
          <a:blip r:embed="rId3">
            <a:alphaModFix/>
          </a:blip>
          <a:stretch>
            <a:fillRect/>
          </a:stretch>
        </p:blipFill>
        <p:spPr>
          <a:xfrm>
            <a:off x="502050" y="1398904"/>
            <a:ext cx="3903724" cy="3510645"/>
          </a:xfrm>
          <a:prstGeom prst="rect">
            <a:avLst/>
          </a:prstGeom>
          <a:noFill/>
          <a:ln w="9525" cap="flat" cmpd="sng">
            <a:solidFill>
              <a:schemeClr val="dk2"/>
            </a:solidFill>
            <a:prstDash val="solid"/>
            <a:round/>
            <a:headEnd type="none" w="sm" len="sm"/>
            <a:tailEnd type="none" w="sm" len="sm"/>
          </a:ln>
        </p:spPr>
      </p:pic>
      <p:sp>
        <p:nvSpPr>
          <p:cNvPr id="225" name="Google Shape;225;p32"/>
          <p:cNvSpPr txBox="1">
            <a:spLocks noGrp="1"/>
          </p:cNvSpPr>
          <p:nvPr>
            <p:ph type="body" idx="1"/>
          </p:nvPr>
        </p:nvSpPr>
        <p:spPr>
          <a:xfrm>
            <a:off x="5267700" y="992425"/>
            <a:ext cx="3710100" cy="40473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400"/>
              <a:t>Diet and Sex selected.</a:t>
            </a:r>
            <a:endParaRPr sz="1400"/>
          </a:p>
          <a:p>
            <a:pPr marL="0" lvl="0" indent="0" algn="l" rtl="0">
              <a:spcBef>
                <a:spcPts val="1600"/>
              </a:spcBef>
              <a:spcAft>
                <a:spcPts val="0"/>
              </a:spcAft>
              <a:buNone/>
            </a:pPr>
            <a:r>
              <a:rPr lang="en" sz="1400"/>
              <a:t>Diet chosen as fill for Sex as x axis. Proportion instead of count shown.</a:t>
            </a:r>
            <a:endParaRPr sz="1400"/>
          </a:p>
          <a:p>
            <a:pPr marL="0" lvl="0" indent="0" algn="l" rtl="0">
              <a:spcBef>
                <a:spcPts val="1600"/>
              </a:spcBef>
              <a:spcAft>
                <a:spcPts val="0"/>
              </a:spcAft>
              <a:buNone/>
            </a:pPr>
            <a:r>
              <a:rPr lang="en" sz="1400"/>
              <a:t>X axis shows the two sexes.</a:t>
            </a:r>
            <a:endParaRPr sz="1400"/>
          </a:p>
          <a:p>
            <a:pPr marL="0" lvl="0" indent="0" algn="l" rtl="0">
              <a:spcBef>
                <a:spcPts val="1600"/>
              </a:spcBef>
              <a:spcAft>
                <a:spcPts val="1600"/>
              </a:spcAft>
              <a:buNone/>
            </a:pPr>
            <a:r>
              <a:rPr lang="en" sz="1400"/>
              <a:t>Y axis shows the proportion of each diet habit.</a:t>
            </a:r>
            <a:endParaRPr/>
          </a:p>
        </p:txBody>
      </p:sp>
      <p:sp>
        <p:nvSpPr>
          <p:cNvPr id="226" name="Google Shape;226;p32"/>
          <p:cNvSpPr txBox="1">
            <a:spLocks noGrp="1"/>
          </p:cNvSpPr>
          <p:nvPr>
            <p:ph type="title"/>
          </p:nvPr>
        </p:nvSpPr>
        <p:spPr>
          <a:xfrm>
            <a:off x="170225" y="170475"/>
            <a:ext cx="8878200" cy="93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a:t>What kind of habits should we expect to find amongst SF OKCupid users?</a:t>
            </a:r>
            <a:r>
              <a:rPr lang="en"/>
              <a:t> </a:t>
            </a:r>
            <a:endParaRPr sz="2500"/>
          </a:p>
          <a:p>
            <a:pPr marL="0" lvl="0" indent="0" algn="l" rtl="0">
              <a:spcBef>
                <a:spcPts val="0"/>
              </a:spcBef>
              <a:spcAft>
                <a:spcPts val="0"/>
              </a:spcAft>
              <a:buNone/>
            </a:pPr>
            <a:r>
              <a:rPr lang="en" sz="2500"/>
              <a:t>-Diet by Sex</a:t>
            </a:r>
            <a:endParaRPr sz="2500"/>
          </a:p>
        </p:txBody>
      </p:sp>
      <p:sp>
        <p:nvSpPr>
          <p:cNvPr id="227" name="Google Shape;227;p32"/>
          <p:cNvSpPr txBox="1">
            <a:spLocks noGrp="1"/>
          </p:cNvSpPr>
          <p:nvPr>
            <p:ph type="body" idx="1"/>
          </p:nvPr>
        </p:nvSpPr>
        <p:spPr>
          <a:xfrm>
            <a:off x="5267700" y="3361975"/>
            <a:ext cx="3710100" cy="774300"/>
          </a:xfrm>
          <a:prstGeom prst="rect">
            <a:avLst/>
          </a:prstGeom>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Char char="●"/>
            </a:pPr>
            <a:r>
              <a:rPr lang="en" sz="1200">
                <a:solidFill>
                  <a:srgbClr val="000000"/>
                </a:solidFill>
              </a:rPr>
              <a:t>Men are significantly more likely of eating “</a:t>
            </a:r>
            <a:r>
              <a:rPr lang="en" sz="1200">
                <a:solidFill>
                  <a:srgbClr val="CC0000"/>
                </a:solidFill>
              </a:rPr>
              <a:t>anything</a:t>
            </a:r>
            <a:r>
              <a:rPr lang="en" sz="1200">
                <a:solidFill>
                  <a:srgbClr val="000000"/>
                </a:solidFill>
              </a:rPr>
              <a:t>”</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Women are significantly more likely to be “</a:t>
            </a:r>
            <a:r>
              <a:rPr lang="en" sz="1200">
                <a:solidFill>
                  <a:srgbClr val="FF00FF"/>
                </a:solidFill>
              </a:rPr>
              <a:t>vegetarian</a:t>
            </a:r>
            <a:r>
              <a:rPr lang="en" sz="1200">
                <a:solidFill>
                  <a:srgbClr val="000000"/>
                </a:solidFill>
              </a:rPr>
              <a:t>”</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Women are more likely to follow “</a:t>
            </a:r>
            <a:r>
              <a:rPr lang="en" sz="1200">
                <a:solidFill>
                  <a:srgbClr val="9FC5E8"/>
                </a:solidFill>
              </a:rPr>
              <a:t>other</a:t>
            </a:r>
            <a:r>
              <a:rPr lang="en" sz="1200">
                <a:solidFill>
                  <a:srgbClr val="000000"/>
                </a:solidFill>
              </a:rPr>
              <a:t>” diets or be “</a:t>
            </a:r>
            <a:r>
              <a:rPr lang="en" sz="1200">
                <a:solidFill>
                  <a:srgbClr val="3C78D8"/>
                </a:solidFill>
              </a:rPr>
              <a:t>vegan</a:t>
            </a:r>
            <a:r>
              <a:rPr lang="en" sz="1200">
                <a:solidFill>
                  <a:srgbClr val="000000"/>
                </a:solidFill>
              </a:rPr>
              <a:t>”</a:t>
            </a:r>
            <a:endParaRPr sz="12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fade">
                                      <p:cBhvr>
                                        <p:cTn id="7" dur="10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3"/>
          <p:cNvSpPr txBox="1">
            <a:spLocks noGrp="1"/>
          </p:cNvSpPr>
          <p:nvPr>
            <p:ph type="title"/>
          </p:nvPr>
        </p:nvSpPr>
        <p:spPr>
          <a:xfrm>
            <a:off x="170225" y="170475"/>
            <a:ext cx="8878200" cy="93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a:t>How do OKCupid users compare to the average American/San Francisco resident?</a:t>
            </a:r>
            <a:endParaRPr sz="2500"/>
          </a:p>
        </p:txBody>
      </p:sp>
      <p:sp>
        <p:nvSpPr>
          <p:cNvPr id="233" name="Google Shape;233;p33"/>
          <p:cNvSpPr txBox="1">
            <a:spLocks noGrp="1"/>
          </p:cNvSpPr>
          <p:nvPr>
            <p:ph type="body" idx="1"/>
          </p:nvPr>
        </p:nvSpPr>
        <p:spPr>
          <a:xfrm>
            <a:off x="311700" y="1468825"/>
            <a:ext cx="8520600" cy="167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does the average American/San Francisco resident compare to OKCupid users when it comes to…</a:t>
            </a:r>
            <a:endParaRPr/>
          </a:p>
          <a:p>
            <a:pPr marL="457200" lvl="0" indent="-342900" algn="l" rtl="0">
              <a:spcBef>
                <a:spcPts val="1600"/>
              </a:spcBef>
              <a:spcAft>
                <a:spcPts val="0"/>
              </a:spcAft>
              <a:buSzPts val="1800"/>
              <a:buChar char="●"/>
            </a:pPr>
            <a:r>
              <a:rPr lang="en"/>
              <a:t>Sex?</a:t>
            </a:r>
            <a:endParaRPr/>
          </a:p>
          <a:p>
            <a:pPr marL="457200" lvl="0" indent="-342900" algn="l" rtl="0">
              <a:spcBef>
                <a:spcPts val="0"/>
              </a:spcBef>
              <a:spcAft>
                <a:spcPts val="0"/>
              </a:spcAft>
              <a:buSzPts val="1800"/>
              <a:buChar char="●"/>
            </a:pPr>
            <a:r>
              <a:rPr lang="en"/>
              <a:t>Height?</a:t>
            </a:r>
            <a:endParaRPr/>
          </a:p>
          <a:p>
            <a:pPr marL="457200" lvl="0" indent="-342900" algn="l" rtl="0">
              <a:spcBef>
                <a:spcPts val="0"/>
              </a:spcBef>
              <a:spcAft>
                <a:spcPts val="0"/>
              </a:spcAft>
              <a:buSzPts val="1800"/>
              <a:buChar char="●"/>
            </a:pPr>
            <a:r>
              <a:rPr lang="en"/>
              <a:t>Income?</a:t>
            </a:r>
            <a:endParaRPr/>
          </a:p>
          <a:p>
            <a:pPr marL="457200" lvl="0" indent="-342900" algn="l" rtl="0">
              <a:spcBef>
                <a:spcPts val="0"/>
              </a:spcBef>
              <a:spcAft>
                <a:spcPts val="0"/>
              </a:spcAft>
              <a:buSzPts val="1800"/>
              <a:buChar char="●"/>
            </a:pPr>
            <a:r>
              <a:rPr lang="en"/>
              <a:t>Ethnicity?</a:t>
            </a:r>
            <a:endParaRPr/>
          </a:p>
          <a:p>
            <a:pPr marL="0" lvl="0" indent="0" algn="l" rtl="0">
              <a:spcBef>
                <a:spcPts val="1600"/>
              </a:spcBef>
              <a:spcAft>
                <a:spcPts val="1600"/>
              </a:spcAft>
              <a:buNone/>
            </a:pPr>
            <a:r>
              <a:rPr lang="en"/>
              <a:t>Answering these questions will allow us to discern whether SF OKCupid users tend to be above or below average when it comes to certain characteristics. Perhaps the virtual dating landscape doesn’t reflect San Francisco very well.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34"/>
          <p:cNvPicPr preferRelativeResize="0"/>
          <p:nvPr/>
        </p:nvPicPr>
        <p:blipFill>
          <a:blip r:embed="rId3">
            <a:alphaModFix/>
          </a:blip>
          <a:stretch>
            <a:fillRect/>
          </a:stretch>
        </p:blipFill>
        <p:spPr>
          <a:xfrm>
            <a:off x="170220" y="1176738"/>
            <a:ext cx="4150763" cy="3732824"/>
          </a:xfrm>
          <a:prstGeom prst="rect">
            <a:avLst/>
          </a:prstGeom>
          <a:noFill/>
          <a:ln w="9525" cap="flat" cmpd="sng">
            <a:solidFill>
              <a:schemeClr val="dk2"/>
            </a:solidFill>
            <a:prstDash val="solid"/>
            <a:round/>
            <a:headEnd type="none" w="sm" len="sm"/>
            <a:tailEnd type="none" w="sm" len="sm"/>
          </a:ln>
        </p:spPr>
      </p:pic>
      <p:sp>
        <p:nvSpPr>
          <p:cNvPr id="239" name="Google Shape;239;p34"/>
          <p:cNvSpPr txBox="1">
            <a:spLocks noGrp="1"/>
          </p:cNvSpPr>
          <p:nvPr>
            <p:ph type="title"/>
          </p:nvPr>
        </p:nvSpPr>
        <p:spPr>
          <a:xfrm>
            <a:off x="170225" y="170475"/>
            <a:ext cx="8878200" cy="93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t>How do OKCupid users compare to the average American/San Francisco resident?</a:t>
            </a:r>
            <a:endParaRPr sz="2200"/>
          </a:p>
          <a:p>
            <a:pPr marL="0" lvl="0" indent="0" algn="l" rtl="0">
              <a:spcBef>
                <a:spcPts val="0"/>
              </a:spcBef>
              <a:spcAft>
                <a:spcPts val="0"/>
              </a:spcAft>
              <a:buNone/>
            </a:pPr>
            <a:r>
              <a:rPr lang="en" sz="2200"/>
              <a:t>-Sex</a:t>
            </a:r>
            <a:endParaRPr sz="2200"/>
          </a:p>
        </p:txBody>
      </p:sp>
      <p:pic>
        <p:nvPicPr>
          <p:cNvPr id="240" name="Google Shape;240;p34"/>
          <p:cNvPicPr preferRelativeResize="0"/>
          <p:nvPr/>
        </p:nvPicPr>
        <p:blipFill>
          <a:blip r:embed="rId4">
            <a:alphaModFix/>
          </a:blip>
          <a:stretch>
            <a:fillRect/>
          </a:stretch>
        </p:blipFill>
        <p:spPr>
          <a:xfrm>
            <a:off x="170225" y="1176752"/>
            <a:ext cx="4150750" cy="3732798"/>
          </a:xfrm>
          <a:prstGeom prst="rect">
            <a:avLst/>
          </a:prstGeom>
          <a:noFill/>
          <a:ln w="9525" cap="flat" cmpd="sng">
            <a:solidFill>
              <a:schemeClr val="dk2"/>
            </a:solidFill>
            <a:prstDash val="solid"/>
            <a:round/>
            <a:headEnd type="none" w="sm" len="sm"/>
            <a:tailEnd type="none" w="sm" len="sm"/>
          </a:ln>
        </p:spPr>
      </p:pic>
      <p:pic>
        <p:nvPicPr>
          <p:cNvPr id="241" name="Google Shape;241;p34"/>
          <p:cNvPicPr preferRelativeResize="0"/>
          <p:nvPr/>
        </p:nvPicPr>
        <p:blipFill>
          <a:blip r:embed="rId5">
            <a:alphaModFix/>
          </a:blip>
          <a:stretch>
            <a:fillRect/>
          </a:stretch>
        </p:blipFill>
        <p:spPr>
          <a:xfrm>
            <a:off x="5056479" y="1176750"/>
            <a:ext cx="3936546" cy="3732801"/>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35"/>
          <p:cNvPicPr preferRelativeResize="0"/>
          <p:nvPr/>
        </p:nvPicPr>
        <p:blipFill>
          <a:blip r:embed="rId3">
            <a:alphaModFix/>
          </a:blip>
          <a:stretch>
            <a:fillRect/>
          </a:stretch>
        </p:blipFill>
        <p:spPr>
          <a:xfrm>
            <a:off x="502050" y="1398900"/>
            <a:ext cx="4113695" cy="3510650"/>
          </a:xfrm>
          <a:prstGeom prst="rect">
            <a:avLst/>
          </a:prstGeom>
          <a:noFill/>
          <a:ln w="9525" cap="flat" cmpd="sng">
            <a:solidFill>
              <a:schemeClr val="dk2"/>
            </a:solidFill>
            <a:prstDash val="solid"/>
            <a:round/>
            <a:headEnd type="none" w="sm" len="sm"/>
            <a:tailEnd type="none" w="sm" len="sm"/>
          </a:ln>
        </p:spPr>
      </p:pic>
      <p:sp>
        <p:nvSpPr>
          <p:cNvPr id="247" name="Google Shape;247;p35"/>
          <p:cNvSpPr txBox="1">
            <a:spLocks noGrp="1"/>
          </p:cNvSpPr>
          <p:nvPr>
            <p:ph type="body" idx="1"/>
          </p:nvPr>
        </p:nvSpPr>
        <p:spPr>
          <a:xfrm>
            <a:off x="5162450" y="1398900"/>
            <a:ext cx="3885900" cy="3404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400"/>
              <a:t>Height and Sex selected.</a:t>
            </a:r>
            <a:endParaRPr sz="1400"/>
          </a:p>
          <a:p>
            <a:pPr marL="0" lvl="0" indent="0" algn="l" rtl="0">
              <a:spcBef>
                <a:spcPts val="1600"/>
              </a:spcBef>
              <a:spcAft>
                <a:spcPts val="0"/>
              </a:spcAft>
              <a:buNone/>
            </a:pPr>
            <a:r>
              <a:rPr lang="en" sz="1400"/>
              <a:t>Height filtered to only include data &gt; 0. Data summarized showing median height for each sex.</a:t>
            </a:r>
            <a:endParaRPr sz="1400"/>
          </a:p>
          <a:p>
            <a:pPr marL="0" lvl="0" indent="0" algn="l" rtl="0">
              <a:spcBef>
                <a:spcPts val="1600"/>
              </a:spcBef>
              <a:spcAft>
                <a:spcPts val="0"/>
              </a:spcAft>
              <a:buNone/>
            </a:pPr>
            <a:r>
              <a:rPr lang="en" sz="1400"/>
              <a:t>X axis shows the two sexes.</a:t>
            </a:r>
            <a:endParaRPr sz="1400"/>
          </a:p>
          <a:p>
            <a:pPr marL="0" lvl="0" indent="0" algn="l" rtl="0">
              <a:spcBef>
                <a:spcPts val="1600"/>
              </a:spcBef>
              <a:spcAft>
                <a:spcPts val="0"/>
              </a:spcAft>
              <a:buNone/>
            </a:pPr>
            <a:r>
              <a:rPr lang="en" sz="1400"/>
              <a:t>Y axis shows height in inches.</a:t>
            </a:r>
            <a:endParaRPr sz="1400">
              <a:solidFill>
                <a:srgbClr val="000000"/>
              </a:solidFill>
            </a:endParaRPr>
          </a:p>
          <a:p>
            <a:pPr marL="0" lvl="0" indent="0" algn="l" rtl="0">
              <a:spcBef>
                <a:spcPts val="1600"/>
              </a:spcBef>
              <a:spcAft>
                <a:spcPts val="1600"/>
              </a:spcAft>
              <a:buNone/>
            </a:pPr>
            <a:endParaRPr/>
          </a:p>
        </p:txBody>
      </p:sp>
      <p:sp>
        <p:nvSpPr>
          <p:cNvPr id="248" name="Google Shape;248;p35"/>
          <p:cNvSpPr txBox="1">
            <a:spLocks noGrp="1"/>
          </p:cNvSpPr>
          <p:nvPr>
            <p:ph type="title"/>
          </p:nvPr>
        </p:nvSpPr>
        <p:spPr>
          <a:xfrm>
            <a:off x="170225" y="170475"/>
            <a:ext cx="8878200" cy="93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t>How do OKCupid users compare to the average American/San Francisco resident?</a:t>
            </a:r>
            <a:endParaRPr sz="2200"/>
          </a:p>
          <a:p>
            <a:pPr marL="0" lvl="0" indent="0" algn="l" rtl="0">
              <a:spcBef>
                <a:spcPts val="0"/>
              </a:spcBef>
              <a:spcAft>
                <a:spcPts val="0"/>
              </a:spcAft>
              <a:buNone/>
            </a:pPr>
            <a:r>
              <a:rPr lang="en" sz="2200"/>
              <a:t>-Height by Sex</a:t>
            </a:r>
            <a:endParaRPr sz="2200"/>
          </a:p>
        </p:txBody>
      </p:sp>
      <p:sp>
        <p:nvSpPr>
          <p:cNvPr id="249" name="Google Shape;249;p35"/>
          <p:cNvSpPr txBox="1">
            <a:spLocks noGrp="1"/>
          </p:cNvSpPr>
          <p:nvPr>
            <p:ph type="body" idx="1"/>
          </p:nvPr>
        </p:nvSpPr>
        <p:spPr>
          <a:xfrm>
            <a:off x="5162450" y="3634200"/>
            <a:ext cx="3885900" cy="1169100"/>
          </a:xfrm>
          <a:prstGeom prst="rect">
            <a:avLst/>
          </a:prstGeom>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Char char="●"/>
            </a:pPr>
            <a:r>
              <a:rPr lang="en" sz="1400">
                <a:solidFill>
                  <a:srgbClr val="000000"/>
                </a:solidFill>
              </a:rPr>
              <a:t>Male median is 70 in. (5’10)</a:t>
            </a:r>
            <a:endParaRPr sz="1400">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Mean is 70.44 in. (5’10.4)</a:t>
            </a:r>
            <a:endParaRPr>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Female median is 65 in. (5’5)</a:t>
            </a:r>
            <a:endParaRPr sz="1400">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Mean is 65.10 in. (5’5)</a:t>
            </a:r>
            <a:endParaRPr sz="1400"/>
          </a:p>
          <a:p>
            <a:pPr marL="0" lvl="0" indent="0" algn="l" rtl="0">
              <a:spcBef>
                <a:spcPts val="1600"/>
              </a:spcBef>
              <a:spcAft>
                <a:spcPts val="1600"/>
              </a:spcAft>
              <a:buNone/>
            </a:pPr>
            <a:endParaRPr sz="1400"/>
          </a:p>
        </p:txBody>
      </p:sp>
      <p:sp>
        <p:nvSpPr>
          <p:cNvPr id="6" name="Google Shape;258;p36">
            <a:extLst>
              <a:ext uri="{FF2B5EF4-FFF2-40B4-BE49-F238E27FC236}">
                <a16:creationId xmlns:a16="http://schemas.microsoft.com/office/drawing/2014/main" id="{3221276C-1CC2-4508-94D9-0D90FE931070}"/>
              </a:ext>
            </a:extLst>
          </p:cNvPr>
          <p:cNvSpPr txBox="1"/>
          <p:nvPr/>
        </p:nvSpPr>
        <p:spPr>
          <a:xfrm>
            <a:off x="1123775" y="2261300"/>
            <a:ext cx="1258800" cy="2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dirty="0"/>
              <a:t>65.10 in</a:t>
            </a:r>
            <a:endParaRPr sz="600" dirty="0"/>
          </a:p>
        </p:txBody>
      </p:sp>
      <p:sp>
        <p:nvSpPr>
          <p:cNvPr id="7" name="Google Shape;259;p36">
            <a:extLst>
              <a:ext uri="{FF2B5EF4-FFF2-40B4-BE49-F238E27FC236}">
                <a16:creationId xmlns:a16="http://schemas.microsoft.com/office/drawing/2014/main" id="{A772EF8D-5062-49C0-AE69-FD658AB95530}"/>
              </a:ext>
            </a:extLst>
          </p:cNvPr>
          <p:cNvSpPr txBox="1"/>
          <p:nvPr/>
        </p:nvSpPr>
        <p:spPr>
          <a:xfrm>
            <a:off x="2855150" y="2111150"/>
            <a:ext cx="1258800" cy="2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dirty="0"/>
              <a:t>70.44 in</a:t>
            </a:r>
            <a:endParaRPr sz="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Google Shape;254;p36"/>
          <p:cNvPicPr preferRelativeResize="0"/>
          <p:nvPr/>
        </p:nvPicPr>
        <p:blipFill>
          <a:blip r:embed="rId3">
            <a:alphaModFix/>
          </a:blip>
          <a:stretch>
            <a:fillRect/>
          </a:stretch>
        </p:blipFill>
        <p:spPr>
          <a:xfrm>
            <a:off x="502050" y="1398900"/>
            <a:ext cx="4113695" cy="3510650"/>
          </a:xfrm>
          <a:prstGeom prst="rect">
            <a:avLst/>
          </a:prstGeom>
          <a:noFill/>
          <a:ln w="9525" cap="flat" cmpd="sng">
            <a:solidFill>
              <a:schemeClr val="dk2"/>
            </a:solidFill>
            <a:prstDash val="solid"/>
            <a:round/>
            <a:headEnd type="none" w="sm" len="sm"/>
            <a:tailEnd type="none" w="sm" len="sm"/>
          </a:ln>
        </p:spPr>
      </p:pic>
      <p:sp>
        <p:nvSpPr>
          <p:cNvPr id="255" name="Google Shape;255;p36"/>
          <p:cNvSpPr txBox="1">
            <a:spLocks noGrp="1"/>
          </p:cNvSpPr>
          <p:nvPr>
            <p:ph type="title"/>
          </p:nvPr>
        </p:nvSpPr>
        <p:spPr>
          <a:xfrm>
            <a:off x="170225" y="170475"/>
            <a:ext cx="8878200" cy="93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t>How do OKCupid users compare to the average American/San Francisco resident?</a:t>
            </a:r>
            <a:endParaRPr sz="2200"/>
          </a:p>
          <a:p>
            <a:pPr marL="0" lvl="0" indent="0" algn="l" rtl="0">
              <a:spcBef>
                <a:spcPts val="0"/>
              </a:spcBef>
              <a:spcAft>
                <a:spcPts val="0"/>
              </a:spcAft>
              <a:buNone/>
            </a:pPr>
            <a:r>
              <a:rPr lang="en" sz="2200"/>
              <a:t>-Height by Sex</a:t>
            </a:r>
            <a:endParaRPr sz="2200"/>
          </a:p>
        </p:txBody>
      </p:sp>
      <p:graphicFrame>
        <p:nvGraphicFramePr>
          <p:cNvPr id="256" name="Google Shape;256;p36"/>
          <p:cNvGraphicFramePr/>
          <p:nvPr/>
        </p:nvGraphicFramePr>
        <p:xfrm>
          <a:off x="4956700" y="2439400"/>
          <a:ext cx="3995950" cy="1188630"/>
        </p:xfrm>
        <a:graphic>
          <a:graphicData uri="http://schemas.openxmlformats.org/drawingml/2006/table">
            <a:tbl>
              <a:tblPr>
                <a:noFill/>
                <a:tableStyleId>{AAC95ECA-1B39-4633-BE69-4DF30F9E1981}</a:tableStyleId>
              </a:tblPr>
              <a:tblGrid>
                <a:gridCol w="1997975">
                  <a:extLst>
                    <a:ext uri="{9D8B030D-6E8A-4147-A177-3AD203B41FA5}">
                      <a16:colId xmlns:a16="http://schemas.microsoft.com/office/drawing/2014/main" val="20000"/>
                    </a:ext>
                  </a:extLst>
                </a:gridCol>
                <a:gridCol w="1997975">
                  <a:extLst>
                    <a:ext uri="{9D8B030D-6E8A-4147-A177-3AD203B41FA5}">
                      <a16:colId xmlns:a16="http://schemas.microsoft.com/office/drawing/2014/main" val="20001"/>
                    </a:ext>
                  </a:extLst>
                </a:gridCol>
              </a:tblGrid>
              <a:tr h="381000">
                <a:tc gridSpan="2">
                  <a:txBody>
                    <a:bodyPr/>
                    <a:lstStyle/>
                    <a:p>
                      <a:pPr marL="0" lvl="0" indent="0" algn="ctr" rtl="0">
                        <a:spcBef>
                          <a:spcPts val="0"/>
                        </a:spcBef>
                        <a:spcAft>
                          <a:spcPts val="0"/>
                        </a:spcAft>
                        <a:buNone/>
                      </a:pPr>
                      <a:r>
                        <a:rPr lang="en">
                          <a:latin typeface="Droid Serif"/>
                          <a:ea typeface="Droid Serif"/>
                          <a:cs typeface="Droid Serif"/>
                          <a:sym typeface="Droid Serif"/>
                        </a:rPr>
                        <a:t>U.S.A. Average Height (in.)</a:t>
                      </a:r>
                      <a:endParaRPr>
                        <a:latin typeface="Droid Serif"/>
                        <a:ea typeface="Droid Serif"/>
                        <a:cs typeface="Droid Serif"/>
                        <a:sym typeface="Droid Serif"/>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latin typeface="Droid Serif"/>
                          <a:ea typeface="Droid Serif"/>
                          <a:cs typeface="Droid Serif"/>
                          <a:sym typeface="Droid Serif"/>
                        </a:rPr>
                        <a:t>Men</a:t>
                      </a:r>
                      <a:endParaRPr>
                        <a:latin typeface="Droid Serif"/>
                        <a:ea typeface="Droid Serif"/>
                        <a:cs typeface="Droid Serif"/>
                        <a:sym typeface="Droid Serif"/>
                      </a:endParaRPr>
                    </a:p>
                  </a:txBody>
                  <a:tcPr marL="91425" marR="91425" marT="91425" marB="91425"/>
                </a:tc>
                <a:tc>
                  <a:txBody>
                    <a:bodyPr/>
                    <a:lstStyle/>
                    <a:p>
                      <a:pPr marL="0" lvl="0" indent="0" algn="l" rtl="0">
                        <a:spcBef>
                          <a:spcPts val="0"/>
                        </a:spcBef>
                        <a:spcAft>
                          <a:spcPts val="0"/>
                        </a:spcAft>
                        <a:buNone/>
                      </a:pPr>
                      <a:r>
                        <a:rPr lang="en">
                          <a:latin typeface="Droid Serif"/>
                          <a:ea typeface="Droid Serif"/>
                          <a:cs typeface="Droid Serif"/>
                          <a:sym typeface="Droid Serif"/>
                        </a:rPr>
                        <a:t>Women</a:t>
                      </a:r>
                      <a:endParaRPr>
                        <a:latin typeface="Droid Serif"/>
                        <a:ea typeface="Droid Serif"/>
                        <a:cs typeface="Droid Serif"/>
                        <a:sym typeface="Droid Serif"/>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latin typeface="Droid Serif"/>
                          <a:ea typeface="Droid Serif"/>
                          <a:cs typeface="Droid Serif"/>
                          <a:sym typeface="Droid Serif"/>
                        </a:rPr>
                        <a:t>69.5 (5’9.5)</a:t>
                      </a:r>
                      <a:endParaRPr>
                        <a:latin typeface="Droid Serif"/>
                        <a:ea typeface="Droid Serif"/>
                        <a:cs typeface="Droid Serif"/>
                        <a:sym typeface="Droid Serif"/>
                      </a:endParaRPr>
                    </a:p>
                  </a:txBody>
                  <a:tcPr marL="91425" marR="91425" marT="91425" marB="91425"/>
                </a:tc>
                <a:tc>
                  <a:txBody>
                    <a:bodyPr/>
                    <a:lstStyle/>
                    <a:p>
                      <a:pPr marL="0" lvl="0" indent="0" algn="l" rtl="0">
                        <a:spcBef>
                          <a:spcPts val="0"/>
                        </a:spcBef>
                        <a:spcAft>
                          <a:spcPts val="0"/>
                        </a:spcAft>
                        <a:buNone/>
                      </a:pPr>
                      <a:r>
                        <a:rPr lang="en">
                          <a:latin typeface="Droid Serif"/>
                          <a:ea typeface="Droid Serif"/>
                          <a:cs typeface="Droid Serif"/>
                          <a:sym typeface="Droid Serif"/>
                        </a:rPr>
                        <a:t>63.8 (5’4)</a:t>
                      </a:r>
                      <a:endParaRPr>
                        <a:latin typeface="Droid Serif"/>
                        <a:ea typeface="Droid Serif"/>
                        <a:cs typeface="Droid Serif"/>
                        <a:sym typeface="Droid Serif"/>
                      </a:endParaRPr>
                    </a:p>
                  </a:txBody>
                  <a:tcPr marL="91425" marR="91425" marT="91425" marB="91425"/>
                </a:tc>
                <a:extLst>
                  <a:ext uri="{0D108BD9-81ED-4DB2-BD59-A6C34878D82A}">
                    <a16:rowId xmlns:a16="http://schemas.microsoft.com/office/drawing/2014/main" val="10002"/>
                  </a:ext>
                </a:extLst>
              </a:tr>
            </a:tbl>
          </a:graphicData>
        </a:graphic>
      </p:graphicFrame>
      <p:sp>
        <p:nvSpPr>
          <p:cNvPr id="257" name="Google Shape;257;p36"/>
          <p:cNvSpPr txBox="1"/>
          <p:nvPr/>
        </p:nvSpPr>
        <p:spPr>
          <a:xfrm>
            <a:off x="7693850" y="3612250"/>
            <a:ext cx="1258800" cy="2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t>Source: livestrong.com</a:t>
            </a:r>
            <a:endParaRPr sz="600"/>
          </a:p>
        </p:txBody>
      </p:sp>
      <p:sp>
        <p:nvSpPr>
          <p:cNvPr id="258" name="Google Shape;258;p36"/>
          <p:cNvSpPr txBox="1"/>
          <p:nvPr/>
        </p:nvSpPr>
        <p:spPr>
          <a:xfrm>
            <a:off x="1123775" y="2261300"/>
            <a:ext cx="1258800" cy="2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dirty="0"/>
              <a:t>65.10 in</a:t>
            </a:r>
            <a:endParaRPr sz="600" dirty="0"/>
          </a:p>
        </p:txBody>
      </p:sp>
      <p:sp>
        <p:nvSpPr>
          <p:cNvPr id="259" name="Google Shape;259;p36"/>
          <p:cNvSpPr txBox="1"/>
          <p:nvPr/>
        </p:nvSpPr>
        <p:spPr>
          <a:xfrm>
            <a:off x="2855150" y="2111150"/>
            <a:ext cx="1258800" cy="2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dirty="0"/>
              <a:t>70.44 in</a:t>
            </a:r>
            <a:endParaRPr sz="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Google Shape;264;p37"/>
          <p:cNvPicPr preferRelativeResize="0"/>
          <p:nvPr/>
        </p:nvPicPr>
        <p:blipFill>
          <a:blip r:embed="rId3">
            <a:alphaModFix/>
          </a:blip>
          <a:stretch>
            <a:fillRect/>
          </a:stretch>
        </p:blipFill>
        <p:spPr>
          <a:xfrm>
            <a:off x="170220" y="1176738"/>
            <a:ext cx="4150763" cy="3732824"/>
          </a:xfrm>
          <a:prstGeom prst="rect">
            <a:avLst/>
          </a:prstGeom>
          <a:noFill/>
          <a:ln w="9525" cap="flat" cmpd="sng">
            <a:solidFill>
              <a:schemeClr val="dk2"/>
            </a:solidFill>
            <a:prstDash val="solid"/>
            <a:round/>
            <a:headEnd type="none" w="sm" len="sm"/>
            <a:tailEnd type="none" w="sm" len="sm"/>
          </a:ln>
        </p:spPr>
      </p:pic>
      <p:pic>
        <p:nvPicPr>
          <p:cNvPr id="265" name="Google Shape;265;p37"/>
          <p:cNvPicPr preferRelativeResize="0"/>
          <p:nvPr/>
        </p:nvPicPr>
        <p:blipFill>
          <a:blip r:embed="rId4">
            <a:alphaModFix/>
          </a:blip>
          <a:stretch>
            <a:fillRect/>
          </a:stretch>
        </p:blipFill>
        <p:spPr>
          <a:xfrm>
            <a:off x="4842275" y="1176738"/>
            <a:ext cx="4150750" cy="3732809"/>
          </a:xfrm>
          <a:prstGeom prst="rect">
            <a:avLst/>
          </a:prstGeom>
          <a:noFill/>
          <a:ln w="9525" cap="flat" cmpd="sng">
            <a:solidFill>
              <a:schemeClr val="dk2"/>
            </a:solidFill>
            <a:prstDash val="solid"/>
            <a:round/>
            <a:headEnd type="none" w="sm" len="sm"/>
            <a:tailEnd type="none" w="sm" len="sm"/>
          </a:ln>
        </p:spPr>
      </p:pic>
      <p:sp>
        <p:nvSpPr>
          <p:cNvPr id="266" name="Google Shape;266;p37"/>
          <p:cNvSpPr txBox="1">
            <a:spLocks noGrp="1"/>
          </p:cNvSpPr>
          <p:nvPr>
            <p:ph type="title"/>
          </p:nvPr>
        </p:nvSpPr>
        <p:spPr>
          <a:xfrm>
            <a:off x="170225" y="170475"/>
            <a:ext cx="8878200" cy="93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t>How do OKCupid users compare to the average American/San Francisco resident?</a:t>
            </a:r>
            <a:endParaRPr sz="2200"/>
          </a:p>
          <a:p>
            <a:pPr marL="0" lvl="0" indent="0" algn="l" rtl="0">
              <a:spcBef>
                <a:spcPts val="0"/>
              </a:spcBef>
              <a:spcAft>
                <a:spcPts val="0"/>
              </a:spcAft>
              <a:buNone/>
            </a:pPr>
            <a:r>
              <a:rPr lang="en" sz="2200"/>
              <a:t>-Ethnicity</a:t>
            </a: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38"/>
          <p:cNvPicPr preferRelativeResize="0"/>
          <p:nvPr/>
        </p:nvPicPr>
        <p:blipFill>
          <a:blip r:embed="rId3">
            <a:alphaModFix/>
          </a:blip>
          <a:stretch>
            <a:fillRect/>
          </a:stretch>
        </p:blipFill>
        <p:spPr>
          <a:xfrm>
            <a:off x="502050" y="1398923"/>
            <a:ext cx="4113701" cy="3510627"/>
          </a:xfrm>
          <a:prstGeom prst="rect">
            <a:avLst/>
          </a:prstGeom>
          <a:noFill/>
          <a:ln w="9525" cap="flat" cmpd="sng">
            <a:solidFill>
              <a:schemeClr val="dk2"/>
            </a:solidFill>
            <a:prstDash val="solid"/>
            <a:round/>
            <a:headEnd type="none" w="sm" len="sm"/>
            <a:tailEnd type="none" w="sm" len="sm"/>
          </a:ln>
        </p:spPr>
      </p:pic>
      <p:sp>
        <p:nvSpPr>
          <p:cNvPr id="272" name="Google Shape;272;p38"/>
          <p:cNvSpPr txBox="1">
            <a:spLocks noGrp="1"/>
          </p:cNvSpPr>
          <p:nvPr>
            <p:ph type="body" idx="1"/>
          </p:nvPr>
        </p:nvSpPr>
        <p:spPr>
          <a:xfrm>
            <a:off x="5162450" y="1398900"/>
            <a:ext cx="3885900" cy="3404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400"/>
              <a:t>Income and Sex selected.</a:t>
            </a:r>
            <a:endParaRPr sz="1400"/>
          </a:p>
          <a:p>
            <a:pPr marL="0" lvl="0" indent="0" algn="l" rtl="0">
              <a:spcBef>
                <a:spcPts val="1600"/>
              </a:spcBef>
              <a:spcAft>
                <a:spcPts val="0"/>
              </a:spcAft>
              <a:buNone/>
            </a:pPr>
            <a:r>
              <a:rPr lang="en" sz="1400"/>
              <a:t>Income filtered to only include data &gt; 0. Data summarized showing median income for each sex.</a:t>
            </a:r>
            <a:endParaRPr sz="1400"/>
          </a:p>
          <a:p>
            <a:pPr marL="0" lvl="0" indent="0" algn="l" rtl="0">
              <a:spcBef>
                <a:spcPts val="1600"/>
              </a:spcBef>
              <a:spcAft>
                <a:spcPts val="0"/>
              </a:spcAft>
              <a:buNone/>
            </a:pPr>
            <a:r>
              <a:rPr lang="en" sz="1400"/>
              <a:t>X axis shows sex the two sexes.</a:t>
            </a:r>
            <a:endParaRPr sz="1400"/>
          </a:p>
          <a:p>
            <a:pPr marL="0" lvl="0" indent="0" algn="l" rtl="0">
              <a:spcBef>
                <a:spcPts val="1600"/>
              </a:spcBef>
              <a:spcAft>
                <a:spcPts val="0"/>
              </a:spcAft>
              <a:buNone/>
            </a:pPr>
            <a:r>
              <a:rPr lang="en" sz="1400"/>
              <a:t>Y axis shows income (in $).</a:t>
            </a:r>
            <a:endParaRPr sz="1400">
              <a:solidFill>
                <a:srgbClr val="000000"/>
              </a:solidFill>
            </a:endParaRPr>
          </a:p>
          <a:p>
            <a:pPr marL="0" lvl="0" indent="0" algn="l" rtl="0">
              <a:spcBef>
                <a:spcPts val="1600"/>
              </a:spcBef>
              <a:spcAft>
                <a:spcPts val="1600"/>
              </a:spcAft>
              <a:buNone/>
            </a:pPr>
            <a:endParaRPr/>
          </a:p>
        </p:txBody>
      </p:sp>
      <p:sp>
        <p:nvSpPr>
          <p:cNvPr id="273" name="Google Shape;273;p38"/>
          <p:cNvSpPr txBox="1">
            <a:spLocks noGrp="1"/>
          </p:cNvSpPr>
          <p:nvPr>
            <p:ph type="title"/>
          </p:nvPr>
        </p:nvSpPr>
        <p:spPr>
          <a:xfrm>
            <a:off x="170225" y="170475"/>
            <a:ext cx="8878200" cy="93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t>How do OKCupid users compare to the average American/San Francisco resident?</a:t>
            </a:r>
            <a:endParaRPr sz="2200"/>
          </a:p>
          <a:p>
            <a:pPr marL="0" lvl="0" indent="0" algn="l" rtl="0">
              <a:spcBef>
                <a:spcPts val="0"/>
              </a:spcBef>
              <a:spcAft>
                <a:spcPts val="0"/>
              </a:spcAft>
              <a:buNone/>
            </a:pPr>
            <a:r>
              <a:rPr lang="en" sz="2200"/>
              <a:t>-Income by Sex</a:t>
            </a:r>
            <a:endParaRPr sz="2200"/>
          </a:p>
        </p:txBody>
      </p:sp>
      <p:sp>
        <p:nvSpPr>
          <p:cNvPr id="274" name="Google Shape;274;p38"/>
          <p:cNvSpPr txBox="1">
            <a:spLocks noGrp="1"/>
          </p:cNvSpPr>
          <p:nvPr>
            <p:ph type="body" idx="1"/>
          </p:nvPr>
        </p:nvSpPr>
        <p:spPr>
          <a:xfrm>
            <a:off x="5162450" y="3634200"/>
            <a:ext cx="3885900" cy="1169100"/>
          </a:xfrm>
          <a:prstGeom prst="rect">
            <a:avLst/>
          </a:prstGeom>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Char char="●"/>
            </a:pPr>
            <a:r>
              <a:rPr lang="en" sz="1400">
                <a:solidFill>
                  <a:srgbClr val="000000"/>
                </a:solidFill>
              </a:rPr>
              <a:t>Male median is $60,000</a:t>
            </a:r>
            <a:endParaRPr sz="1400">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Mean is $110,984.4</a:t>
            </a:r>
            <a:endParaRPr>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Female median is $50,000</a:t>
            </a:r>
            <a:endParaRPr sz="1400">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Mean is $104,395</a:t>
            </a:r>
            <a:endParaRPr sz="1400">
              <a:solidFill>
                <a:srgbClr val="000000"/>
              </a:solidFill>
            </a:endParaRPr>
          </a:p>
          <a:p>
            <a:pPr marL="0" lvl="0" indent="0" algn="l" rtl="0">
              <a:spcBef>
                <a:spcPts val="1600"/>
              </a:spcBef>
              <a:spcAft>
                <a:spcPts val="1600"/>
              </a:spcAft>
              <a:buNone/>
            </a:pP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39"/>
          <p:cNvPicPr preferRelativeResize="0"/>
          <p:nvPr/>
        </p:nvPicPr>
        <p:blipFill>
          <a:blip r:embed="rId3">
            <a:alphaModFix/>
          </a:blip>
          <a:stretch>
            <a:fillRect/>
          </a:stretch>
        </p:blipFill>
        <p:spPr>
          <a:xfrm>
            <a:off x="170225" y="1176750"/>
            <a:ext cx="3736000" cy="3188308"/>
          </a:xfrm>
          <a:prstGeom prst="rect">
            <a:avLst/>
          </a:prstGeom>
          <a:noFill/>
          <a:ln w="9525" cap="flat" cmpd="sng">
            <a:solidFill>
              <a:schemeClr val="dk2"/>
            </a:solidFill>
            <a:prstDash val="solid"/>
            <a:round/>
            <a:headEnd type="none" w="sm" len="sm"/>
            <a:tailEnd type="none" w="sm" len="sm"/>
          </a:ln>
        </p:spPr>
      </p:pic>
      <p:sp>
        <p:nvSpPr>
          <p:cNvPr id="280" name="Google Shape;280;p39"/>
          <p:cNvSpPr txBox="1">
            <a:spLocks noGrp="1"/>
          </p:cNvSpPr>
          <p:nvPr>
            <p:ph type="title"/>
          </p:nvPr>
        </p:nvSpPr>
        <p:spPr>
          <a:xfrm>
            <a:off x="170225" y="170475"/>
            <a:ext cx="8878200" cy="93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t>How do OKCupid users compare to the average American/San Francisco resident?</a:t>
            </a:r>
            <a:endParaRPr sz="2200"/>
          </a:p>
          <a:p>
            <a:pPr marL="0" lvl="0" indent="0" algn="l" rtl="0">
              <a:spcBef>
                <a:spcPts val="0"/>
              </a:spcBef>
              <a:spcAft>
                <a:spcPts val="0"/>
              </a:spcAft>
              <a:buNone/>
            </a:pPr>
            <a:r>
              <a:rPr lang="en" sz="2200"/>
              <a:t>-Income</a:t>
            </a:r>
            <a:endParaRPr sz="2200"/>
          </a:p>
        </p:txBody>
      </p:sp>
      <p:pic>
        <p:nvPicPr>
          <p:cNvPr id="281" name="Google Shape;281;p39"/>
          <p:cNvPicPr preferRelativeResize="0"/>
          <p:nvPr/>
        </p:nvPicPr>
        <p:blipFill>
          <a:blip r:embed="rId4">
            <a:alphaModFix/>
          </a:blip>
          <a:stretch>
            <a:fillRect/>
          </a:stretch>
        </p:blipFill>
        <p:spPr>
          <a:xfrm>
            <a:off x="4160225" y="1377787"/>
            <a:ext cx="4840924" cy="2786225"/>
          </a:xfrm>
          <a:prstGeom prst="rect">
            <a:avLst/>
          </a:prstGeom>
          <a:noFill/>
          <a:ln w="9525" cap="flat" cmpd="sng">
            <a:solidFill>
              <a:schemeClr val="dk2"/>
            </a:solidFill>
            <a:prstDash val="solid"/>
            <a:round/>
            <a:headEnd type="none" w="sm" len="sm"/>
            <a:tailEnd type="none" w="sm" len="sm"/>
          </a:ln>
        </p:spPr>
      </p:pic>
      <p:sp>
        <p:nvSpPr>
          <p:cNvPr id="282" name="Google Shape;282;p39"/>
          <p:cNvSpPr txBox="1"/>
          <p:nvPr/>
        </p:nvSpPr>
        <p:spPr>
          <a:xfrm>
            <a:off x="7523675" y="4164000"/>
            <a:ext cx="1258800" cy="2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t>Source: statisticalatlas.com</a:t>
            </a:r>
            <a:endParaRPr sz="600"/>
          </a:p>
        </p:txBody>
      </p:sp>
      <p:sp>
        <p:nvSpPr>
          <p:cNvPr id="283" name="Google Shape;283;p39"/>
          <p:cNvSpPr txBox="1"/>
          <p:nvPr/>
        </p:nvSpPr>
        <p:spPr>
          <a:xfrm>
            <a:off x="906300" y="3670075"/>
            <a:ext cx="1258800" cy="2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t>$50,000</a:t>
            </a:r>
            <a:endParaRPr sz="600"/>
          </a:p>
        </p:txBody>
      </p:sp>
      <p:sp>
        <p:nvSpPr>
          <p:cNvPr id="284" name="Google Shape;284;p39"/>
          <p:cNvSpPr txBox="1"/>
          <p:nvPr/>
        </p:nvSpPr>
        <p:spPr>
          <a:xfrm>
            <a:off x="2401300" y="3594450"/>
            <a:ext cx="1258800" cy="2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t>$60,000</a:t>
            </a:r>
            <a:endParaRPr sz="600"/>
          </a:p>
        </p:txBody>
      </p:sp>
      <p:sp>
        <p:nvSpPr>
          <p:cNvPr id="285" name="Google Shape;285;p39"/>
          <p:cNvSpPr txBox="1"/>
          <p:nvPr/>
        </p:nvSpPr>
        <p:spPr>
          <a:xfrm>
            <a:off x="662875" y="4365050"/>
            <a:ext cx="2750700" cy="4791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000">
                <a:latin typeface="Source Code Pro"/>
                <a:ea typeface="Source Code Pro"/>
                <a:cs typeface="Source Code Pro"/>
                <a:sym typeface="Source Code Pro"/>
              </a:rPr>
              <a:t>OKCupid Individual Income</a:t>
            </a:r>
            <a:endParaRPr sz="1000">
              <a:latin typeface="Source Code Pro"/>
              <a:ea typeface="Source Code Pro"/>
              <a:cs typeface="Source Code Pro"/>
              <a:sym typeface="Source Code Pro"/>
            </a:endParaRPr>
          </a:p>
          <a:p>
            <a:pPr marL="0" lvl="0" indent="0" algn="l" rtl="0">
              <a:lnSpc>
                <a:spcPct val="115000"/>
              </a:lnSpc>
              <a:spcBef>
                <a:spcPts val="1600"/>
              </a:spcBef>
              <a:spcAft>
                <a:spcPts val="1600"/>
              </a:spcAft>
              <a:buNone/>
            </a:pPr>
            <a:endParaRPr sz="1000">
              <a:solidFill>
                <a:srgbClr val="424242"/>
              </a:solidFill>
              <a:latin typeface="Source Code Pro"/>
              <a:ea typeface="Source Code Pro"/>
              <a:cs typeface="Source Code Pro"/>
              <a:sym typeface="Source Code Pro"/>
            </a:endParaRPr>
          </a:p>
        </p:txBody>
      </p:sp>
      <p:sp>
        <p:nvSpPr>
          <p:cNvPr id="286" name="Google Shape;286;p39"/>
          <p:cNvSpPr txBox="1"/>
          <p:nvPr/>
        </p:nvSpPr>
        <p:spPr>
          <a:xfrm>
            <a:off x="5079641" y="4365050"/>
            <a:ext cx="3002100" cy="4791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000">
                <a:latin typeface="Source Code Pro"/>
                <a:ea typeface="Source Code Pro"/>
                <a:cs typeface="Source Code Pro"/>
                <a:sym typeface="Source Code Pro"/>
              </a:rPr>
              <a:t>San Francisco Household Income</a:t>
            </a:r>
            <a:endParaRPr sz="1000">
              <a:latin typeface="Source Code Pro"/>
              <a:ea typeface="Source Code Pro"/>
              <a:cs typeface="Source Code Pro"/>
              <a:sym typeface="Source Code Pro"/>
            </a:endParaRPr>
          </a:p>
          <a:p>
            <a:pPr marL="0" lvl="0" indent="0" algn="l" rtl="0">
              <a:lnSpc>
                <a:spcPct val="115000"/>
              </a:lnSpc>
              <a:spcBef>
                <a:spcPts val="1600"/>
              </a:spcBef>
              <a:spcAft>
                <a:spcPts val="1600"/>
              </a:spcAft>
              <a:buNone/>
            </a:pPr>
            <a:endParaRPr sz="1000">
              <a:solidFill>
                <a:srgbClr val="424242"/>
              </a:solidFill>
              <a:latin typeface="Source Code Pro"/>
              <a:ea typeface="Source Code Pro"/>
              <a:cs typeface="Source Code Pro"/>
              <a:sym typeface="Source Code Pr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Conclusions</a:t>
            </a:r>
            <a:endParaRPr/>
          </a:p>
        </p:txBody>
      </p:sp>
      <p:sp>
        <p:nvSpPr>
          <p:cNvPr id="292" name="Google Shape;292;p40"/>
          <p:cNvSpPr txBox="1">
            <a:spLocks noGrp="1"/>
          </p:cNvSpPr>
          <p:nvPr>
            <p:ph type="body" idx="1"/>
          </p:nvPr>
        </p:nvSpPr>
        <p:spPr>
          <a:xfrm>
            <a:off x="311700" y="1222975"/>
            <a:ext cx="8520600" cy="3099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Sex</a:t>
            </a:r>
            <a:endParaRPr sz="1600"/>
          </a:p>
          <a:p>
            <a:pPr marL="914400" lvl="1" indent="-317500" algn="l" rtl="0">
              <a:spcBef>
                <a:spcPts val="0"/>
              </a:spcBef>
              <a:spcAft>
                <a:spcPts val="0"/>
              </a:spcAft>
              <a:buSzPts val="1400"/>
              <a:buChar char="○"/>
            </a:pPr>
            <a:r>
              <a:rPr lang="en"/>
              <a:t>6:4 Male-Female split</a:t>
            </a:r>
            <a:endParaRPr/>
          </a:p>
          <a:p>
            <a:pPr marL="1371600" lvl="2" indent="-317500" algn="l" rtl="0">
              <a:spcBef>
                <a:spcPts val="0"/>
              </a:spcBef>
              <a:spcAft>
                <a:spcPts val="0"/>
              </a:spcAft>
              <a:buSzPts val="1400"/>
              <a:buChar char="■"/>
            </a:pPr>
            <a:r>
              <a:rPr lang="en"/>
              <a:t>Women have a much easier time finding men</a:t>
            </a:r>
            <a:endParaRPr/>
          </a:p>
          <a:p>
            <a:pPr marL="457200" marR="0" lvl="0" indent="-330200" algn="l" rtl="0">
              <a:lnSpc>
                <a:spcPct val="115000"/>
              </a:lnSpc>
              <a:spcBef>
                <a:spcPts val="0"/>
              </a:spcBef>
              <a:spcAft>
                <a:spcPts val="0"/>
              </a:spcAft>
              <a:buSzPts val="1600"/>
              <a:buChar char="●"/>
            </a:pPr>
            <a:r>
              <a:rPr lang="en" sz="1600"/>
              <a:t>Age</a:t>
            </a:r>
            <a:endParaRPr sz="1600"/>
          </a:p>
          <a:p>
            <a:pPr marL="914400" lvl="1" indent="-317500" algn="l" rtl="0">
              <a:spcBef>
                <a:spcPts val="0"/>
              </a:spcBef>
              <a:spcAft>
                <a:spcPts val="0"/>
              </a:spcAft>
              <a:buSzPts val="1400"/>
              <a:buChar char="○"/>
            </a:pPr>
            <a:r>
              <a:rPr lang="en"/>
              <a:t>Most users in the 22-35 age range</a:t>
            </a:r>
            <a:endParaRPr/>
          </a:p>
          <a:p>
            <a:pPr marL="457200" lvl="0" indent="-330200" algn="l" rtl="0">
              <a:spcBef>
                <a:spcPts val="0"/>
              </a:spcBef>
              <a:spcAft>
                <a:spcPts val="0"/>
              </a:spcAft>
              <a:buSzPts val="1600"/>
              <a:buChar char="●"/>
            </a:pPr>
            <a:r>
              <a:rPr lang="en" sz="1600"/>
              <a:t>Body Type</a:t>
            </a:r>
            <a:endParaRPr sz="1600"/>
          </a:p>
          <a:p>
            <a:pPr marL="914400" lvl="1" indent="-317500" algn="l" rtl="0">
              <a:spcBef>
                <a:spcPts val="0"/>
              </a:spcBef>
              <a:spcAft>
                <a:spcPts val="0"/>
              </a:spcAft>
              <a:buSzPts val="1400"/>
              <a:buChar char="○"/>
            </a:pPr>
            <a:r>
              <a:rPr lang="en"/>
              <a:t>Men tend to be Athletic, Average, Fit, and not much else </a:t>
            </a:r>
            <a:endParaRPr/>
          </a:p>
          <a:p>
            <a:pPr marL="1371600" lvl="2" indent="-317500" algn="l" rtl="0">
              <a:spcBef>
                <a:spcPts val="0"/>
              </a:spcBef>
              <a:spcAft>
                <a:spcPts val="0"/>
              </a:spcAft>
              <a:buSzPts val="1400"/>
              <a:buChar char="■"/>
            </a:pPr>
            <a:r>
              <a:rPr lang="en"/>
              <a:t>Suspicious</a:t>
            </a:r>
            <a:endParaRPr/>
          </a:p>
          <a:p>
            <a:pPr marL="914400" lvl="1" indent="-317500" algn="l" rtl="0">
              <a:spcBef>
                <a:spcPts val="0"/>
              </a:spcBef>
              <a:spcAft>
                <a:spcPts val="0"/>
              </a:spcAft>
              <a:buSzPts val="1400"/>
              <a:buChar char="○"/>
            </a:pPr>
            <a:r>
              <a:rPr lang="en"/>
              <a:t>Women tend to be Average, Fit, and Curvy</a:t>
            </a:r>
            <a:endParaRPr/>
          </a:p>
          <a:p>
            <a:pPr marL="457200" lvl="0" indent="-330200" algn="l" rtl="0">
              <a:spcBef>
                <a:spcPts val="0"/>
              </a:spcBef>
              <a:spcAft>
                <a:spcPts val="0"/>
              </a:spcAft>
              <a:buSzPts val="1600"/>
              <a:buChar char="●"/>
            </a:pPr>
            <a:r>
              <a:rPr lang="en" sz="1600"/>
              <a:t>Ethnicity</a:t>
            </a:r>
            <a:endParaRPr sz="1600"/>
          </a:p>
          <a:p>
            <a:pPr marL="914400" lvl="1" indent="-317500" algn="l" rtl="0">
              <a:spcBef>
                <a:spcPts val="0"/>
              </a:spcBef>
              <a:spcAft>
                <a:spcPts val="0"/>
              </a:spcAft>
              <a:buSzPts val="1400"/>
              <a:buChar char="○"/>
            </a:pPr>
            <a:r>
              <a:rPr lang="en"/>
              <a:t>Whites strongly overrepresented</a:t>
            </a:r>
            <a:endParaRPr/>
          </a:p>
          <a:p>
            <a:pPr marL="457200" lvl="0" indent="-330200" algn="l" rtl="0">
              <a:spcBef>
                <a:spcPts val="0"/>
              </a:spcBef>
              <a:spcAft>
                <a:spcPts val="0"/>
              </a:spcAft>
              <a:buSzPts val="1600"/>
              <a:buChar char="●"/>
            </a:pPr>
            <a:r>
              <a:rPr lang="en" sz="1600"/>
              <a:t>Orientation</a:t>
            </a:r>
            <a:endParaRPr sz="1600"/>
          </a:p>
          <a:p>
            <a:pPr marL="914400" lvl="1" indent="-317500" algn="l" rtl="0">
              <a:spcBef>
                <a:spcPts val="0"/>
              </a:spcBef>
              <a:spcAft>
                <a:spcPts val="0"/>
              </a:spcAft>
              <a:buSzPts val="1400"/>
              <a:buChar char="○"/>
            </a:pPr>
            <a:r>
              <a:rPr lang="en"/>
              <a:t>Men likelier to be gay than women</a:t>
            </a:r>
            <a:endParaRPr/>
          </a:p>
          <a:p>
            <a:pPr marL="914400" lvl="1" indent="-317500" algn="l" rtl="0">
              <a:spcBef>
                <a:spcPts val="0"/>
              </a:spcBef>
              <a:spcAft>
                <a:spcPts val="0"/>
              </a:spcAft>
              <a:buSzPts val="1400"/>
              <a:buChar char="○"/>
            </a:pPr>
            <a:r>
              <a:rPr lang="en"/>
              <a:t>Women likelier to be bisexual than men</a:t>
            </a:r>
            <a:endParaRPr/>
          </a:p>
        </p:txBody>
      </p:sp>
      <p:pic>
        <p:nvPicPr>
          <p:cNvPr id="293" name="Google Shape;293;p40"/>
          <p:cNvPicPr preferRelativeResize="0"/>
          <p:nvPr/>
        </p:nvPicPr>
        <p:blipFill>
          <a:blip r:embed="rId3">
            <a:alphaModFix/>
          </a:blip>
          <a:stretch>
            <a:fillRect/>
          </a:stretch>
        </p:blipFill>
        <p:spPr>
          <a:xfrm>
            <a:off x="6267700" y="-56900"/>
            <a:ext cx="3381125" cy="3381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Conclusions</a:t>
            </a:r>
            <a:endParaRPr/>
          </a:p>
        </p:txBody>
      </p:sp>
      <p:sp>
        <p:nvSpPr>
          <p:cNvPr id="299" name="Google Shape;299;p41"/>
          <p:cNvSpPr txBox="1">
            <a:spLocks noGrp="1"/>
          </p:cNvSpPr>
          <p:nvPr>
            <p:ph type="body" idx="1"/>
          </p:nvPr>
        </p:nvSpPr>
        <p:spPr>
          <a:xfrm>
            <a:off x="311700" y="1610625"/>
            <a:ext cx="8520600" cy="30999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2"/>
              </a:buClr>
              <a:buSzPts val="1800"/>
              <a:buFont typeface="Source Code Pro"/>
              <a:buChar char="●"/>
            </a:pPr>
            <a:r>
              <a:rPr lang="en"/>
              <a:t>Drugs</a:t>
            </a:r>
            <a:endParaRPr/>
          </a:p>
          <a:p>
            <a:pPr marL="914400" marR="0" lvl="1" indent="-317500" algn="l" rtl="0">
              <a:lnSpc>
                <a:spcPct val="115000"/>
              </a:lnSpc>
              <a:spcBef>
                <a:spcPts val="0"/>
              </a:spcBef>
              <a:spcAft>
                <a:spcPts val="0"/>
              </a:spcAft>
              <a:buSzPts val="1400"/>
              <a:buChar char="○"/>
            </a:pPr>
            <a:r>
              <a:rPr lang="en"/>
              <a:t>Men more likely to use drugs sometimes and often</a:t>
            </a:r>
            <a:endParaRPr/>
          </a:p>
          <a:p>
            <a:pPr marL="457200" marR="0" lvl="0" indent="-342900" algn="l" rtl="0">
              <a:lnSpc>
                <a:spcPct val="115000"/>
              </a:lnSpc>
              <a:spcBef>
                <a:spcPts val="0"/>
              </a:spcBef>
              <a:spcAft>
                <a:spcPts val="0"/>
              </a:spcAft>
              <a:buSzPts val="1800"/>
              <a:buChar char="●"/>
            </a:pPr>
            <a:r>
              <a:rPr lang="en"/>
              <a:t>Drinking</a:t>
            </a:r>
            <a:endParaRPr/>
          </a:p>
          <a:p>
            <a:pPr marL="914400" marR="0" lvl="1" indent="-317500" algn="l" rtl="0">
              <a:lnSpc>
                <a:spcPct val="115000"/>
              </a:lnSpc>
              <a:spcBef>
                <a:spcPts val="0"/>
              </a:spcBef>
              <a:spcAft>
                <a:spcPts val="0"/>
              </a:spcAft>
              <a:buSzPts val="1400"/>
              <a:buChar char="○"/>
            </a:pPr>
            <a:r>
              <a:rPr lang="en"/>
              <a:t>Women more likely to drink socially than men</a:t>
            </a:r>
            <a:endParaRPr/>
          </a:p>
          <a:p>
            <a:pPr marL="914400" marR="0" lvl="1" indent="-317500" algn="l" rtl="0">
              <a:lnSpc>
                <a:spcPct val="115000"/>
              </a:lnSpc>
              <a:spcBef>
                <a:spcPts val="0"/>
              </a:spcBef>
              <a:spcAft>
                <a:spcPts val="0"/>
              </a:spcAft>
              <a:buSzPts val="1400"/>
              <a:buChar char="○"/>
            </a:pPr>
            <a:r>
              <a:rPr lang="en"/>
              <a:t>Men more likely to not drink or to drink often</a:t>
            </a:r>
            <a:endParaRPr/>
          </a:p>
          <a:p>
            <a:pPr marL="1371600" marR="0" lvl="2" indent="-317500" algn="l" rtl="0">
              <a:lnSpc>
                <a:spcPct val="115000"/>
              </a:lnSpc>
              <a:spcBef>
                <a:spcPts val="0"/>
              </a:spcBef>
              <a:spcAft>
                <a:spcPts val="0"/>
              </a:spcAft>
              <a:buSzPts val="1400"/>
              <a:buChar char="■"/>
            </a:pPr>
            <a:r>
              <a:rPr lang="en"/>
              <a:t>A gender of extremes</a:t>
            </a:r>
            <a:endParaRPr/>
          </a:p>
          <a:p>
            <a:pPr marL="457200" marR="0" lvl="0" indent="-342900" algn="l" rtl="0">
              <a:lnSpc>
                <a:spcPct val="115000"/>
              </a:lnSpc>
              <a:spcBef>
                <a:spcPts val="0"/>
              </a:spcBef>
              <a:spcAft>
                <a:spcPts val="0"/>
              </a:spcAft>
              <a:buSzPts val="1800"/>
              <a:buChar char="●"/>
            </a:pPr>
            <a:r>
              <a:rPr lang="en"/>
              <a:t>Diet</a:t>
            </a:r>
            <a:endParaRPr/>
          </a:p>
          <a:p>
            <a:pPr marL="914400" marR="0" lvl="1" indent="-317500" algn="l" rtl="0">
              <a:lnSpc>
                <a:spcPct val="115000"/>
              </a:lnSpc>
              <a:spcBef>
                <a:spcPts val="0"/>
              </a:spcBef>
              <a:spcAft>
                <a:spcPts val="0"/>
              </a:spcAft>
              <a:buSzPts val="1400"/>
              <a:buChar char="○"/>
            </a:pPr>
            <a:r>
              <a:rPr lang="en"/>
              <a:t>Men more likely to not have a strict diet</a:t>
            </a:r>
            <a:endParaRPr/>
          </a:p>
          <a:p>
            <a:pPr marL="914400" marR="0" lvl="1" indent="-317500" algn="l" rtl="0">
              <a:lnSpc>
                <a:spcPct val="115000"/>
              </a:lnSpc>
              <a:spcBef>
                <a:spcPts val="0"/>
              </a:spcBef>
              <a:spcAft>
                <a:spcPts val="0"/>
              </a:spcAft>
              <a:buSzPts val="1400"/>
              <a:buChar char="○"/>
            </a:pPr>
            <a:r>
              <a:rPr lang="en"/>
              <a:t>Women more likely to be vegan or vegetarian</a:t>
            </a:r>
            <a:endParaRPr/>
          </a:p>
        </p:txBody>
      </p:sp>
      <p:pic>
        <p:nvPicPr>
          <p:cNvPr id="300" name="Google Shape;300;p41"/>
          <p:cNvPicPr preferRelativeResize="0"/>
          <p:nvPr/>
        </p:nvPicPr>
        <p:blipFill>
          <a:blip r:embed="rId3">
            <a:alphaModFix/>
          </a:blip>
          <a:stretch>
            <a:fillRect/>
          </a:stretch>
        </p:blipFill>
        <p:spPr>
          <a:xfrm>
            <a:off x="6581101" y="580475"/>
            <a:ext cx="1923925" cy="1991275"/>
          </a:xfrm>
          <a:prstGeom prst="rect">
            <a:avLst/>
          </a:prstGeom>
          <a:noFill/>
          <a:ln>
            <a:noFill/>
          </a:ln>
        </p:spPr>
      </p:pic>
      <p:pic>
        <p:nvPicPr>
          <p:cNvPr id="301" name="Google Shape;301;p41"/>
          <p:cNvPicPr preferRelativeResize="0"/>
          <p:nvPr/>
        </p:nvPicPr>
        <p:blipFill rotWithShape="1">
          <a:blip r:embed="rId4">
            <a:alphaModFix/>
          </a:blip>
          <a:srcRect l="-10700" t="29819" r="10699"/>
          <a:stretch/>
        </p:blipFill>
        <p:spPr>
          <a:xfrm>
            <a:off x="6996425" y="3199825"/>
            <a:ext cx="1790950" cy="1736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8" name="Google Shape;78;p1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Overview</a:t>
            </a:r>
            <a:endParaRPr dirty="0"/>
          </a:p>
        </p:txBody>
      </p:sp>
      <p:sp>
        <p:nvSpPr>
          <p:cNvPr id="79" name="Google Shape;79;p15"/>
          <p:cNvSpPr txBox="1">
            <a:spLocks noGrp="1"/>
          </p:cNvSpPr>
          <p:nvPr>
            <p:ph type="body" idx="1"/>
          </p:nvPr>
        </p:nvSpPr>
        <p:spPr>
          <a:xfrm>
            <a:off x="311700" y="1468825"/>
            <a:ext cx="4736700" cy="79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OKCupid data for 59,946 users in San Francisco, June 2012.</a:t>
            </a:r>
            <a:endParaRPr dirty="0"/>
          </a:p>
        </p:txBody>
      </p:sp>
      <p:sp>
        <p:nvSpPr>
          <p:cNvPr id="80" name="Google Shape;80;p15"/>
          <p:cNvSpPr txBox="1">
            <a:spLocks noGrp="1"/>
          </p:cNvSpPr>
          <p:nvPr>
            <p:ph type="body" idx="1"/>
          </p:nvPr>
        </p:nvSpPr>
        <p:spPr>
          <a:xfrm>
            <a:off x="311700" y="3308425"/>
            <a:ext cx="7084500" cy="1004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dataset contains typical user data, lifestyle habits, declared income and education, and answers to 10 essay questions.</a:t>
            </a:r>
            <a:endParaRPr/>
          </a:p>
        </p:txBody>
      </p:sp>
      <p:sp>
        <p:nvSpPr>
          <p:cNvPr id="81" name="Google Shape;81;p15"/>
          <p:cNvSpPr txBox="1">
            <a:spLocks noGrp="1"/>
          </p:cNvSpPr>
          <p:nvPr>
            <p:ph type="body" idx="1"/>
          </p:nvPr>
        </p:nvSpPr>
        <p:spPr>
          <a:xfrm>
            <a:off x="311700" y="2226225"/>
            <a:ext cx="8129700" cy="141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Dataset cleaned from the OkCupid Profile Data for Introductory Statistics and Data Science Courses (Journal of Statistics Education 2015).</a:t>
            </a:r>
            <a:endParaRPr/>
          </a:p>
        </p:txBody>
      </p:sp>
      <p:sp>
        <p:nvSpPr>
          <p:cNvPr id="82" name="Google Shape;82;p15"/>
          <p:cNvSpPr txBox="1"/>
          <p:nvPr/>
        </p:nvSpPr>
        <p:spPr>
          <a:xfrm>
            <a:off x="3840900" y="4763650"/>
            <a:ext cx="5303100" cy="2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9" name="Google Shape;87;p16">
            <a:extLst>
              <a:ext uri="{FF2B5EF4-FFF2-40B4-BE49-F238E27FC236}">
                <a16:creationId xmlns:a16="http://schemas.microsoft.com/office/drawing/2014/main" id="{A6020A9B-09F2-4573-BE4A-FBDDE35CB841}"/>
              </a:ext>
            </a:extLst>
          </p:cNvPr>
          <p:cNvPicPr preferRelativeResize="0"/>
          <p:nvPr/>
        </p:nvPicPr>
        <p:blipFill>
          <a:blip r:embed="rId3">
            <a:alphaModFix/>
          </a:blip>
          <a:stretch>
            <a:fillRect/>
          </a:stretch>
        </p:blipFill>
        <p:spPr>
          <a:xfrm>
            <a:off x="7008475" y="257850"/>
            <a:ext cx="1696399" cy="16963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Conclusions</a:t>
            </a:r>
            <a:endParaRPr/>
          </a:p>
        </p:txBody>
      </p:sp>
      <p:sp>
        <p:nvSpPr>
          <p:cNvPr id="307" name="Google Shape;307;p42"/>
          <p:cNvSpPr txBox="1">
            <a:spLocks noGrp="1"/>
          </p:cNvSpPr>
          <p:nvPr>
            <p:ph type="body" idx="1"/>
          </p:nvPr>
        </p:nvSpPr>
        <p:spPr>
          <a:xfrm>
            <a:off x="311700" y="1610625"/>
            <a:ext cx="8520600" cy="30999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2"/>
              </a:buClr>
              <a:buSzPts val="1800"/>
              <a:buFont typeface="Source Code Pro"/>
              <a:buChar char="●"/>
            </a:pPr>
            <a:r>
              <a:rPr lang="en"/>
              <a:t>Sex - OKCupid vs SF</a:t>
            </a:r>
            <a:endParaRPr sz="1600"/>
          </a:p>
          <a:p>
            <a:pPr marL="914400" lvl="1" indent="-317500" algn="l" rtl="0">
              <a:spcBef>
                <a:spcPts val="0"/>
              </a:spcBef>
              <a:spcAft>
                <a:spcPts val="0"/>
              </a:spcAft>
              <a:buSzPts val="1400"/>
              <a:buChar char="○"/>
            </a:pPr>
            <a:r>
              <a:rPr lang="en"/>
              <a:t>OKC 6:4 Male-Female split vs SF 5:5 Male-Female Split</a:t>
            </a:r>
            <a:endParaRPr/>
          </a:p>
          <a:p>
            <a:pPr marL="1371600" lvl="2" indent="-317500" algn="l" rtl="0">
              <a:spcBef>
                <a:spcPts val="0"/>
              </a:spcBef>
              <a:spcAft>
                <a:spcPts val="0"/>
              </a:spcAft>
              <a:buSzPts val="1400"/>
              <a:buChar char="■"/>
            </a:pPr>
            <a:r>
              <a:rPr lang="en"/>
              <a:t>Males overrepresented</a:t>
            </a:r>
            <a:endParaRPr/>
          </a:p>
          <a:p>
            <a:pPr marL="1828800" lvl="3" indent="-317500" algn="l" rtl="0">
              <a:spcBef>
                <a:spcPts val="0"/>
              </a:spcBef>
              <a:spcAft>
                <a:spcPts val="0"/>
              </a:spcAft>
              <a:buSzPts val="1400"/>
              <a:buChar char="●"/>
            </a:pPr>
            <a:r>
              <a:rPr lang="en"/>
              <a:t>Men might be more likely to look for dates in general</a:t>
            </a:r>
            <a:endParaRPr/>
          </a:p>
          <a:p>
            <a:pPr marL="1828800" lvl="3" indent="-317500" algn="l" rtl="0">
              <a:spcBef>
                <a:spcPts val="0"/>
              </a:spcBef>
              <a:spcAft>
                <a:spcPts val="0"/>
              </a:spcAft>
              <a:buSzPts val="1400"/>
              <a:buChar char="●"/>
            </a:pPr>
            <a:r>
              <a:rPr lang="en"/>
              <a:t>Men might be more likely to use online dating</a:t>
            </a:r>
            <a:endParaRPr/>
          </a:p>
          <a:p>
            <a:pPr marL="457200" marR="0" lvl="0" indent="-342900" algn="l" rtl="0">
              <a:lnSpc>
                <a:spcPct val="115000"/>
              </a:lnSpc>
              <a:spcBef>
                <a:spcPts val="0"/>
              </a:spcBef>
              <a:spcAft>
                <a:spcPts val="0"/>
              </a:spcAft>
              <a:buSzPts val="1800"/>
              <a:buChar char="●"/>
            </a:pPr>
            <a:r>
              <a:rPr lang="en"/>
              <a:t>Height - OKCupid vs America</a:t>
            </a:r>
            <a:endParaRPr/>
          </a:p>
          <a:p>
            <a:pPr marL="914400" marR="0" lvl="1" indent="-317500" algn="l" rtl="0">
              <a:lnSpc>
                <a:spcPct val="115000"/>
              </a:lnSpc>
              <a:spcBef>
                <a:spcPts val="0"/>
              </a:spcBef>
              <a:spcAft>
                <a:spcPts val="0"/>
              </a:spcAft>
              <a:buSzPts val="1400"/>
              <a:buChar char="○"/>
            </a:pPr>
            <a:r>
              <a:rPr lang="en"/>
              <a:t>Men and women are around an inch taller than the average American</a:t>
            </a:r>
            <a:endParaRPr/>
          </a:p>
          <a:p>
            <a:pPr marL="1371600" marR="0" lvl="2" indent="-317500" algn="l" rtl="0">
              <a:lnSpc>
                <a:spcPct val="115000"/>
              </a:lnSpc>
              <a:spcBef>
                <a:spcPts val="0"/>
              </a:spcBef>
              <a:spcAft>
                <a:spcPts val="0"/>
              </a:spcAft>
              <a:buSzPts val="1400"/>
              <a:buChar char="■"/>
            </a:pPr>
            <a:r>
              <a:rPr lang="en"/>
              <a:t>San Francisco residents might receive better exercise and nutrition than the average American</a:t>
            </a:r>
            <a:endParaRPr/>
          </a:p>
          <a:p>
            <a:pPr marL="1371600" marR="0" lvl="2" indent="-317500" algn="l" rtl="0">
              <a:lnSpc>
                <a:spcPct val="115000"/>
              </a:lnSpc>
              <a:spcBef>
                <a:spcPts val="0"/>
              </a:spcBef>
              <a:spcAft>
                <a:spcPts val="0"/>
              </a:spcAft>
              <a:buSzPts val="1400"/>
              <a:buChar char="■"/>
            </a:pPr>
            <a:r>
              <a:rPr lang="en"/>
              <a:t>Online daters might be boosting their height slightly to look more appealing</a:t>
            </a:r>
            <a:endParaRPr/>
          </a:p>
        </p:txBody>
      </p:sp>
      <p:pic>
        <p:nvPicPr>
          <p:cNvPr id="308" name="Google Shape;308;p42"/>
          <p:cNvPicPr preferRelativeResize="0"/>
          <p:nvPr/>
        </p:nvPicPr>
        <p:blipFill>
          <a:blip r:embed="rId3">
            <a:alphaModFix/>
          </a:blip>
          <a:stretch>
            <a:fillRect/>
          </a:stretch>
        </p:blipFill>
        <p:spPr>
          <a:xfrm>
            <a:off x="7150325" y="479175"/>
            <a:ext cx="1681975" cy="168197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43"/>
          <p:cNvPicPr preferRelativeResize="0"/>
          <p:nvPr/>
        </p:nvPicPr>
        <p:blipFill rotWithShape="1">
          <a:blip r:embed="rId3">
            <a:alphaModFix/>
          </a:blip>
          <a:srcRect t="37197"/>
          <a:stretch/>
        </p:blipFill>
        <p:spPr>
          <a:xfrm>
            <a:off x="5934075" y="111425"/>
            <a:ext cx="2776925" cy="2018400"/>
          </a:xfrm>
          <a:prstGeom prst="rect">
            <a:avLst/>
          </a:prstGeom>
          <a:noFill/>
          <a:ln>
            <a:noFill/>
          </a:ln>
        </p:spPr>
      </p:pic>
      <p:pic>
        <p:nvPicPr>
          <p:cNvPr id="314" name="Google Shape;314;p43"/>
          <p:cNvPicPr preferRelativeResize="0"/>
          <p:nvPr/>
        </p:nvPicPr>
        <p:blipFill rotWithShape="1">
          <a:blip r:embed="rId4">
            <a:alphaModFix/>
          </a:blip>
          <a:srcRect t="4775" b="2683"/>
          <a:stretch/>
        </p:blipFill>
        <p:spPr>
          <a:xfrm>
            <a:off x="6838125" y="2065700"/>
            <a:ext cx="1933424" cy="1856426"/>
          </a:xfrm>
          <a:prstGeom prst="rect">
            <a:avLst/>
          </a:prstGeom>
          <a:noFill/>
          <a:ln>
            <a:noFill/>
          </a:ln>
        </p:spPr>
      </p:pic>
      <p:sp>
        <p:nvSpPr>
          <p:cNvPr id="315" name="Google Shape;315;p4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Conclusions</a:t>
            </a:r>
            <a:endParaRPr/>
          </a:p>
        </p:txBody>
      </p:sp>
      <p:sp>
        <p:nvSpPr>
          <p:cNvPr id="316" name="Google Shape;316;p43"/>
          <p:cNvSpPr txBox="1">
            <a:spLocks noGrp="1"/>
          </p:cNvSpPr>
          <p:nvPr>
            <p:ph type="body" idx="1"/>
          </p:nvPr>
        </p:nvSpPr>
        <p:spPr>
          <a:xfrm>
            <a:off x="311700" y="1232425"/>
            <a:ext cx="6610200" cy="2018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2"/>
              </a:buClr>
              <a:buSzPts val="1800"/>
              <a:buFont typeface="Source Code Pro"/>
              <a:buChar char="●"/>
            </a:pPr>
            <a:r>
              <a:rPr lang="en"/>
              <a:t>Ethnicity - OKCupid vs SF</a:t>
            </a:r>
            <a:endParaRPr sz="1600"/>
          </a:p>
          <a:p>
            <a:pPr marL="914400" marR="0" lvl="1" indent="-304800" algn="l" rtl="0">
              <a:lnSpc>
                <a:spcPct val="115000"/>
              </a:lnSpc>
              <a:spcBef>
                <a:spcPts val="0"/>
              </a:spcBef>
              <a:spcAft>
                <a:spcPts val="0"/>
              </a:spcAft>
              <a:buClr>
                <a:schemeClr val="dk2"/>
              </a:buClr>
              <a:buSzPts val="1200"/>
              <a:buFont typeface="Source Code Pro"/>
              <a:buChar char="○"/>
            </a:pPr>
            <a:r>
              <a:rPr lang="en" sz="1200"/>
              <a:t>Whites overrepresented in both populations but significantly more so in OKCupid</a:t>
            </a:r>
            <a:endParaRPr sz="1200"/>
          </a:p>
          <a:p>
            <a:pPr marL="1371600" marR="0" lvl="2" indent="-304800" algn="l" rtl="0">
              <a:lnSpc>
                <a:spcPct val="115000"/>
              </a:lnSpc>
              <a:spcBef>
                <a:spcPts val="0"/>
              </a:spcBef>
              <a:spcAft>
                <a:spcPts val="0"/>
              </a:spcAft>
              <a:buSzPts val="1200"/>
              <a:buChar char="■"/>
            </a:pPr>
            <a:r>
              <a:rPr lang="en" sz="1200"/>
              <a:t>White people might be more likely to search for dates online</a:t>
            </a:r>
            <a:endParaRPr sz="1200"/>
          </a:p>
          <a:p>
            <a:pPr marL="1371600" marR="0" lvl="2" indent="-304800" algn="l" rtl="0">
              <a:lnSpc>
                <a:spcPct val="115000"/>
              </a:lnSpc>
              <a:spcBef>
                <a:spcPts val="0"/>
              </a:spcBef>
              <a:spcAft>
                <a:spcPts val="0"/>
              </a:spcAft>
              <a:buSzPts val="1200"/>
              <a:buChar char="■"/>
            </a:pPr>
            <a:r>
              <a:rPr lang="en" sz="1200"/>
              <a:t>OKCupid might appeal to white people more</a:t>
            </a:r>
            <a:endParaRPr sz="1200"/>
          </a:p>
          <a:p>
            <a:pPr marL="1828800" marR="0" lvl="3" indent="-304800" algn="l" rtl="0">
              <a:lnSpc>
                <a:spcPct val="115000"/>
              </a:lnSpc>
              <a:spcBef>
                <a:spcPts val="0"/>
              </a:spcBef>
              <a:spcAft>
                <a:spcPts val="0"/>
              </a:spcAft>
              <a:buSzPts val="1200"/>
              <a:buChar char="●"/>
            </a:pPr>
            <a:r>
              <a:rPr lang="en" sz="1200"/>
              <a:t>Perhaps East meets East and such draw certain ethnicities away from OKCupid</a:t>
            </a:r>
            <a:endParaRPr sz="1200"/>
          </a:p>
        </p:txBody>
      </p:sp>
      <p:sp>
        <p:nvSpPr>
          <p:cNvPr id="317" name="Google Shape;317;p43"/>
          <p:cNvSpPr txBox="1">
            <a:spLocks noGrp="1"/>
          </p:cNvSpPr>
          <p:nvPr>
            <p:ph type="body" idx="1"/>
          </p:nvPr>
        </p:nvSpPr>
        <p:spPr>
          <a:xfrm>
            <a:off x="372450" y="3120600"/>
            <a:ext cx="8399100" cy="36132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a:t>Income - OKCupid vs SF</a:t>
            </a:r>
            <a:endParaRPr/>
          </a:p>
          <a:p>
            <a:pPr marL="914400" marR="0" lvl="1" indent="-304800" algn="l" rtl="0">
              <a:lnSpc>
                <a:spcPct val="115000"/>
              </a:lnSpc>
              <a:spcBef>
                <a:spcPts val="0"/>
              </a:spcBef>
              <a:spcAft>
                <a:spcPts val="0"/>
              </a:spcAft>
              <a:buClr>
                <a:schemeClr val="dk2"/>
              </a:buClr>
              <a:buSzPts val="1200"/>
              <a:buFont typeface="Source Code Pro"/>
              <a:buChar char="○"/>
            </a:pPr>
            <a:r>
              <a:rPr lang="en" sz="1200"/>
              <a:t>Median income for men is 20% more than women</a:t>
            </a:r>
            <a:endParaRPr sz="1200"/>
          </a:p>
          <a:p>
            <a:pPr marL="1371600" marR="0" lvl="2" indent="-304800" algn="l" rtl="0">
              <a:lnSpc>
                <a:spcPct val="115000"/>
              </a:lnSpc>
              <a:spcBef>
                <a:spcPts val="0"/>
              </a:spcBef>
              <a:spcAft>
                <a:spcPts val="0"/>
              </a:spcAft>
              <a:buSzPts val="1200"/>
              <a:buChar char="■"/>
            </a:pPr>
            <a:r>
              <a:rPr lang="en" sz="1200"/>
              <a:t>Men might be more likely to disclose income</a:t>
            </a:r>
            <a:endParaRPr sz="1200"/>
          </a:p>
          <a:p>
            <a:pPr marL="914400" marR="0" lvl="1" indent="-304800" algn="l" rtl="0">
              <a:lnSpc>
                <a:spcPct val="115000"/>
              </a:lnSpc>
              <a:spcBef>
                <a:spcPts val="0"/>
              </a:spcBef>
              <a:spcAft>
                <a:spcPts val="0"/>
              </a:spcAft>
              <a:buSzPts val="1200"/>
              <a:buChar char="○"/>
            </a:pPr>
            <a:r>
              <a:rPr lang="en" sz="1200"/>
              <a:t>Mean income for men and women is nearly double the median</a:t>
            </a:r>
            <a:endParaRPr sz="1200"/>
          </a:p>
          <a:p>
            <a:pPr marL="1371600" marR="0" lvl="2" indent="-304800" algn="l" rtl="0">
              <a:lnSpc>
                <a:spcPct val="115000"/>
              </a:lnSpc>
              <a:spcBef>
                <a:spcPts val="0"/>
              </a:spcBef>
              <a:spcAft>
                <a:spcPts val="0"/>
              </a:spcAft>
              <a:buSzPts val="1200"/>
              <a:buChar char="■"/>
            </a:pPr>
            <a:r>
              <a:rPr lang="en" sz="1200"/>
              <a:t>Men and women with high incomes are more likely to disclose it</a:t>
            </a:r>
            <a:endParaRPr sz="1200"/>
          </a:p>
          <a:p>
            <a:pPr marL="914400" marR="0" lvl="1" indent="-304800" algn="l" rtl="0">
              <a:lnSpc>
                <a:spcPct val="115000"/>
              </a:lnSpc>
              <a:spcBef>
                <a:spcPts val="0"/>
              </a:spcBef>
              <a:spcAft>
                <a:spcPts val="0"/>
              </a:spcAft>
              <a:buSzPts val="1200"/>
              <a:buChar char="○"/>
            </a:pPr>
            <a:r>
              <a:rPr lang="en" sz="1200"/>
              <a:t>Median income for men and women is below San Francisco median household income</a:t>
            </a:r>
            <a:endParaRPr sz="1200"/>
          </a:p>
          <a:p>
            <a:pPr marL="1371600" marR="0" lvl="2" indent="-304800" algn="l" rtl="0">
              <a:lnSpc>
                <a:spcPct val="115000"/>
              </a:lnSpc>
              <a:spcBef>
                <a:spcPts val="0"/>
              </a:spcBef>
              <a:spcAft>
                <a:spcPts val="0"/>
              </a:spcAft>
              <a:buSzPts val="1200"/>
              <a:buChar char="■"/>
            </a:pPr>
            <a:r>
              <a:rPr lang="en" sz="1200"/>
              <a:t>Not a completely fair metric, but relative closeness makes OKCupid seem truthful</a:t>
            </a:r>
            <a:endParaRPr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Conclusions</a:t>
            </a:r>
            <a:endParaRPr/>
          </a:p>
        </p:txBody>
      </p:sp>
      <p:sp>
        <p:nvSpPr>
          <p:cNvPr id="323" name="Google Shape;323;p44"/>
          <p:cNvSpPr txBox="1">
            <a:spLocks noGrp="1"/>
          </p:cNvSpPr>
          <p:nvPr>
            <p:ph type="body" idx="1"/>
          </p:nvPr>
        </p:nvSpPr>
        <p:spPr>
          <a:xfrm>
            <a:off x="311700" y="1345875"/>
            <a:ext cx="8520600" cy="3099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600"/>
              <a:t>People sometimes fear that online daters aren’t very truthful in their profiles, but OKCupid users in San Francisco don’t seem to be lying about their attributes.</a:t>
            </a:r>
            <a:endParaRPr sz="1600"/>
          </a:p>
          <a:p>
            <a:pPr marL="0" marR="0" lvl="0" indent="0" algn="l" rtl="0">
              <a:lnSpc>
                <a:spcPct val="115000"/>
              </a:lnSpc>
              <a:spcBef>
                <a:spcPts val="1600"/>
              </a:spcBef>
              <a:spcAft>
                <a:spcPts val="0"/>
              </a:spcAft>
              <a:buNone/>
            </a:pPr>
            <a:r>
              <a:rPr lang="en" sz="1600"/>
              <a:t>If you plan on using OKCupid in San Francisco, you’re likely to be pleasantly surprised by the physical characteristics of the people you meet.</a:t>
            </a:r>
            <a:endParaRPr sz="1600"/>
          </a:p>
          <a:p>
            <a:pPr marL="0" marR="0" lvl="0" indent="0" algn="l" rtl="0">
              <a:lnSpc>
                <a:spcPct val="115000"/>
              </a:lnSpc>
              <a:spcBef>
                <a:spcPts val="1600"/>
              </a:spcBef>
              <a:spcAft>
                <a:spcPts val="1600"/>
              </a:spcAft>
              <a:buNone/>
            </a:pPr>
            <a:r>
              <a:rPr lang="en" sz="1600"/>
              <a:t>However, if you’re looking for more variety in when it comes to ethnicities or orientation, then OKCupid might not be the app for you.</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Conclusions</a:t>
            </a:r>
            <a:endParaRPr/>
          </a:p>
        </p:txBody>
      </p:sp>
      <p:sp>
        <p:nvSpPr>
          <p:cNvPr id="329" name="Google Shape;329;p45"/>
          <p:cNvSpPr txBox="1">
            <a:spLocks noGrp="1"/>
          </p:cNvSpPr>
          <p:nvPr>
            <p:ph type="body" idx="1"/>
          </p:nvPr>
        </p:nvSpPr>
        <p:spPr>
          <a:xfrm>
            <a:off x="311700" y="1288900"/>
            <a:ext cx="8520600" cy="2268300"/>
          </a:xfrm>
          <a:prstGeom prst="rect">
            <a:avLst/>
          </a:prstGeom>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 sz="1600"/>
              <a:t>If you’re looking for an athletic, white, agnostic, straight man or an average, white, agnostic, straight woman, then you just might be in luck.</a:t>
            </a:r>
            <a:endParaRPr sz="1600"/>
          </a:p>
          <a:p>
            <a:pPr marL="0" marR="0" lvl="0" indent="0" algn="ctr" rtl="0">
              <a:lnSpc>
                <a:spcPct val="115000"/>
              </a:lnSpc>
              <a:spcBef>
                <a:spcPts val="1600"/>
              </a:spcBef>
              <a:spcAft>
                <a:spcPts val="1600"/>
              </a:spcAft>
              <a:buNone/>
            </a:pPr>
            <a:r>
              <a:rPr lang="en" sz="1600"/>
              <a:t>Turns out finding people online isn’t that different from finding people offline.</a:t>
            </a:r>
            <a:endParaRPr sz="1600"/>
          </a:p>
        </p:txBody>
      </p:sp>
      <p:pic>
        <p:nvPicPr>
          <p:cNvPr id="330" name="Google Shape;330;p45"/>
          <p:cNvPicPr preferRelativeResize="0"/>
          <p:nvPr/>
        </p:nvPicPr>
        <p:blipFill>
          <a:blip r:embed="rId3">
            <a:alphaModFix/>
          </a:blip>
          <a:stretch>
            <a:fillRect/>
          </a:stretch>
        </p:blipFill>
        <p:spPr>
          <a:xfrm>
            <a:off x="2651624" y="3002125"/>
            <a:ext cx="4112325" cy="205617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6"/>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 Long Look at Love </a:t>
            </a:r>
            <a:endParaRPr/>
          </a:p>
          <a:p>
            <a:pPr marL="0" lvl="0" indent="0" algn="ctr" rtl="0">
              <a:spcBef>
                <a:spcPts val="0"/>
              </a:spcBef>
              <a:spcAft>
                <a:spcPts val="0"/>
              </a:spcAft>
              <a:buNone/>
            </a:pPr>
            <a:r>
              <a:rPr lang="en" sz="3000"/>
              <a:t>(San Francisco Edition)</a:t>
            </a:r>
            <a:endParaRPr sz="3000"/>
          </a:p>
        </p:txBody>
      </p:sp>
      <p:sp>
        <p:nvSpPr>
          <p:cNvPr id="336" name="Google Shape;336;p46"/>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Rodrigo Arguello</a:t>
            </a:r>
            <a:endParaRPr/>
          </a:p>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6"/>
          <p:cNvPicPr preferRelativeResize="0"/>
          <p:nvPr/>
        </p:nvPicPr>
        <p:blipFill>
          <a:blip r:embed="rId3">
            <a:alphaModFix/>
          </a:blip>
          <a:stretch>
            <a:fillRect/>
          </a:stretch>
        </p:blipFill>
        <p:spPr>
          <a:xfrm>
            <a:off x="7008475" y="257850"/>
            <a:ext cx="1696399" cy="1696399"/>
          </a:xfrm>
          <a:prstGeom prst="rect">
            <a:avLst/>
          </a:prstGeom>
          <a:noFill/>
          <a:ln>
            <a:noFill/>
          </a:ln>
        </p:spPr>
      </p:pic>
      <p:sp>
        <p:nvSpPr>
          <p:cNvPr id="88" name="Google Shape;88;p1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Overview</a:t>
            </a:r>
            <a:endParaRPr/>
          </a:p>
        </p:txBody>
      </p:sp>
      <p:graphicFrame>
        <p:nvGraphicFramePr>
          <p:cNvPr id="89" name="Google Shape;89;p16"/>
          <p:cNvGraphicFramePr/>
          <p:nvPr/>
        </p:nvGraphicFramePr>
        <p:xfrm>
          <a:off x="162038" y="2080675"/>
          <a:ext cx="8862575" cy="1310580"/>
        </p:xfrm>
        <a:graphic>
          <a:graphicData uri="http://schemas.openxmlformats.org/drawingml/2006/table">
            <a:tbl>
              <a:tblPr>
                <a:noFill/>
                <a:tableStyleId>{AAC95ECA-1B39-4633-BE69-4DF30F9E1981}</a:tableStyleId>
              </a:tblPr>
              <a:tblGrid>
                <a:gridCol w="692875">
                  <a:extLst>
                    <a:ext uri="{9D8B030D-6E8A-4147-A177-3AD203B41FA5}">
                      <a16:colId xmlns:a16="http://schemas.microsoft.com/office/drawing/2014/main" val="20000"/>
                    </a:ext>
                  </a:extLst>
                </a:gridCol>
                <a:gridCol w="562525">
                  <a:extLst>
                    <a:ext uri="{9D8B030D-6E8A-4147-A177-3AD203B41FA5}">
                      <a16:colId xmlns:a16="http://schemas.microsoft.com/office/drawing/2014/main" val="20001"/>
                    </a:ext>
                  </a:extLst>
                </a:gridCol>
                <a:gridCol w="1036100">
                  <a:extLst>
                    <a:ext uri="{9D8B030D-6E8A-4147-A177-3AD203B41FA5}">
                      <a16:colId xmlns:a16="http://schemas.microsoft.com/office/drawing/2014/main" val="20002"/>
                    </a:ext>
                  </a:extLst>
                </a:gridCol>
                <a:gridCol w="897475">
                  <a:extLst>
                    <a:ext uri="{9D8B030D-6E8A-4147-A177-3AD203B41FA5}">
                      <a16:colId xmlns:a16="http://schemas.microsoft.com/office/drawing/2014/main" val="20003"/>
                    </a:ext>
                  </a:extLst>
                </a:gridCol>
                <a:gridCol w="970450">
                  <a:extLst>
                    <a:ext uri="{9D8B030D-6E8A-4147-A177-3AD203B41FA5}">
                      <a16:colId xmlns:a16="http://schemas.microsoft.com/office/drawing/2014/main" val="20004"/>
                    </a:ext>
                  </a:extLst>
                </a:gridCol>
                <a:gridCol w="970450">
                  <a:extLst>
                    <a:ext uri="{9D8B030D-6E8A-4147-A177-3AD203B41FA5}">
                      <a16:colId xmlns:a16="http://schemas.microsoft.com/office/drawing/2014/main" val="20005"/>
                    </a:ext>
                  </a:extLst>
                </a:gridCol>
                <a:gridCol w="894800">
                  <a:extLst>
                    <a:ext uri="{9D8B030D-6E8A-4147-A177-3AD203B41FA5}">
                      <a16:colId xmlns:a16="http://schemas.microsoft.com/office/drawing/2014/main" val="20006"/>
                    </a:ext>
                  </a:extLst>
                </a:gridCol>
                <a:gridCol w="768925">
                  <a:extLst>
                    <a:ext uri="{9D8B030D-6E8A-4147-A177-3AD203B41FA5}">
                      <a16:colId xmlns:a16="http://schemas.microsoft.com/office/drawing/2014/main" val="20007"/>
                    </a:ext>
                  </a:extLst>
                </a:gridCol>
                <a:gridCol w="1003500">
                  <a:extLst>
                    <a:ext uri="{9D8B030D-6E8A-4147-A177-3AD203B41FA5}">
                      <a16:colId xmlns:a16="http://schemas.microsoft.com/office/drawing/2014/main" val="20008"/>
                    </a:ext>
                  </a:extLst>
                </a:gridCol>
                <a:gridCol w="1065475">
                  <a:extLst>
                    <a:ext uri="{9D8B030D-6E8A-4147-A177-3AD203B41FA5}">
                      <a16:colId xmlns:a16="http://schemas.microsoft.com/office/drawing/2014/main" val="20009"/>
                    </a:ext>
                  </a:extLst>
                </a:gridCol>
              </a:tblGrid>
              <a:tr h="381000">
                <a:tc>
                  <a:txBody>
                    <a:bodyPr/>
                    <a:lstStyle/>
                    <a:p>
                      <a:pPr marL="0" lvl="0" indent="0" algn="l" rtl="0">
                        <a:spcBef>
                          <a:spcPts val="0"/>
                        </a:spcBef>
                        <a:spcAft>
                          <a:spcPts val="0"/>
                        </a:spcAft>
                        <a:buNone/>
                      </a:pPr>
                      <a:r>
                        <a:rPr lang="en"/>
                        <a:t>Sex</a:t>
                      </a:r>
                      <a:endParaRPr/>
                    </a:p>
                  </a:txBody>
                  <a:tcPr marL="91425" marR="91425" marT="91425" marB="91425"/>
                </a:tc>
                <a:tc>
                  <a:txBody>
                    <a:bodyPr/>
                    <a:lstStyle/>
                    <a:p>
                      <a:pPr marL="0" lvl="0" indent="0" algn="l" rtl="0">
                        <a:spcBef>
                          <a:spcPts val="0"/>
                        </a:spcBef>
                        <a:spcAft>
                          <a:spcPts val="0"/>
                        </a:spcAft>
                        <a:buNone/>
                      </a:pPr>
                      <a:r>
                        <a:rPr lang="en"/>
                        <a:t>Age</a:t>
                      </a:r>
                      <a:endParaRPr/>
                    </a:p>
                  </a:txBody>
                  <a:tcPr marL="91425" marR="91425" marT="91425" marB="91425"/>
                </a:tc>
                <a:tc>
                  <a:txBody>
                    <a:bodyPr/>
                    <a:lstStyle/>
                    <a:p>
                      <a:pPr marL="0" lvl="0" indent="0" algn="l" rtl="0">
                        <a:spcBef>
                          <a:spcPts val="0"/>
                        </a:spcBef>
                        <a:spcAft>
                          <a:spcPts val="0"/>
                        </a:spcAft>
                        <a:buNone/>
                      </a:pPr>
                      <a:r>
                        <a:rPr lang="en"/>
                        <a:t>Body Type</a:t>
                      </a:r>
                      <a:endParaRPr/>
                    </a:p>
                  </a:txBody>
                  <a:tcPr marL="91425" marR="91425" marT="91425" marB="91425"/>
                </a:tc>
                <a:tc>
                  <a:txBody>
                    <a:bodyPr/>
                    <a:lstStyle/>
                    <a:p>
                      <a:pPr marL="0" lvl="0" indent="0" algn="l" rtl="0">
                        <a:spcBef>
                          <a:spcPts val="0"/>
                        </a:spcBef>
                        <a:spcAft>
                          <a:spcPts val="0"/>
                        </a:spcAft>
                        <a:buNone/>
                      </a:pPr>
                      <a:r>
                        <a:rPr lang="en"/>
                        <a:t>Diet</a:t>
                      </a:r>
                      <a:endParaRPr/>
                    </a:p>
                  </a:txBody>
                  <a:tcPr marL="91425" marR="91425" marT="91425" marB="91425"/>
                </a:tc>
                <a:tc>
                  <a:txBody>
                    <a:bodyPr/>
                    <a:lstStyle/>
                    <a:p>
                      <a:pPr marL="0" lvl="0" indent="0" algn="l" rtl="0">
                        <a:spcBef>
                          <a:spcPts val="0"/>
                        </a:spcBef>
                        <a:spcAft>
                          <a:spcPts val="0"/>
                        </a:spcAft>
                        <a:buNone/>
                      </a:pPr>
                      <a:r>
                        <a:rPr lang="en"/>
                        <a:t>Drinks</a:t>
                      </a:r>
                      <a:endParaRPr/>
                    </a:p>
                  </a:txBody>
                  <a:tcPr marL="91425" marR="91425" marT="91425" marB="91425"/>
                </a:tc>
                <a:tc>
                  <a:txBody>
                    <a:bodyPr/>
                    <a:lstStyle/>
                    <a:p>
                      <a:pPr marL="0" lvl="0" indent="0" algn="l" rtl="0">
                        <a:spcBef>
                          <a:spcPts val="0"/>
                        </a:spcBef>
                        <a:spcAft>
                          <a:spcPts val="0"/>
                        </a:spcAft>
                        <a:buNone/>
                      </a:pPr>
                      <a:r>
                        <a:rPr lang="en"/>
                        <a:t>Drugs</a:t>
                      </a:r>
                      <a:endParaRPr/>
                    </a:p>
                  </a:txBody>
                  <a:tcPr marL="91425" marR="91425" marT="91425" marB="91425"/>
                </a:tc>
                <a:tc>
                  <a:txBody>
                    <a:bodyPr/>
                    <a:lstStyle/>
                    <a:p>
                      <a:pPr marL="0" lvl="0" indent="0" algn="l" rtl="0">
                        <a:spcBef>
                          <a:spcPts val="0"/>
                        </a:spcBef>
                        <a:spcAft>
                          <a:spcPts val="0"/>
                        </a:spcAft>
                        <a:buNone/>
                      </a:pPr>
                      <a:r>
                        <a:rPr lang="en"/>
                        <a:t>Ethnicity</a:t>
                      </a:r>
                      <a:endParaRPr/>
                    </a:p>
                  </a:txBody>
                  <a:tcPr marL="91425" marR="91425" marT="91425" marB="91425"/>
                </a:tc>
                <a:tc>
                  <a:txBody>
                    <a:bodyPr/>
                    <a:lstStyle/>
                    <a:p>
                      <a:pPr marL="0" lvl="0" indent="0" algn="l" rtl="0">
                        <a:spcBef>
                          <a:spcPts val="0"/>
                        </a:spcBef>
                        <a:spcAft>
                          <a:spcPts val="0"/>
                        </a:spcAft>
                        <a:buNone/>
                      </a:pPr>
                      <a:r>
                        <a:rPr lang="en"/>
                        <a:t>Income</a:t>
                      </a:r>
                      <a:endParaRPr/>
                    </a:p>
                  </a:txBody>
                  <a:tcPr marL="91425" marR="91425" marT="91425" marB="91425"/>
                </a:tc>
                <a:tc>
                  <a:txBody>
                    <a:bodyPr/>
                    <a:lstStyle/>
                    <a:p>
                      <a:pPr marL="0" lvl="0" indent="0" algn="l" rtl="0">
                        <a:spcBef>
                          <a:spcPts val="0"/>
                        </a:spcBef>
                        <a:spcAft>
                          <a:spcPts val="0"/>
                        </a:spcAft>
                        <a:buNone/>
                      </a:pPr>
                      <a:r>
                        <a:rPr lang="en"/>
                        <a:t>Religion</a:t>
                      </a:r>
                      <a:endParaRPr/>
                    </a:p>
                  </a:txBody>
                  <a:tcPr marL="91425" marR="91425" marT="91425" marB="91425"/>
                </a:tc>
                <a:tc>
                  <a:txBody>
                    <a:bodyPr/>
                    <a:lstStyle/>
                    <a:p>
                      <a:pPr marL="0" lvl="0" indent="0" algn="l" rtl="0">
                        <a:spcBef>
                          <a:spcPts val="0"/>
                        </a:spcBef>
                        <a:spcAft>
                          <a:spcPts val="0"/>
                        </a:spcAft>
                        <a:buNone/>
                      </a:pPr>
                      <a:r>
                        <a:rPr lang="en"/>
                        <a:t>Orientation</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200"/>
                        <a:t>Male / Female</a:t>
                      </a:r>
                      <a:endParaRPr sz="1200"/>
                    </a:p>
                  </a:txBody>
                  <a:tcPr marL="91425" marR="91425" marT="91425" marB="91425"/>
                </a:tc>
                <a:tc>
                  <a:txBody>
                    <a:bodyPr/>
                    <a:lstStyle/>
                    <a:p>
                      <a:pPr marL="0" lvl="0" indent="0" algn="l" rtl="0">
                        <a:spcBef>
                          <a:spcPts val="0"/>
                        </a:spcBef>
                        <a:spcAft>
                          <a:spcPts val="0"/>
                        </a:spcAft>
                        <a:buNone/>
                      </a:pPr>
                      <a:r>
                        <a:rPr lang="en" sz="1200"/>
                        <a:t>18+</a:t>
                      </a:r>
                      <a:endParaRPr sz="1200"/>
                    </a:p>
                  </a:txBody>
                  <a:tcPr marL="91425" marR="91425" marT="91425" marB="91425"/>
                </a:tc>
                <a:tc>
                  <a:txBody>
                    <a:bodyPr/>
                    <a:lstStyle/>
                    <a:p>
                      <a:pPr marL="0" lvl="0" indent="0" algn="l" rtl="0">
                        <a:spcBef>
                          <a:spcPts val="0"/>
                        </a:spcBef>
                        <a:spcAft>
                          <a:spcPts val="0"/>
                        </a:spcAft>
                        <a:buNone/>
                      </a:pPr>
                      <a:r>
                        <a:rPr lang="en" sz="1200"/>
                        <a:t>Average, fit, thin, etc.</a:t>
                      </a:r>
                      <a:endParaRPr sz="1200"/>
                    </a:p>
                  </a:txBody>
                  <a:tcPr marL="91425" marR="91425" marT="91425" marB="91425"/>
                </a:tc>
                <a:tc>
                  <a:txBody>
                    <a:bodyPr/>
                    <a:lstStyle/>
                    <a:p>
                      <a:pPr marL="0" lvl="0" indent="0" algn="l" rtl="0">
                        <a:spcBef>
                          <a:spcPts val="0"/>
                        </a:spcBef>
                        <a:spcAft>
                          <a:spcPts val="0"/>
                        </a:spcAft>
                        <a:buNone/>
                      </a:pPr>
                      <a:r>
                        <a:rPr lang="en" sz="1200"/>
                        <a:t>Vegan, eat anything, etc.</a:t>
                      </a:r>
                      <a:endParaRPr sz="1200"/>
                    </a:p>
                  </a:txBody>
                  <a:tcPr marL="91425" marR="91425" marT="91425" marB="91425"/>
                </a:tc>
                <a:tc>
                  <a:txBody>
                    <a:bodyPr/>
                    <a:lstStyle/>
                    <a:p>
                      <a:pPr marL="0" lvl="0" indent="0" algn="l" rtl="0">
                        <a:spcBef>
                          <a:spcPts val="0"/>
                        </a:spcBef>
                        <a:spcAft>
                          <a:spcPts val="0"/>
                        </a:spcAft>
                        <a:buNone/>
                      </a:pPr>
                      <a:r>
                        <a:rPr lang="en" sz="1200"/>
                        <a:t>Never, sometimes, socially, etc.</a:t>
                      </a:r>
                      <a:endParaRPr sz="1200"/>
                    </a:p>
                  </a:txBody>
                  <a:tcPr marL="91425" marR="91425" marT="91425" marB="91425"/>
                </a:tc>
                <a:tc>
                  <a:txBody>
                    <a:bodyPr/>
                    <a:lstStyle/>
                    <a:p>
                      <a:pPr marL="0" lvl="0" indent="0" algn="l" rtl="0">
                        <a:spcBef>
                          <a:spcPts val="0"/>
                        </a:spcBef>
                        <a:spcAft>
                          <a:spcPts val="0"/>
                        </a:spcAft>
                        <a:buNone/>
                      </a:pPr>
                      <a:r>
                        <a:rPr lang="en" sz="1200"/>
                        <a:t>Never, sometimes, often</a:t>
                      </a:r>
                      <a:endParaRPr sz="1200"/>
                    </a:p>
                  </a:txBody>
                  <a:tcPr marL="91425" marR="91425" marT="91425" marB="91425"/>
                </a:tc>
                <a:tc>
                  <a:txBody>
                    <a:bodyPr/>
                    <a:lstStyle/>
                    <a:p>
                      <a:pPr marL="0" lvl="0" indent="0" algn="l" rtl="0">
                        <a:spcBef>
                          <a:spcPts val="0"/>
                        </a:spcBef>
                        <a:spcAft>
                          <a:spcPts val="0"/>
                        </a:spcAft>
                        <a:buNone/>
                      </a:pPr>
                      <a:r>
                        <a:rPr lang="en" sz="1200"/>
                        <a:t>White, asian, black, etc.</a:t>
                      </a:r>
                      <a:endParaRPr sz="1200"/>
                    </a:p>
                  </a:txBody>
                  <a:tcPr marL="91425" marR="91425" marT="91425" marB="91425"/>
                </a:tc>
                <a:tc>
                  <a:txBody>
                    <a:bodyPr/>
                    <a:lstStyle/>
                    <a:p>
                      <a:pPr marL="0" lvl="0" indent="0" algn="l" rtl="0">
                        <a:spcBef>
                          <a:spcPts val="0"/>
                        </a:spcBef>
                        <a:spcAft>
                          <a:spcPts val="0"/>
                        </a:spcAft>
                        <a:buNone/>
                      </a:pPr>
                      <a:r>
                        <a:rPr lang="en" sz="1200"/>
                        <a:t>0+</a:t>
                      </a:r>
                      <a:endParaRPr sz="1200"/>
                    </a:p>
                  </a:txBody>
                  <a:tcPr marL="91425" marR="91425" marT="91425" marB="91425"/>
                </a:tc>
                <a:tc>
                  <a:txBody>
                    <a:bodyPr/>
                    <a:lstStyle/>
                    <a:p>
                      <a:pPr marL="0" lvl="0" indent="0" algn="l" rtl="0">
                        <a:spcBef>
                          <a:spcPts val="0"/>
                        </a:spcBef>
                        <a:spcAft>
                          <a:spcPts val="0"/>
                        </a:spcAft>
                        <a:buNone/>
                      </a:pPr>
                      <a:r>
                        <a:rPr lang="en" sz="1200"/>
                        <a:t>Christianity, atheism, hinduism, other, etc.</a:t>
                      </a:r>
                      <a:endParaRPr sz="1200"/>
                    </a:p>
                  </a:txBody>
                  <a:tcPr marL="91425" marR="91425" marT="91425" marB="91425"/>
                </a:tc>
                <a:tc>
                  <a:txBody>
                    <a:bodyPr/>
                    <a:lstStyle/>
                    <a:p>
                      <a:pPr marL="0" lvl="0" indent="0" algn="l" rtl="0">
                        <a:spcBef>
                          <a:spcPts val="0"/>
                        </a:spcBef>
                        <a:spcAft>
                          <a:spcPts val="0"/>
                        </a:spcAft>
                        <a:buNone/>
                      </a:pPr>
                      <a:r>
                        <a:rPr lang="en" sz="1200"/>
                        <a:t>Straight, gay, bisexual</a:t>
                      </a:r>
                      <a:endParaRPr sz="1200"/>
                    </a:p>
                  </a:txBody>
                  <a:tcPr marL="91425" marR="91425" marT="91425" marB="91425"/>
                </a:tc>
                <a:extLst>
                  <a:ext uri="{0D108BD9-81ED-4DB2-BD59-A6C34878D82A}">
                    <a16:rowId xmlns:a16="http://schemas.microsoft.com/office/drawing/2014/main" val="10001"/>
                  </a:ext>
                </a:extLst>
              </a:tr>
            </a:tbl>
          </a:graphicData>
        </a:graphic>
      </p:graphicFrame>
      <p:sp>
        <p:nvSpPr>
          <p:cNvPr id="90" name="Google Shape;90;p16"/>
          <p:cNvSpPr txBox="1">
            <a:spLocks noGrp="1"/>
          </p:cNvSpPr>
          <p:nvPr>
            <p:ph type="body" idx="1"/>
          </p:nvPr>
        </p:nvSpPr>
        <p:spPr>
          <a:xfrm>
            <a:off x="311700" y="3833150"/>
            <a:ext cx="8129700" cy="141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analysis will focus on the users’ physical attributes, several habits, ethnicity, income, religion, and orientation.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Questions	</a:t>
            </a:r>
            <a:endParaRPr/>
          </a:p>
        </p:txBody>
      </p:sp>
      <p:sp>
        <p:nvSpPr>
          <p:cNvPr id="96" name="Google Shape;96;p17"/>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few questions reveal:</a:t>
            </a:r>
            <a:endParaRPr/>
          </a:p>
          <a:p>
            <a:pPr marL="457200" lvl="0" indent="-342900" algn="l" rtl="0">
              <a:spcBef>
                <a:spcPts val="1600"/>
              </a:spcBef>
              <a:spcAft>
                <a:spcPts val="0"/>
              </a:spcAft>
              <a:buSzPts val="1800"/>
              <a:buChar char="●"/>
            </a:pPr>
            <a:r>
              <a:rPr lang="en"/>
              <a:t>Distribution of age and gender</a:t>
            </a:r>
            <a:endParaRPr/>
          </a:p>
          <a:p>
            <a:pPr marL="457200" lvl="0" indent="-342900" algn="l" rtl="0">
              <a:spcBef>
                <a:spcPts val="0"/>
              </a:spcBef>
              <a:spcAft>
                <a:spcPts val="0"/>
              </a:spcAft>
              <a:buSzPts val="1800"/>
              <a:buChar char="●"/>
            </a:pPr>
            <a:r>
              <a:rPr lang="en"/>
              <a:t>Most common physical attributes </a:t>
            </a:r>
            <a:endParaRPr/>
          </a:p>
          <a:p>
            <a:pPr marL="0" lvl="0" indent="0" algn="l" rtl="0">
              <a:spcBef>
                <a:spcPts val="1600"/>
              </a:spcBef>
              <a:spcAft>
                <a:spcPts val="0"/>
              </a:spcAft>
              <a:buNone/>
            </a:pPr>
            <a:r>
              <a:rPr lang="en"/>
              <a:t>Next few questions reveal:</a:t>
            </a:r>
            <a:endParaRPr/>
          </a:p>
          <a:p>
            <a:pPr marL="457200" lvl="0" indent="-342900" algn="l" rtl="0">
              <a:spcBef>
                <a:spcPts val="1600"/>
              </a:spcBef>
              <a:spcAft>
                <a:spcPts val="0"/>
              </a:spcAft>
              <a:buSzPts val="1800"/>
              <a:buChar char="●"/>
            </a:pPr>
            <a:r>
              <a:rPr lang="en"/>
              <a:t>Drug, drinking, and diet habits of users</a:t>
            </a:r>
            <a:endParaRPr/>
          </a:p>
          <a:p>
            <a:pPr marL="0" lvl="0" indent="0" algn="l" rtl="0">
              <a:spcBef>
                <a:spcPts val="1600"/>
              </a:spcBef>
              <a:spcAft>
                <a:spcPts val="0"/>
              </a:spcAft>
              <a:buNone/>
            </a:pPr>
            <a:r>
              <a:rPr lang="en"/>
              <a:t>Last few questions show:</a:t>
            </a:r>
            <a:endParaRPr/>
          </a:p>
          <a:p>
            <a:pPr marL="457200" lvl="0" indent="-342900" algn="l" rtl="0">
              <a:spcBef>
                <a:spcPts val="1600"/>
              </a:spcBef>
              <a:spcAft>
                <a:spcPts val="0"/>
              </a:spcAft>
              <a:buSzPts val="1800"/>
              <a:buChar char="●"/>
            </a:pPr>
            <a:r>
              <a:rPr lang="en"/>
              <a:t>How OKCupid users compare to the average San Francisco resident or, in the absence of that information, American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162850" y="372500"/>
            <a:ext cx="89811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kinds of people populate the San Francisco dating scene? </a:t>
            </a:r>
            <a:endParaRPr/>
          </a:p>
        </p:txBody>
      </p:sp>
      <p:sp>
        <p:nvSpPr>
          <p:cNvPr id="102" name="Google Shape;102;p18"/>
          <p:cNvSpPr txBox="1">
            <a:spLocks noGrp="1"/>
          </p:cNvSpPr>
          <p:nvPr>
            <p:ph type="body" idx="1"/>
          </p:nvPr>
        </p:nvSpPr>
        <p:spPr>
          <a:xfrm>
            <a:off x="436600" y="1468825"/>
            <a:ext cx="8395800" cy="226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both genders...</a:t>
            </a:r>
            <a:endParaRPr/>
          </a:p>
          <a:p>
            <a:pPr marL="457200" lvl="0" indent="-342900" algn="l" rtl="0">
              <a:spcBef>
                <a:spcPts val="1600"/>
              </a:spcBef>
              <a:spcAft>
                <a:spcPts val="0"/>
              </a:spcAft>
              <a:buSzPts val="1800"/>
              <a:buChar char="●"/>
            </a:pPr>
            <a:r>
              <a:rPr lang="en"/>
              <a:t>What’s the main age range?</a:t>
            </a:r>
            <a:endParaRPr/>
          </a:p>
          <a:p>
            <a:pPr marL="457200" lvl="0" indent="-342900" algn="l" rtl="0">
              <a:spcBef>
                <a:spcPts val="0"/>
              </a:spcBef>
              <a:spcAft>
                <a:spcPts val="0"/>
              </a:spcAft>
              <a:buSzPts val="1800"/>
              <a:buChar char="●"/>
            </a:pPr>
            <a:r>
              <a:rPr lang="en"/>
              <a:t>How fit are users?</a:t>
            </a:r>
            <a:endParaRPr/>
          </a:p>
          <a:p>
            <a:pPr marL="457200" lvl="0" indent="-342900" algn="l" rtl="0">
              <a:spcBef>
                <a:spcPts val="0"/>
              </a:spcBef>
              <a:spcAft>
                <a:spcPts val="0"/>
              </a:spcAft>
              <a:buSzPts val="1800"/>
              <a:buChar char="●"/>
            </a:pPr>
            <a:r>
              <a:rPr lang="en"/>
              <a:t>Which religions are the most common?</a:t>
            </a:r>
            <a:endParaRPr/>
          </a:p>
          <a:p>
            <a:pPr marL="457200" lvl="0" indent="-342900" algn="l" rtl="0">
              <a:spcBef>
                <a:spcPts val="0"/>
              </a:spcBef>
              <a:spcAft>
                <a:spcPts val="0"/>
              </a:spcAft>
              <a:buSzPts val="1800"/>
              <a:buChar char="●"/>
            </a:pPr>
            <a:r>
              <a:rPr lang="en"/>
              <a:t>Which ethnicities are most prevalent?</a:t>
            </a:r>
            <a:endParaRPr/>
          </a:p>
          <a:p>
            <a:pPr marL="457200" lvl="0" indent="-342900" algn="l" rtl="0">
              <a:spcBef>
                <a:spcPts val="0"/>
              </a:spcBef>
              <a:spcAft>
                <a:spcPts val="0"/>
              </a:spcAft>
              <a:buSzPts val="1800"/>
              <a:buChar char="●"/>
            </a:pPr>
            <a:r>
              <a:rPr lang="en"/>
              <a:t>Is there a high proportion of LGBTQ users?</a:t>
            </a:r>
            <a:endParaRPr/>
          </a:p>
          <a:p>
            <a:pPr marL="0" lvl="0" indent="0" algn="l" rtl="0">
              <a:spcBef>
                <a:spcPts val="1600"/>
              </a:spcBef>
              <a:spcAft>
                <a:spcPts val="1600"/>
              </a:spcAft>
              <a:buNone/>
            </a:pPr>
            <a:r>
              <a:rPr lang="en"/>
              <a:t>Answering these questions will shed some light on the most common traits OKCupid users see. This will help give us an idea of the kinds of people we’d expect to find in SF OKCupid.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19"/>
          <p:cNvPicPr preferRelativeResize="0"/>
          <p:nvPr/>
        </p:nvPicPr>
        <p:blipFill>
          <a:blip r:embed="rId3">
            <a:alphaModFix/>
          </a:blip>
          <a:stretch>
            <a:fillRect/>
          </a:stretch>
        </p:blipFill>
        <p:spPr>
          <a:xfrm>
            <a:off x="567275" y="1398900"/>
            <a:ext cx="3903730" cy="3510650"/>
          </a:xfrm>
          <a:prstGeom prst="rect">
            <a:avLst/>
          </a:prstGeom>
          <a:noFill/>
          <a:ln w="9525" cap="flat" cmpd="sng">
            <a:solidFill>
              <a:schemeClr val="dk2"/>
            </a:solidFill>
            <a:prstDash val="solid"/>
            <a:round/>
            <a:headEnd type="none" w="sm" len="sm"/>
            <a:tailEnd type="none" w="sm" len="sm"/>
          </a:ln>
        </p:spPr>
      </p:pic>
      <p:sp>
        <p:nvSpPr>
          <p:cNvPr id="108" name="Google Shape;108;p19"/>
          <p:cNvSpPr txBox="1">
            <a:spLocks noGrp="1"/>
          </p:cNvSpPr>
          <p:nvPr>
            <p:ph type="title"/>
          </p:nvPr>
        </p:nvSpPr>
        <p:spPr>
          <a:xfrm>
            <a:off x="162900" y="42800"/>
            <a:ext cx="8981100" cy="116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What kinds of people populate the San Francisco dating scene?</a:t>
            </a:r>
            <a:endParaRPr sz="2800" dirty="0"/>
          </a:p>
          <a:p>
            <a:pPr marL="0" lvl="0" indent="0" algn="l" rtl="0">
              <a:spcBef>
                <a:spcPts val="0"/>
              </a:spcBef>
              <a:spcAft>
                <a:spcPts val="0"/>
              </a:spcAft>
              <a:buNone/>
            </a:pPr>
            <a:r>
              <a:rPr lang="en" dirty="0"/>
              <a:t>-Sex</a:t>
            </a:r>
            <a:endParaRPr dirty="0"/>
          </a:p>
        </p:txBody>
      </p:sp>
      <p:sp>
        <p:nvSpPr>
          <p:cNvPr id="109" name="Google Shape;109;p19"/>
          <p:cNvSpPr txBox="1">
            <a:spLocks noGrp="1"/>
          </p:cNvSpPr>
          <p:nvPr>
            <p:ph type="body" idx="1"/>
          </p:nvPr>
        </p:nvSpPr>
        <p:spPr>
          <a:xfrm>
            <a:off x="5452325" y="1468825"/>
            <a:ext cx="3380100" cy="3238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Sex selected.</a:t>
            </a:r>
            <a:endParaRPr sz="1400" dirty="0"/>
          </a:p>
          <a:p>
            <a:pPr marL="0" lvl="0" indent="0" algn="l" rtl="0">
              <a:spcBef>
                <a:spcPts val="1600"/>
              </a:spcBef>
              <a:spcAft>
                <a:spcPts val="0"/>
              </a:spcAft>
              <a:buNone/>
            </a:pPr>
            <a:r>
              <a:rPr lang="en" sz="1400" dirty="0"/>
              <a:t>X axis is a single category.</a:t>
            </a:r>
            <a:endParaRPr sz="1400" dirty="0"/>
          </a:p>
          <a:p>
            <a:pPr marL="0" lvl="0" indent="0" algn="l" rtl="0">
              <a:spcBef>
                <a:spcPts val="1600"/>
              </a:spcBef>
              <a:spcAft>
                <a:spcPts val="0"/>
              </a:spcAft>
              <a:buNone/>
            </a:pPr>
            <a:r>
              <a:rPr lang="en" sz="1400" dirty="0"/>
              <a:t>Y axis shows proportion as fraction of 1.</a:t>
            </a:r>
            <a:endParaRPr sz="1400" dirty="0"/>
          </a:p>
          <a:p>
            <a:pPr marL="0" lvl="0" indent="0" algn="l" rtl="0">
              <a:spcBef>
                <a:spcPts val="1600"/>
              </a:spcBef>
              <a:spcAft>
                <a:spcPts val="0"/>
              </a:spcAft>
              <a:buNone/>
            </a:pPr>
            <a:r>
              <a:rPr lang="en" sz="1400" dirty="0"/>
              <a:t>Color shows Sex (</a:t>
            </a:r>
            <a:r>
              <a:rPr lang="en" sz="1400" dirty="0">
                <a:solidFill>
                  <a:srgbClr val="4A86E8"/>
                </a:solidFill>
              </a:rPr>
              <a:t>M</a:t>
            </a:r>
            <a:r>
              <a:rPr lang="en" sz="1400" dirty="0"/>
              <a:t>/</a:t>
            </a:r>
            <a:r>
              <a:rPr lang="en" sz="1400" dirty="0">
                <a:solidFill>
                  <a:srgbClr val="FF0000"/>
                </a:solidFill>
              </a:rPr>
              <a:t>F</a:t>
            </a:r>
            <a:r>
              <a:rPr lang="en" sz="1400" dirty="0"/>
              <a:t>)</a:t>
            </a:r>
            <a:endParaRPr sz="1400" dirty="0"/>
          </a:p>
          <a:p>
            <a:pPr marL="0" lvl="0" indent="0" algn="l" rtl="0">
              <a:spcBef>
                <a:spcPts val="1600"/>
              </a:spcBef>
              <a:spcAft>
                <a:spcPts val="1600"/>
              </a:spcAft>
              <a:buNone/>
            </a:pPr>
            <a:endParaRPr sz="1400" dirty="0"/>
          </a:p>
        </p:txBody>
      </p:sp>
      <p:sp>
        <p:nvSpPr>
          <p:cNvPr id="110" name="Google Shape;110;p19"/>
          <p:cNvSpPr txBox="1">
            <a:spLocks noGrp="1"/>
          </p:cNvSpPr>
          <p:nvPr>
            <p:ph type="body" idx="1"/>
          </p:nvPr>
        </p:nvSpPr>
        <p:spPr>
          <a:xfrm>
            <a:off x="5452325" y="3538225"/>
            <a:ext cx="3380100" cy="1169100"/>
          </a:xfrm>
          <a:prstGeom prst="rect">
            <a:avLst/>
          </a:prstGeom>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More Males than Females (</a:t>
            </a:r>
            <a:r>
              <a:rPr lang="en" sz="1400">
                <a:solidFill>
                  <a:srgbClr val="4A86E8"/>
                </a:solidFill>
              </a:rPr>
              <a:t>6</a:t>
            </a:r>
            <a:r>
              <a:rPr lang="en" sz="1400"/>
              <a:t>:</a:t>
            </a:r>
            <a:r>
              <a:rPr lang="en" sz="1400">
                <a:solidFill>
                  <a:srgbClr val="FF0000"/>
                </a:solidFill>
              </a:rPr>
              <a:t>4</a:t>
            </a:r>
            <a:r>
              <a:rPr lang="en" sz="1400"/>
              <a:t>)</a:t>
            </a:r>
            <a:endParaRPr sz="1400"/>
          </a:p>
          <a:p>
            <a:pPr marL="0" lvl="0" indent="0" algn="l" rtl="0">
              <a:spcBef>
                <a:spcPts val="1600"/>
              </a:spcBef>
              <a:spcAft>
                <a:spcPts val="1600"/>
              </a:spcAft>
              <a:buNone/>
            </a:pPr>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162900" y="42800"/>
            <a:ext cx="8981100" cy="116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What kinds of people populate the San Francisco dating scene?</a:t>
            </a:r>
            <a:endParaRPr sz="2800" dirty="0"/>
          </a:p>
          <a:p>
            <a:pPr marL="0" lvl="0" indent="0" algn="l" rtl="0">
              <a:spcBef>
                <a:spcPts val="0"/>
              </a:spcBef>
              <a:spcAft>
                <a:spcPts val="0"/>
              </a:spcAft>
              <a:buNone/>
            </a:pPr>
            <a:r>
              <a:rPr lang="en" dirty="0"/>
              <a:t>-Age and Sex</a:t>
            </a:r>
            <a:endParaRPr dirty="0"/>
          </a:p>
        </p:txBody>
      </p:sp>
      <p:sp>
        <p:nvSpPr>
          <p:cNvPr id="116" name="Google Shape;116;p20"/>
          <p:cNvSpPr txBox="1">
            <a:spLocks noGrp="1"/>
          </p:cNvSpPr>
          <p:nvPr>
            <p:ph type="body" idx="1"/>
          </p:nvPr>
        </p:nvSpPr>
        <p:spPr>
          <a:xfrm>
            <a:off x="5452325" y="1468825"/>
            <a:ext cx="3380100" cy="3238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400"/>
              <a:t>Age and Sex selected.</a:t>
            </a:r>
            <a:endParaRPr sz="1400"/>
          </a:p>
          <a:p>
            <a:pPr marL="0" lvl="0" indent="0" algn="l" rtl="0">
              <a:spcBef>
                <a:spcPts val="1600"/>
              </a:spcBef>
              <a:spcAft>
                <a:spcPts val="0"/>
              </a:spcAft>
              <a:buNone/>
            </a:pPr>
            <a:r>
              <a:rPr lang="en" sz="1400"/>
              <a:t>X axis shows Age by single years.</a:t>
            </a:r>
            <a:endParaRPr sz="1400"/>
          </a:p>
          <a:p>
            <a:pPr marL="0" lvl="0" indent="0" algn="l" rtl="0">
              <a:spcBef>
                <a:spcPts val="1600"/>
              </a:spcBef>
              <a:spcAft>
                <a:spcPts val="0"/>
              </a:spcAft>
              <a:buNone/>
            </a:pPr>
            <a:r>
              <a:rPr lang="en" sz="1400"/>
              <a:t>Y axis shows frequency for each year.</a:t>
            </a:r>
            <a:endParaRPr sz="1400"/>
          </a:p>
          <a:p>
            <a:pPr marL="0" lvl="0" indent="0" algn="l" rtl="0">
              <a:spcBef>
                <a:spcPts val="1600"/>
              </a:spcBef>
              <a:spcAft>
                <a:spcPts val="0"/>
              </a:spcAft>
              <a:buNone/>
            </a:pPr>
            <a:r>
              <a:rPr lang="en" sz="1400"/>
              <a:t>Color shows Sex (</a:t>
            </a:r>
            <a:r>
              <a:rPr lang="en" sz="1400">
                <a:solidFill>
                  <a:srgbClr val="4A86E8"/>
                </a:solidFill>
              </a:rPr>
              <a:t>M</a:t>
            </a:r>
            <a:r>
              <a:rPr lang="en" sz="1400"/>
              <a:t>/</a:t>
            </a:r>
            <a:r>
              <a:rPr lang="en" sz="1400">
                <a:solidFill>
                  <a:srgbClr val="FF0000"/>
                </a:solidFill>
              </a:rPr>
              <a:t>F</a:t>
            </a:r>
            <a:r>
              <a:rPr lang="en" sz="1400"/>
              <a:t>)</a:t>
            </a:r>
            <a:endParaRPr sz="1400"/>
          </a:p>
          <a:p>
            <a:pPr marL="0" lvl="0" indent="0" algn="l" rtl="0">
              <a:spcBef>
                <a:spcPts val="1600"/>
              </a:spcBef>
              <a:spcAft>
                <a:spcPts val="1600"/>
              </a:spcAft>
              <a:buNone/>
            </a:pPr>
            <a:endParaRPr sz="1400"/>
          </a:p>
        </p:txBody>
      </p:sp>
      <p:pic>
        <p:nvPicPr>
          <p:cNvPr id="117" name="Google Shape;117;p20"/>
          <p:cNvPicPr preferRelativeResize="0"/>
          <p:nvPr/>
        </p:nvPicPr>
        <p:blipFill>
          <a:blip r:embed="rId3">
            <a:alphaModFix/>
          </a:blip>
          <a:stretch>
            <a:fillRect/>
          </a:stretch>
        </p:blipFill>
        <p:spPr>
          <a:xfrm>
            <a:off x="567275" y="1398900"/>
            <a:ext cx="4434424" cy="3510650"/>
          </a:xfrm>
          <a:prstGeom prst="rect">
            <a:avLst/>
          </a:prstGeom>
          <a:noFill/>
          <a:ln w="9525" cap="flat" cmpd="sng">
            <a:solidFill>
              <a:schemeClr val="dk2"/>
            </a:solidFill>
            <a:prstDash val="solid"/>
            <a:round/>
            <a:headEnd type="none" w="sm" len="sm"/>
            <a:tailEnd type="none" w="sm" len="sm"/>
          </a:ln>
        </p:spPr>
      </p:pic>
      <p:cxnSp>
        <p:nvCxnSpPr>
          <p:cNvPr id="118" name="Google Shape;118;p20"/>
          <p:cNvCxnSpPr/>
          <p:nvPr/>
        </p:nvCxnSpPr>
        <p:spPr>
          <a:xfrm flipH="1">
            <a:off x="2076625" y="2374650"/>
            <a:ext cx="404700" cy="394200"/>
          </a:xfrm>
          <a:prstGeom prst="straightConnector1">
            <a:avLst/>
          </a:prstGeom>
          <a:noFill/>
          <a:ln w="9525" cap="flat" cmpd="sng">
            <a:solidFill>
              <a:srgbClr val="FF00FF"/>
            </a:solidFill>
            <a:prstDash val="solid"/>
            <a:round/>
            <a:headEnd type="none" w="med" len="med"/>
            <a:tailEnd type="triangle" w="med" len="med"/>
          </a:ln>
        </p:spPr>
      </p:cxnSp>
      <p:cxnSp>
        <p:nvCxnSpPr>
          <p:cNvPr id="119" name="Google Shape;119;p20"/>
          <p:cNvCxnSpPr/>
          <p:nvPr/>
        </p:nvCxnSpPr>
        <p:spPr>
          <a:xfrm>
            <a:off x="1029475" y="2705200"/>
            <a:ext cx="308700" cy="287400"/>
          </a:xfrm>
          <a:prstGeom prst="straightConnector1">
            <a:avLst/>
          </a:prstGeom>
          <a:noFill/>
          <a:ln w="9525" cap="flat" cmpd="sng">
            <a:solidFill>
              <a:srgbClr val="6AA84F"/>
            </a:solidFill>
            <a:prstDash val="solid"/>
            <a:round/>
            <a:headEnd type="none" w="med" len="med"/>
            <a:tailEnd type="triangle" w="med" len="med"/>
          </a:ln>
        </p:spPr>
      </p:cxnSp>
      <p:sp>
        <p:nvSpPr>
          <p:cNvPr id="120" name="Google Shape;120;p20"/>
          <p:cNvSpPr txBox="1">
            <a:spLocks noGrp="1"/>
          </p:cNvSpPr>
          <p:nvPr>
            <p:ph type="body" idx="1"/>
          </p:nvPr>
        </p:nvSpPr>
        <p:spPr>
          <a:xfrm>
            <a:off x="5452325" y="3519950"/>
            <a:ext cx="3380100" cy="1389600"/>
          </a:xfrm>
          <a:prstGeom prst="rect">
            <a:avLst/>
          </a:prstGeom>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Most users in the </a:t>
            </a:r>
            <a:r>
              <a:rPr lang="en" sz="1400">
                <a:solidFill>
                  <a:srgbClr val="6AA84F"/>
                </a:solidFill>
              </a:rPr>
              <a:t>22</a:t>
            </a:r>
            <a:r>
              <a:rPr lang="en" sz="1400"/>
              <a:t>-</a:t>
            </a:r>
            <a:r>
              <a:rPr lang="en" sz="1400">
                <a:solidFill>
                  <a:srgbClr val="FF00FF"/>
                </a:solidFill>
              </a:rPr>
              <a:t>33</a:t>
            </a:r>
            <a:r>
              <a:rPr lang="en" sz="1400"/>
              <a:t> age range</a:t>
            </a:r>
            <a:endParaRPr sz="1400"/>
          </a:p>
          <a:p>
            <a:pPr marL="457200" lvl="0" indent="-317500" algn="l" rtl="0">
              <a:spcBef>
                <a:spcPts val="0"/>
              </a:spcBef>
              <a:spcAft>
                <a:spcPts val="0"/>
              </a:spcAft>
              <a:buSzPts val="1400"/>
              <a:buChar char="●"/>
            </a:pPr>
            <a:r>
              <a:rPr lang="en" sz="1400"/>
              <a:t>Most common age is 26</a:t>
            </a:r>
            <a:endParaRPr sz="1400"/>
          </a:p>
          <a:p>
            <a:pPr marL="0" lvl="0" indent="0" algn="l" rtl="0">
              <a:spcBef>
                <a:spcPts val="1600"/>
              </a:spcBef>
              <a:spcAft>
                <a:spcPts val="1600"/>
              </a:spcAft>
              <a:buNone/>
            </a:pPr>
            <a:endParaRPr sz="1400"/>
          </a:p>
        </p:txBody>
      </p:sp>
      <p:cxnSp>
        <p:nvCxnSpPr>
          <p:cNvPr id="121" name="Google Shape;121;p20"/>
          <p:cNvCxnSpPr/>
          <p:nvPr/>
        </p:nvCxnSpPr>
        <p:spPr>
          <a:xfrm>
            <a:off x="1503375" y="1468825"/>
            <a:ext cx="56700" cy="945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1000"/>
                                        <p:tgtEl>
                                          <p:spTgt spid="12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18"/>
                                        </p:tgtEl>
                                        <p:attrNameLst>
                                          <p:attrName>style.visibility</p:attrName>
                                        </p:attrNameLst>
                                      </p:cBhvr>
                                      <p:to>
                                        <p:strVal val="visible"/>
                                      </p:to>
                                    </p:set>
                                    <p:animEffect transition="in" filter="fade">
                                      <p:cBhvr>
                                        <p:cTn id="11" dur="1000"/>
                                        <p:tgtEl>
                                          <p:spTgt spid="118"/>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19"/>
                                        </p:tgtEl>
                                        <p:attrNameLst>
                                          <p:attrName>style.visibility</p:attrName>
                                        </p:attrNameLst>
                                      </p:cBhvr>
                                      <p:to>
                                        <p:strVal val="visible"/>
                                      </p:to>
                                    </p:set>
                                    <p:animEffect transition="in" filter="fade">
                                      <p:cBhvr>
                                        <p:cTn id="15" dur="1000"/>
                                        <p:tgtEl>
                                          <p:spTgt spid="119"/>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21"/>
                                        </p:tgtEl>
                                        <p:attrNameLst>
                                          <p:attrName>style.visibility</p:attrName>
                                        </p:attrNameLst>
                                      </p:cBhvr>
                                      <p:to>
                                        <p:strVal val="visible"/>
                                      </p:to>
                                    </p:set>
                                    <p:animEffect transition="in" filter="fade">
                                      <p:cBhvr>
                                        <p:cTn id="19" dur="10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21"/>
          <p:cNvPicPr preferRelativeResize="0"/>
          <p:nvPr/>
        </p:nvPicPr>
        <p:blipFill>
          <a:blip r:embed="rId3">
            <a:alphaModFix/>
          </a:blip>
          <a:stretch>
            <a:fillRect/>
          </a:stretch>
        </p:blipFill>
        <p:spPr>
          <a:xfrm>
            <a:off x="567275" y="1398900"/>
            <a:ext cx="4113701" cy="3510650"/>
          </a:xfrm>
          <a:prstGeom prst="rect">
            <a:avLst/>
          </a:prstGeom>
          <a:noFill/>
          <a:ln w="9525" cap="flat" cmpd="sng">
            <a:solidFill>
              <a:srgbClr val="000000"/>
            </a:solidFill>
            <a:prstDash val="solid"/>
            <a:round/>
            <a:headEnd type="none" w="sm" len="sm"/>
            <a:tailEnd type="none" w="sm" len="sm"/>
          </a:ln>
        </p:spPr>
      </p:pic>
      <p:sp>
        <p:nvSpPr>
          <p:cNvPr id="127" name="Google Shape;127;p21"/>
          <p:cNvSpPr txBox="1">
            <a:spLocks noGrp="1"/>
          </p:cNvSpPr>
          <p:nvPr>
            <p:ph type="body" idx="1"/>
          </p:nvPr>
        </p:nvSpPr>
        <p:spPr>
          <a:xfrm>
            <a:off x="5143525" y="1468825"/>
            <a:ext cx="3947700" cy="3238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400"/>
              <a:t>Body Type and Sex selected.</a:t>
            </a:r>
            <a:endParaRPr sz="1400"/>
          </a:p>
          <a:p>
            <a:pPr marL="0" lvl="0" indent="0" algn="l" rtl="0">
              <a:spcBef>
                <a:spcPts val="1600"/>
              </a:spcBef>
              <a:spcAft>
                <a:spcPts val="0"/>
              </a:spcAft>
              <a:buNone/>
            </a:pPr>
            <a:r>
              <a:rPr lang="en" sz="1400"/>
              <a:t>Filtered Sex by Female.</a:t>
            </a:r>
            <a:endParaRPr sz="1400"/>
          </a:p>
          <a:p>
            <a:pPr marL="0" lvl="0" indent="0" algn="l" rtl="0">
              <a:spcBef>
                <a:spcPts val="1600"/>
              </a:spcBef>
              <a:spcAft>
                <a:spcPts val="0"/>
              </a:spcAft>
              <a:buNone/>
            </a:pPr>
            <a:r>
              <a:rPr lang="en" sz="1400"/>
              <a:t>X axis shows options for body type.</a:t>
            </a:r>
            <a:endParaRPr sz="1400"/>
          </a:p>
          <a:p>
            <a:pPr marL="0" lvl="0" indent="0" algn="l" rtl="0">
              <a:spcBef>
                <a:spcPts val="1600"/>
              </a:spcBef>
              <a:spcAft>
                <a:spcPts val="0"/>
              </a:spcAft>
              <a:buNone/>
            </a:pPr>
            <a:r>
              <a:rPr lang="en" sz="1400"/>
              <a:t>Y axis shows frequency for each body type.</a:t>
            </a:r>
            <a:endParaRPr sz="1400"/>
          </a:p>
          <a:p>
            <a:pPr marL="0" lvl="0" indent="0" algn="l" rtl="0">
              <a:spcBef>
                <a:spcPts val="1600"/>
              </a:spcBef>
              <a:spcAft>
                <a:spcPts val="1600"/>
              </a:spcAft>
              <a:buNone/>
            </a:pPr>
            <a:endParaRPr sz="1400"/>
          </a:p>
        </p:txBody>
      </p:sp>
      <p:sp>
        <p:nvSpPr>
          <p:cNvPr id="128" name="Google Shape;128;p21"/>
          <p:cNvSpPr txBox="1">
            <a:spLocks noGrp="1"/>
          </p:cNvSpPr>
          <p:nvPr>
            <p:ph type="title"/>
          </p:nvPr>
        </p:nvSpPr>
        <p:spPr>
          <a:xfrm>
            <a:off x="162900" y="42800"/>
            <a:ext cx="8981100" cy="116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What kinds of people populate the San Francisco dating scene?</a:t>
            </a:r>
            <a:endParaRPr sz="2800" dirty="0"/>
          </a:p>
          <a:p>
            <a:pPr marL="0" lvl="0" indent="0" algn="l" rtl="0">
              <a:spcBef>
                <a:spcPts val="0"/>
              </a:spcBef>
              <a:spcAft>
                <a:spcPts val="0"/>
              </a:spcAft>
              <a:buNone/>
            </a:pPr>
            <a:r>
              <a:rPr lang="en" dirty="0"/>
              <a:t>-Body Type by Sex = Female</a:t>
            </a:r>
            <a:endParaRPr dirty="0"/>
          </a:p>
        </p:txBody>
      </p:sp>
      <p:cxnSp>
        <p:nvCxnSpPr>
          <p:cNvPr id="129" name="Google Shape;129;p21"/>
          <p:cNvCxnSpPr/>
          <p:nvPr/>
        </p:nvCxnSpPr>
        <p:spPr>
          <a:xfrm>
            <a:off x="1200825" y="1513100"/>
            <a:ext cx="1475100" cy="1673400"/>
          </a:xfrm>
          <a:prstGeom prst="straightConnector1">
            <a:avLst/>
          </a:prstGeom>
          <a:noFill/>
          <a:ln w="9525" cap="flat" cmpd="sng">
            <a:solidFill>
              <a:srgbClr val="4A86E8"/>
            </a:solidFill>
            <a:prstDash val="solid"/>
            <a:round/>
            <a:headEnd type="none" w="med" len="med"/>
            <a:tailEnd type="triangle" w="med" len="med"/>
          </a:ln>
        </p:spPr>
      </p:cxnSp>
      <p:cxnSp>
        <p:nvCxnSpPr>
          <p:cNvPr id="130" name="Google Shape;130;p21"/>
          <p:cNvCxnSpPr/>
          <p:nvPr/>
        </p:nvCxnSpPr>
        <p:spPr>
          <a:xfrm>
            <a:off x="2685250" y="3924100"/>
            <a:ext cx="1843800" cy="444300"/>
          </a:xfrm>
          <a:prstGeom prst="straightConnector1">
            <a:avLst/>
          </a:prstGeom>
          <a:noFill/>
          <a:ln w="9525" cap="flat" cmpd="sng">
            <a:solidFill>
              <a:srgbClr val="FF0000"/>
            </a:solidFill>
            <a:prstDash val="solid"/>
            <a:round/>
            <a:headEnd type="none" w="med" len="med"/>
            <a:tailEnd type="triangle" w="med" len="med"/>
          </a:ln>
        </p:spPr>
      </p:cxnSp>
      <p:sp>
        <p:nvSpPr>
          <p:cNvPr id="131" name="Google Shape;131;p21"/>
          <p:cNvSpPr txBox="1">
            <a:spLocks noGrp="1"/>
          </p:cNvSpPr>
          <p:nvPr>
            <p:ph type="body" idx="1"/>
          </p:nvPr>
        </p:nvSpPr>
        <p:spPr>
          <a:xfrm>
            <a:off x="5143525" y="3337900"/>
            <a:ext cx="3947700" cy="1369500"/>
          </a:xfrm>
          <a:prstGeom prst="rect">
            <a:avLst/>
          </a:prstGeom>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Noticeable right-skew</a:t>
            </a:r>
            <a:endParaRPr sz="1700"/>
          </a:p>
          <a:p>
            <a:pPr marL="457200" lvl="0" indent="-336550" algn="l" rtl="0">
              <a:spcBef>
                <a:spcPts val="0"/>
              </a:spcBef>
              <a:spcAft>
                <a:spcPts val="0"/>
              </a:spcAft>
              <a:buSzPts val="1700"/>
              <a:buChar char="●"/>
            </a:pPr>
            <a:r>
              <a:rPr lang="en" sz="1700">
                <a:solidFill>
                  <a:srgbClr val="4A86E8"/>
                </a:solidFill>
              </a:rPr>
              <a:t>Relatively steep incline</a:t>
            </a:r>
            <a:r>
              <a:rPr lang="en" sz="1700"/>
              <a:t> until </a:t>
            </a:r>
            <a:r>
              <a:rPr lang="en" sz="1700">
                <a:solidFill>
                  <a:srgbClr val="FF0000"/>
                </a:solidFill>
              </a:rPr>
              <a:t>last seven body types</a:t>
            </a:r>
            <a:r>
              <a:rPr lang="en" sz="1700"/>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1000"/>
                                        <p:tgtEl>
                                          <p:spTgt spid="13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29"/>
                                        </p:tgtEl>
                                        <p:attrNameLst>
                                          <p:attrName>style.visibility</p:attrName>
                                        </p:attrNameLst>
                                      </p:cBhvr>
                                      <p:to>
                                        <p:strVal val="visible"/>
                                      </p:to>
                                    </p:set>
                                    <p:animEffect transition="in" filter="fade">
                                      <p:cBhvr>
                                        <p:cTn id="11" dur="1000"/>
                                        <p:tgtEl>
                                          <p:spTgt spid="12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30"/>
                                        </p:tgtEl>
                                        <p:attrNameLst>
                                          <p:attrName>style.visibility</p:attrName>
                                        </p:attrNameLst>
                                      </p:cBhvr>
                                      <p:to>
                                        <p:strVal val="visible"/>
                                      </p:to>
                                    </p:set>
                                    <p:animEffect transition="in" filter="fade">
                                      <p:cBhvr>
                                        <p:cTn id="15" dur="10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1985</Words>
  <Application>Microsoft Office PowerPoint</Application>
  <PresentationFormat>On-screen Show (16:9)</PresentationFormat>
  <Paragraphs>252</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Source Code Pro</vt:lpstr>
      <vt:lpstr>Droid Serif</vt:lpstr>
      <vt:lpstr>Oswald</vt:lpstr>
      <vt:lpstr>Arial</vt:lpstr>
      <vt:lpstr>Modern Writer</vt:lpstr>
      <vt:lpstr>A Long Look at Love  (San Francisco Edition)</vt:lpstr>
      <vt:lpstr>Project Overview</vt:lpstr>
      <vt:lpstr>Data Overview</vt:lpstr>
      <vt:lpstr>Data Overview</vt:lpstr>
      <vt:lpstr>Questions </vt:lpstr>
      <vt:lpstr>What kinds of people populate the San Francisco dating scene? </vt:lpstr>
      <vt:lpstr>What kinds of people populate the San Francisco dating scene? -Sex</vt:lpstr>
      <vt:lpstr>What kinds of people populate the San Francisco dating scene? -Age and Sex</vt:lpstr>
      <vt:lpstr>What kinds of people populate the San Francisco dating scene? -Body Type by Sex = Female</vt:lpstr>
      <vt:lpstr>What kinds of people populate the San Francisco dating scene? -Body Type by Sex = Male</vt:lpstr>
      <vt:lpstr>What kinds of people populate the San Francisco dating scene? -Body Type by Both Sexes</vt:lpstr>
      <vt:lpstr>What kinds of people populate the San Francisco dating scene? -Religion by Sex = Female</vt:lpstr>
      <vt:lpstr>What kinds of people populate the San Francisco dating scene? -Religion by Sex = Male</vt:lpstr>
      <vt:lpstr>What kinds of people populate the San Francisco dating scene? -Religion by Both Sexes</vt:lpstr>
      <vt:lpstr>What kinds of people populate the San Francisco dating scene? -Ethnicity and Sex</vt:lpstr>
      <vt:lpstr>What kinds of people populate the San Francisco dating scene? -Orientation by Sex</vt:lpstr>
      <vt:lpstr>What kind of habits should we expect to find amongst SF OKCupid users? </vt:lpstr>
      <vt:lpstr>What kind of habits should we expect to find amongst SF OKCupid users?  -Drugs by Sex</vt:lpstr>
      <vt:lpstr>What kind of habits should we expect to find amongst SF OKCupid users?  -Drinking by Sex</vt:lpstr>
      <vt:lpstr>What kind of habits should we expect to find amongst SF OKCupid users?  -Diet by Sex</vt:lpstr>
      <vt:lpstr>How do OKCupid users compare to the average American/San Francisco resident?</vt:lpstr>
      <vt:lpstr>How do OKCupid users compare to the average American/San Francisco resident? -Sex</vt:lpstr>
      <vt:lpstr>How do OKCupid users compare to the average American/San Francisco resident? -Height by Sex</vt:lpstr>
      <vt:lpstr>How do OKCupid users compare to the average American/San Francisco resident? -Height by Sex</vt:lpstr>
      <vt:lpstr>How do OKCupid users compare to the average American/San Francisco resident? -Ethnicity</vt:lpstr>
      <vt:lpstr>How do OKCupid users compare to the average American/San Francisco resident? -Income by Sex</vt:lpstr>
      <vt:lpstr>How do OKCupid users compare to the average American/San Francisco resident? -Income</vt:lpstr>
      <vt:lpstr>Conclusions</vt:lpstr>
      <vt:lpstr>Conclusions</vt:lpstr>
      <vt:lpstr>Conclusions</vt:lpstr>
      <vt:lpstr>Conclusions</vt:lpstr>
      <vt:lpstr>Conclusions</vt:lpstr>
      <vt:lpstr>Conclusions</vt:lpstr>
      <vt:lpstr>A Long Look at Love  (San Francisco Edition)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Long Look at Love  (San Francisco Edition)</dc:title>
  <cp:lastModifiedBy>Rodrigo Arg</cp:lastModifiedBy>
  <cp:revision>1</cp:revision>
  <dcterms:modified xsi:type="dcterms:W3CDTF">2018-09-21T22:10:22Z</dcterms:modified>
</cp:coreProperties>
</file>