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4" r:id="rId9"/>
    <p:sldId id="260" r:id="rId10"/>
    <p:sldId id="261" r:id="rId11"/>
    <p:sldId id="263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 custT="1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pt-BR" sz="20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pt-BR" sz="2000" b="1" baseline="30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ª</a:t>
          </a:r>
          <a:r>
            <a:rPr lang="pt-BR" sz="20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2000" b="1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Usuário efetua o cadastro</a:t>
          </a:r>
          <a:endParaRPr lang="pt-BR" sz="20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pt-B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pt-BR" noProof="0" dirty="0"/>
        </a:p>
      </dgm:t>
    </dgm:pt>
    <dgm:pt modelId="{A533B6C7-3203-4AEE-95BC-E867D49C88B5}">
      <dgm:prSet phldrT="[Text]" custT="1"/>
      <dgm:spPr>
        <a:solidFill>
          <a:schemeClr val="accent2"/>
        </a:solidFill>
      </dgm:spPr>
      <dgm:t>
        <a:bodyPr rtlCol="0"/>
        <a:lstStyle/>
        <a:p>
          <a:pPr rtl="0"/>
          <a:r>
            <a:rPr lang="pt-BR" sz="2800" b="1" baseline="30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2ª Procura por serviços ou pode anunciar o seu.</a:t>
          </a:r>
          <a:endParaRPr lang="pt-BR" sz="28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pt-B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pt-BR" noProof="0" dirty="0"/>
        </a:p>
      </dgm:t>
    </dgm:pt>
    <dgm:pt modelId="{4A4045ED-A119-4AA6-9C68-5FB2FD000427}">
      <dgm:prSet phldrT="[Text]" custT="1"/>
      <dgm:spPr>
        <a:solidFill>
          <a:srgbClr val="FFD347"/>
        </a:solidFill>
      </dgm:spPr>
      <dgm:t>
        <a:bodyPr rtlCol="0"/>
        <a:lstStyle/>
        <a:p>
          <a:pPr rtl="0"/>
          <a:r>
            <a:rPr lang="pt-BR" sz="18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pt-BR" sz="1800" b="1" baseline="30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ª</a:t>
          </a:r>
          <a:r>
            <a:rPr lang="pt-BR" sz="1800" b="1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1800" b="1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Contrata serviços ou é notificado de uma contratação do seu serviço</a:t>
          </a:r>
          <a:endParaRPr lang="pt-BR" sz="1800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pt-B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pt-BR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A8B898EB-38C9-408E-9FE2-CB5C874FA50A}" type="pres">
      <dgm:prSet presAssocID="{620EFBB7-0769-4554-96E3-51B5B6698D5A}" presName="parentText" presStyleLbl="node1" presStyleIdx="0" presStyleCnt="3" custScaleX="123279" custScaleY="164113" custLinFactNeighborX="7246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9F236B2A-6433-401D-953E-FC86D923A3BE}" type="pres">
      <dgm:prSet presAssocID="{A533B6C7-3203-4AEE-95BC-E867D49C88B5}" presName="parentText" presStyleLbl="node1" presStyleIdx="1" presStyleCnt="3" custScaleX="124112" custScaleY="176122" custLinFactNeighborX="-7886" custLinFactNeighborY="-589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  <dgm:t>
        <a:bodyPr/>
        <a:lstStyle/>
        <a:p>
          <a:endParaRPr lang="pt-BR"/>
        </a:p>
      </dgm:t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12FEB779-618B-4854-88E9-390575D436B8}" type="pres">
      <dgm:prSet presAssocID="{4A4045ED-A119-4AA6-9C68-5FB2FD000427}" presName="parentText" presStyleLbl="node1" presStyleIdx="2" presStyleCnt="3" custScaleX="125461" custScaleY="182877" custLinFactNeighborX="-17028" custLinFactNeighborY="165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879188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86660" y="37034"/>
          <a:ext cx="6222509" cy="1211153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pt-BR" sz="2000" b="1" kern="1200" baseline="30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ª</a:t>
          </a:r>
          <a:r>
            <a:rPr lang="pt-BR" sz="20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2000" b="1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Usuário efetua o cadastro</a:t>
          </a:r>
          <a:endParaRPr lang="pt-BR" sz="20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5784" y="96158"/>
        <a:ext cx="6104261" cy="1092905"/>
      </dsp:txXfrm>
    </dsp:sp>
    <dsp:sp modelId="{87E2FD7C-0729-47B8-B1FB-A44E439BE764}">
      <dsp:nvSpPr>
        <dsp:cNvPr id="0" name=""/>
        <dsp:cNvSpPr/>
      </dsp:nvSpPr>
      <dsp:spPr>
        <a:xfrm>
          <a:off x="0" y="2574969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32103" y="1600683"/>
          <a:ext cx="6264554" cy="12997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1" kern="1200" baseline="300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2ª Procura por serviços ou pode anunciar o seu.</a:t>
          </a:r>
          <a:endParaRPr lang="pt-BR" sz="28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5553" y="1664133"/>
        <a:ext cx="6137654" cy="1172880"/>
      </dsp:txXfrm>
    </dsp:sp>
    <dsp:sp modelId="{E7351307-5BD1-403B-A1BF-1058796C5E99}">
      <dsp:nvSpPr>
        <dsp:cNvPr id="0" name=""/>
        <dsp:cNvSpPr/>
      </dsp:nvSpPr>
      <dsp:spPr>
        <a:xfrm>
          <a:off x="0" y="4320601"/>
          <a:ext cx="72107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299143" y="3352182"/>
          <a:ext cx="6332645" cy="1349632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pt-BR" sz="1800" b="1" kern="1200" baseline="300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ª</a:t>
          </a:r>
          <a:r>
            <a:rPr lang="pt-BR" sz="1800" b="1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1800" b="1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Contrata serviços ou é notificado de uma contratação do seu serviço</a:t>
          </a:r>
          <a:endParaRPr lang="pt-BR" sz="18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65027" y="3418066"/>
        <a:ext cx="6200877" cy="121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53556E4-1E74-4AE0-B4E5-B0AD24F4C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DEC10A-8F53-409C-AA30-64905D955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93DF-63F7-40E5-B110-BC2401F1DF4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05515F-C24F-409B-8164-EFB551F7F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0F3535-08D5-49B8-A9EC-96656B896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46470-48E7-49B0-A609-9C2C12A71B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4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6F39-8DBE-4A71-BD2A-20EDF00505D2}" type="datetimeFigureOut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86946-7E32-4FC4-8EEE-89DDA1083C4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9273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2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23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36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1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0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66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04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87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48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86946-7E32-4FC4-8EEE-89DDA1083C4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9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72D238-6F26-4580-B069-BF18AA81471A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DDEC-9D2F-4FF0-BECC-73C56F6004CA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EBB74-CE92-42DC-89F8-04F0A2AB4884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331D0E-DC98-4705-B247-40191CA5DB4B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FE736-3B46-4FED-B7B8-F91DA081A806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6ADC54-D1CC-4E5D-B356-8FBD277DD488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D37E6-DC1B-4842-B3D9-ABB2DC1A4063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397E9-BDDA-426B-A515-2362FD47B657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B5377D-2A34-4221-AA17-813006A4664B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AD35C-8CC4-4811-8D7B-1494718B37B9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866546-F8A0-4972-AF74-30D64ED8933E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B62FA7-2790-4A89-93B9-38E1E8B17B52}" type="datetime1">
              <a:rPr lang="pt-BR" noProof="0" smtClean="0"/>
              <a:t>11/09/2019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9" Type="http://schemas.openxmlformats.org/officeDocument/2006/relationships/image" Target="../media/image2.png"/><Relationship Id="rId4" Type="http://schemas.openxmlformats.org/officeDocument/2006/relationships/image" Target="../media/image2.sv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4" Type="http://schemas.openxmlformats.org/officeDocument/2006/relationships/image" Target="../media/image2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16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 descr="Béqu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735">
            <a:off x="1802439" y="4020689"/>
            <a:ext cx="2963373" cy="2963373"/>
          </a:xfrm>
          <a:prstGeom prst="rect">
            <a:avLst/>
          </a:prstGeom>
        </p:spPr>
      </p:pic>
      <p:pic>
        <p:nvPicPr>
          <p:cNvPr id="15" name="Elemento gráfico 14" descr="Área de transferência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Grupo Jobbers</a:t>
            </a:r>
            <a:endParaRPr lang="pt-BR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da Sprint 1</a:t>
            </a:r>
            <a:endParaRPr lang="pt-B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áfico 8" descr="Frasco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Elemento gráfico 18" descr="Régu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Elemento gráfico 20" descr="Lápis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Arquitetura do projeto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" y="1392382"/>
            <a:ext cx="9052869" cy="5113457"/>
          </a:xfr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71" y="4153988"/>
            <a:ext cx="3061382" cy="30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lemento gráfico 14" descr="Área de transferência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283"/>
            <a:ext cx="9144000" cy="2915524"/>
          </a:xfrm>
        </p:spPr>
        <p:txBody>
          <a:bodyPr rtlCol="0">
            <a:norm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Lembre-se...</a:t>
            </a:r>
            <a:r>
              <a:rPr lang="pt-BR" sz="8000" dirty="0">
                <a:solidFill>
                  <a:schemeClr val="bg1"/>
                </a:solidFill>
                <a:latin typeface="Rockwell" panose="02060603020205020403" pitchFamily="18" charset="0"/>
              </a:rPr>
              <a:t/>
            </a:r>
            <a:br>
              <a:rPr lang="pt-BR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pt-BR" sz="4800" dirty="0">
                <a:solidFill>
                  <a:schemeClr val="bg1"/>
                </a:solidFill>
                <a:latin typeface="Rockwell" panose="02060603020205020403" pitchFamily="18" charset="0"/>
              </a:rPr>
              <a:t>No meio da dificuldade encontra-se a oportunidade!​</a:t>
            </a:r>
            <a:endParaRPr lang="pt-BR" sz="4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Albert Einstein​</a:t>
            </a:r>
          </a:p>
          <a:p>
            <a:endParaRPr lang="pt-BR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OBRIGADO!!!​</a:t>
            </a:r>
            <a:endParaRPr lang="pt-BR" sz="3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áfico 18" descr="Régu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Elemento gráfico 20" descr="Lápis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451" y="3239807"/>
            <a:ext cx="3755608" cy="375560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790">
            <a:off x="1356037" y="4047073"/>
            <a:ext cx="3347686" cy="33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487902" cy="1325563"/>
          </a:xfrm>
        </p:spPr>
        <p:txBody>
          <a:bodyPr rtlCol="0">
            <a:no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Justificativa do projeto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Este </a:t>
            </a:r>
            <a:r>
              <a:rPr lang="pt-BR" dirty="0" err="1"/>
              <a:t>app</a:t>
            </a:r>
            <a:r>
              <a:rPr lang="pt-BR" dirty="0"/>
              <a:t> tem a intenção de trazer para todos os prestadores de serviço residencial, como professor </a:t>
            </a:r>
            <a:r>
              <a:rPr lang="pt-BR" dirty="0" smtClean="0"/>
              <a:t>particular, </a:t>
            </a:r>
            <a:r>
              <a:rPr lang="pt-BR" dirty="0"/>
              <a:t>entre outros, uma ferramenta que permitam a ele e seu cliente o agendamento on-line de </a:t>
            </a:r>
            <a:r>
              <a:rPr lang="pt-BR" dirty="0" smtClean="0"/>
              <a:t>serviços</a:t>
            </a:r>
            <a:r>
              <a:rPr lang="pt-BR" dirty="0"/>
              <a:t>.</a:t>
            </a:r>
            <a:endParaRPr lang="pt-B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1" name="Elemento gráfico 10" descr="Área de transferência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Publico Alvo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/>
              </a:p>
            </p:txBody>
          </p:sp>
        </p:grpSp>
        <p:pic>
          <p:nvPicPr>
            <p:cNvPr id="12" name="Elemento gráfico 11" descr="Camis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Elemento gráfico 13" descr="Óculo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Elemento gráfico 15" descr="Bot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1283" y="1201870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8" y="3259723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Diarista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84508" y="1110241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20" name="Caixa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3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Cliente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26881" y="3259723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</a:t>
            </a:r>
            <a:endParaRPr lang="pt-B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cxnSp>
        <p:nvCxnSpPr>
          <p:cNvPr id="27" name="Conector de Seta Reta 26"/>
          <p:cNvCxnSpPr>
            <a:stCxn id="13" idx="2"/>
            <a:endCxn id="22" idx="1"/>
          </p:cNvCxnSpPr>
          <p:nvPr/>
        </p:nvCxnSpPr>
        <p:spPr>
          <a:xfrm>
            <a:off x="1655620" y="3598277"/>
            <a:ext cx="1816678" cy="1716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1" idx="2"/>
            <a:endCxn id="22" idx="3"/>
          </p:cNvCxnSpPr>
          <p:nvPr/>
        </p:nvCxnSpPr>
        <p:spPr>
          <a:xfrm flipH="1">
            <a:off x="5740973" y="3598277"/>
            <a:ext cx="1778240" cy="1716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 flipH="1">
            <a:off x="3072242" y="2118159"/>
            <a:ext cx="3068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Nosso projeto visa atingir os empreendedores MEI e as pessoas que tem difícil acesso as serviços diversos propondo uma melhor interação entre eles</a:t>
            </a:r>
            <a:endParaRPr lang="pt-BR" dirty="0"/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73" y="1164233"/>
            <a:ext cx="1895707" cy="189570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9" y="1340608"/>
            <a:ext cx="1598012" cy="1598012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87" y="4445722"/>
            <a:ext cx="1738453" cy="17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Funcionamento da aplicação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6109850" cy="34290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sz="1500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Exemplificação do funcionamento da aplicação</a:t>
            </a:r>
            <a:endParaRPr lang="pt-BR"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FFD3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361362"/>
              </p:ext>
            </p:extLst>
          </p:nvPr>
        </p:nvGraphicFramePr>
        <p:xfrm>
          <a:off x="521283" y="1563832"/>
          <a:ext cx="7210716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019" y="3373872"/>
            <a:ext cx="3591981" cy="35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Persona Prestadora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169"/>
            <a:ext cx="7781925" cy="32004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01" y="1222504"/>
            <a:ext cx="2656932" cy="311836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2742">
            <a:off x="9636862" y="4315392"/>
            <a:ext cx="2424543" cy="24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Persona Contratante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" y="3666540"/>
            <a:ext cx="8597190" cy="319146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225" y="1476012"/>
            <a:ext cx="2796851" cy="319300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4152900"/>
            <a:ext cx="2705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62" y="194166"/>
            <a:ext cx="10074149" cy="1027257"/>
          </a:xfrm>
        </p:spPr>
        <p:txBody>
          <a:bodyPr rtlCol="0">
            <a:noAutofit/>
          </a:bodyPr>
          <a:lstStyle/>
          <a:p>
            <a:pPr algn="ctr" rtl="0"/>
            <a:r>
              <a:rPr lang="pt-BR" sz="3800" u="sng" dirty="0" smtClean="0">
                <a:solidFill>
                  <a:schemeClr val="bg1"/>
                </a:solidFill>
                <a:latin typeface="Rockwell" panose="02060603020205020403" pitchFamily="18" charset="0"/>
              </a:rPr>
              <a:t>Mapa de empatia (Prestador)</a:t>
            </a:r>
            <a:endParaRPr lang="pt-BR" sz="3800" u="sng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662" y="1221423"/>
            <a:ext cx="10074150" cy="565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49" y="218862"/>
            <a:ext cx="10010501" cy="1027257"/>
          </a:xfrm>
        </p:spPr>
        <p:txBody>
          <a:bodyPr rtlCol="0">
            <a:noAutofit/>
          </a:bodyPr>
          <a:lstStyle/>
          <a:p>
            <a:pPr algn="ctr" rtl="0"/>
            <a:r>
              <a:rPr lang="pt-BR" sz="3800" u="sng" dirty="0" smtClean="0">
                <a:solidFill>
                  <a:schemeClr val="bg1"/>
                </a:solidFill>
                <a:latin typeface="Rockwell" panose="02060603020205020403" pitchFamily="18" charset="0"/>
              </a:rPr>
              <a:t>Mapa de empatia (Contratante)</a:t>
            </a:r>
            <a:endParaRPr lang="pt-BR" sz="3800" u="sng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49" y="1246119"/>
            <a:ext cx="10010502" cy="5621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8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pt-BR" sz="3800" dirty="0" smtClean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Levantamento de requisitos</a:t>
            </a:r>
            <a:endParaRPr lang="pt-BR" sz="3800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84" y="4203743"/>
            <a:ext cx="2654257" cy="2654257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43090"/>
              </p:ext>
            </p:extLst>
          </p:nvPr>
        </p:nvGraphicFramePr>
        <p:xfrm>
          <a:off x="30058" y="1238469"/>
          <a:ext cx="9025618" cy="5614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25">
                  <a:extLst>
                    <a:ext uri="{9D8B030D-6E8A-4147-A177-3AD203B41FA5}">
                      <a16:colId xmlns:a16="http://schemas.microsoft.com/office/drawing/2014/main" val="533722213"/>
                    </a:ext>
                  </a:extLst>
                </a:gridCol>
                <a:gridCol w="2981643">
                  <a:extLst>
                    <a:ext uri="{9D8B030D-6E8A-4147-A177-3AD203B41FA5}">
                      <a16:colId xmlns:a16="http://schemas.microsoft.com/office/drawing/2014/main" val="2851098533"/>
                    </a:ext>
                  </a:extLst>
                </a:gridCol>
                <a:gridCol w="1371709">
                  <a:extLst>
                    <a:ext uri="{9D8B030D-6E8A-4147-A177-3AD203B41FA5}">
                      <a16:colId xmlns:a16="http://schemas.microsoft.com/office/drawing/2014/main" val="2388913114"/>
                    </a:ext>
                  </a:extLst>
                </a:gridCol>
                <a:gridCol w="1779987">
                  <a:extLst>
                    <a:ext uri="{9D8B030D-6E8A-4147-A177-3AD203B41FA5}">
                      <a16:colId xmlns:a16="http://schemas.microsoft.com/office/drawing/2014/main" val="1992991103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231458001"/>
                    </a:ext>
                  </a:extLst>
                </a:gridCol>
                <a:gridCol w="1135651">
                  <a:extLst>
                    <a:ext uri="{9D8B030D-6E8A-4147-A177-3AD203B41FA5}">
                      <a16:colId xmlns:a16="http://schemas.microsoft.com/office/drawing/2014/main" val="2887851132"/>
                    </a:ext>
                  </a:extLst>
                </a:gridCol>
              </a:tblGrid>
              <a:tr h="4562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ID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Requisito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Referência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Funcional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Não Funcional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Importância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0246670"/>
                  </a:ext>
                </a:extLst>
              </a:tr>
              <a:tr h="3327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Cadastro de prestadores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Essêncial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0642972"/>
                  </a:ext>
                </a:extLst>
              </a:tr>
              <a:tr h="3327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Cadastro de consumidores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Essêncial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6531043"/>
                  </a:ext>
                </a:extLst>
              </a:tr>
              <a:tr h="4483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Configuração de agenda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Importante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5018195"/>
                  </a:ext>
                </a:extLst>
              </a:tr>
              <a:tr h="4483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Configuração de férias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Importante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8525081"/>
                  </a:ext>
                </a:extLst>
              </a:tr>
              <a:tr h="4562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Configuração de região de atendimento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Essêncial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7697099"/>
                  </a:ext>
                </a:extLst>
              </a:tr>
              <a:tr h="6654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Configuração de placa do carro do prestador (para rodizio)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21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Desejável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22015"/>
                  </a:ext>
                </a:extLst>
              </a:tr>
              <a:tr h="33271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Agendamento de serviço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21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Essêncial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513258"/>
                  </a:ext>
                </a:extLst>
              </a:tr>
              <a:tr h="4483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Serviço de alerta do serviço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1, 2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Importante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8919759"/>
                  </a:ext>
                </a:extLst>
              </a:tr>
              <a:tr h="6654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Configuração de tempos de alerta da agenda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1, 2, 3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Importante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420429"/>
                  </a:ext>
                </a:extLst>
              </a:tr>
              <a:tr h="4483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Serviço de caminho do prestador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1, 5, 6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 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Importante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874462"/>
                  </a:ext>
                </a:extLst>
              </a:tr>
              <a:tr h="4562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Aviso de proximidade para o consumidor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----------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X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 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Essêncial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277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F4B3D7"/>
      </a:accent1>
      <a:accent2>
        <a:srgbClr val="E33092"/>
      </a:accent2>
      <a:accent3>
        <a:srgbClr val="EE81BD"/>
      </a:accent3>
      <a:accent4>
        <a:srgbClr val="C830CC"/>
      </a:accent4>
      <a:accent5>
        <a:srgbClr val="962399"/>
      </a:accent5>
      <a:accent6>
        <a:srgbClr val="F4B3D7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87_TF33787325" id="{63F727A4-0D74-4F73-BDF3-079CF6F0DD69}" vid="{3A48BA9F-3162-4425-95DB-F5D1BCB63C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Segurança no laboratório</Template>
  <TotalTime>0</TotalTime>
  <Words>265</Words>
  <Application>Microsoft Office PowerPoint</Application>
  <PresentationFormat>Widescreen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Tahoma</vt:lpstr>
      <vt:lpstr>Tema do Office</vt:lpstr>
      <vt:lpstr>Grupo Jobbers</vt:lpstr>
      <vt:lpstr>Justificativa do projeto</vt:lpstr>
      <vt:lpstr>Publico Alvo</vt:lpstr>
      <vt:lpstr>Funcionamento da aplicação</vt:lpstr>
      <vt:lpstr>Persona Prestadora</vt:lpstr>
      <vt:lpstr>Persona Contratante</vt:lpstr>
      <vt:lpstr>Mapa de empatia (Prestador)</vt:lpstr>
      <vt:lpstr>Mapa de empatia (Contratante)</vt:lpstr>
      <vt:lpstr>Levantamento de requisitos</vt:lpstr>
      <vt:lpstr>Arquitetura do projeto</vt:lpstr>
      <vt:lpstr>Lembre-se... No meio da dificuldade encontra-se a oportunidade!​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2019-09-10T20:58:42Z</dcterms:created>
  <dcterms:modified xsi:type="dcterms:W3CDTF">2019-09-11T06:59:42Z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