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670550" cx="10080625"/>
  <p:notesSz cx="7772400" cy="100584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533520" y="763560"/>
            <a:ext cx="670356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:notes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237b44cc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79237b44cc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534960" y="754200"/>
            <a:ext cx="670212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:notes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qzy0w-rgcrPrXmsi0wkiSYJMvRcOYGq9/view" TargetMode="External"/><Relationship Id="rId4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LlcyHdq7Itfv0dL2XLpPTULLWY6NFrls/view" TargetMode="External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313200" y="176400"/>
            <a:ext cx="4415400" cy="94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Early detection of heart attack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5108760" y="0"/>
            <a:ext cx="4971600" cy="1249200"/>
          </a:xfrm>
          <a:custGeom>
            <a:rect b="b" l="l" r="r" t="t"/>
            <a:pathLst>
              <a:path extrusionOk="0" h="1511304" w="601319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18" name="Google Shape;118;p27"/>
          <p:cNvSpPr/>
          <p:nvPr/>
        </p:nvSpPr>
        <p:spPr>
          <a:xfrm>
            <a:off x="2877840" y="1397880"/>
            <a:ext cx="7202160" cy="4272120"/>
          </a:xfrm>
          <a:custGeom>
            <a:rect b="b" l="l" r="r" t="t"/>
            <a:pathLst>
              <a:path extrusionOk="0" h="5167312" w="871120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</p:sp>
      <p:sp>
        <p:nvSpPr>
          <p:cNvPr id="119" name="Google Shape;119;p27"/>
          <p:cNvSpPr/>
          <p:nvPr/>
        </p:nvSpPr>
        <p:spPr>
          <a:xfrm>
            <a:off x="0" y="1398600"/>
            <a:ext cx="4903920" cy="427140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</p:sp>
      <p:sp>
        <p:nvSpPr>
          <p:cNvPr id="120" name="Google Shape;120;p27"/>
          <p:cNvSpPr/>
          <p:nvPr/>
        </p:nvSpPr>
        <p:spPr>
          <a:xfrm>
            <a:off x="312000" y="1644726"/>
            <a:ext cx="29790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 3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Diana López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Jarumi Cruz Leos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Lisset Valenzuela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Magdalena Loaeza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Ricardo Esparza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Rodrigo Caballero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0" lang="es-MX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Román Rodríguez</a:t>
            </a:r>
            <a:endParaRPr b="0" i="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Ma. Angelina Alarcón Romero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City Lead Saturdays.AI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Guadalajara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Gibrán Félix Zavala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Technical Mentor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080" y="2173680"/>
            <a:ext cx="2707200" cy="27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0" y="0"/>
            <a:ext cx="4521240" cy="567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524520" y="664560"/>
            <a:ext cx="3479400" cy="2508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Prototipo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650520" y="3248640"/>
            <a:ext cx="3250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/>
          <p:nvPr/>
        </p:nvSpPr>
        <p:spPr>
          <a:xfrm>
            <a:off x="2369160" y="3292200"/>
            <a:ext cx="1518120" cy="35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Service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6" title="VIDEO-WS-DEPLO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640" y="1414700"/>
            <a:ext cx="5254586" cy="28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/>
          <p:nvPr/>
        </p:nvSpPr>
        <p:spPr>
          <a:xfrm>
            <a:off x="0" y="0"/>
            <a:ext cx="4521240" cy="567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524520" y="664560"/>
            <a:ext cx="3479400" cy="2508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Prototipo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50520" y="3248640"/>
            <a:ext cx="3250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7"/>
          <p:cNvSpPr/>
          <p:nvPr/>
        </p:nvSpPr>
        <p:spPr>
          <a:xfrm>
            <a:off x="657720" y="3297960"/>
            <a:ext cx="3250800" cy="81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Deploy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(Predicciones Simultáneas)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7" title="VIDEO-PYTHON-DEPLO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640" y="1429975"/>
            <a:ext cx="5254586" cy="28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0" y="0"/>
            <a:ext cx="5028480" cy="5670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/>
          <p:nvPr/>
        </p:nvSpPr>
        <p:spPr>
          <a:xfrm>
            <a:off x="0" y="0"/>
            <a:ext cx="10080360" cy="5670360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494429"/>
              </a:gs>
              <a:gs pos="100000">
                <a:srgbClr val="494429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360" cy="567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/>
          <p:nvPr/>
        </p:nvSpPr>
        <p:spPr>
          <a:xfrm>
            <a:off x="210960" y="2256840"/>
            <a:ext cx="3328200" cy="113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8"/>
          <p:cNvSpPr/>
          <p:nvPr/>
        </p:nvSpPr>
        <p:spPr>
          <a:xfrm>
            <a:off x="4548600" y="210960"/>
            <a:ext cx="5320800" cy="52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7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Método tradicional</a:t>
            </a:r>
            <a:endParaRPr b="0" i="0" sz="18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Char char="•"/>
            </a:pPr>
            <a:r>
              <a:rPr b="0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Médico general</a:t>
            </a:r>
            <a:endParaRPr b="0" i="0" sz="153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Char char="•"/>
            </a:pPr>
            <a:r>
              <a:rPr b="0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Estudios clínicos</a:t>
            </a:r>
            <a:endParaRPr b="0" i="0" sz="153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Char char="•"/>
            </a:pPr>
            <a:r>
              <a:rPr b="0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Valoración especialista</a:t>
            </a:r>
            <a:endParaRPr b="0" i="0" sz="153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50"/>
              <a:t>    </a:t>
            </a:r>
            <a:r>
              <a:rPr b="1" i="0" lang="es-MX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aproximado 3 meses.</a:t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6439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03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7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Métodos nuevos</a:t>
            </a:r>
            <a:endParaRPr b="0" i="0" sz="18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b="0" i="0" lang="es-MX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Amazon – Solo considera respiración</a:t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b="0" i="0" lang="es-MX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Pod – Solo considera respiración</a:t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b="0" i="0" lang="es-MX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Home – Solo considera respiración</a:t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b="0" i="0" lang="es-MX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Infarto – Atención inmediata con alto costo de personal y equipo.</a:t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20239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03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7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Métodos nuevos</a:t>
            </a:r>
            <a:endParaRPr b="0" i="0" sz="18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Char char="•"/>
            </a:pPr>
            <a:r>
              <a:rPr b="0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 3c con Machine Learning se logra una </a:t>
            </a:r>
            <a:r>
              <a:rPr b="1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respuesta promedio de 3 horas considerando el tiempo del análisis clínico </a:t>
            </a:r>
            <a:r>
              <a:rPr b="1" lang="es-MX" sz="1530"/>
              <a:t>para</a:t>
            </a:r>
            <a:r>
              <a:rPr b="1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colesterol</a:t>
            </a:r>
            <a:r>
              <a:rPr b="0" i="0" lang="es-MX" sz="15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/>
          <p:nvPr/>
        </p:nvSpPr>
        <p:spPr>
          <a:xfrm>
            <a:off x="0" y="0"/>
            <a:ext cx="5028900" cy="56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0" y="0"/>
            <a:ext cx="10080600" cy="5670600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494429"/>
              </a:gs>
              <a:gs pos="100000">
                <a:srgbClr val="494429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4" cy="567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/>
          <p:nvPr/>
        </p:nvSpPr>
        <p:spPr>
          <a:xfrm>
            <a:off x="211017" y="2256893"/>
            <a:ext cx="33285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>
                <a:solidFill>
                  <a:srgbClr val="FFFFFF"/>
                </a:solidFill>
              </a:rPr>
              <a:t>Siguientes Pasos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9"/>
          <p:cNvSpPr/>
          <p:nvPr/>
        </p:nvSpPr>
        <p:spPr>
          <a:xfrm>
            <a:off x="4548554" y="211015"/>
            <a:ext cx="5321100" cy="52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399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</a:pPr>
            <a:r>
              <a:rPr lang="es-MX" sz="1870">
                <a:solidFill>
                  <a:srgbClr val="366092"/>
                </a:solidFill>
              </a:rPr>
              <a:t>Factor Tiempo</a:t>
            </a:r>
            <a:endParaRPr b="0" i="0" sz="18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8" lvl="0" marL="431999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Char char="•"/>
            </a:pPr>
            <a:r>
              <a:rPr lang="es-MX" sz="1530"/>
              <a:t>Agregar una variable de tiempo para predicción con un rango estimado para que suceda el infarto</a:t>
            </a:r>
            <a:endParaRPr sz="1530"/>
          </a:p>
          <a:p>
            <a:pPr indent="0" lvl="0" marL="203399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</a:pPr>
            <a:r>
              <a:rPr lang="es-MX" sz="1870">
                <a:solidFill>
                  <a:srgbClr val="366092"/>
                </a:solidFill>
              </a:rPr>
              <a:t>Prescindir del análisis de colesterol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8" lvl="0" marL="431999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5"/>
              <a:buFont typeface="Arial"/>
              <a:buChar char="•"/>
            </a:pPr>
            <a:r>
              <a:rPr lang="es-MX"/>
              <a:t>Avances en estudios que permitan realizar una predicción o estimar los niveles de colesterol en la sangre considerando otras variables más democráticas</a:t>
            </a:r>
            <a:endParaRPr/>
          </a:p>
          <a:p>
            <a:pPr indent="0" lvl="0" marL="2033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70">
                <a:solidFill>
                  <a:srgbClr val="366092"/>
                </a:solidFill>
              </a:rPr>
              <a:t>Aplicación </a:t>
            </a:r>
            <a:endParaRPr>
              <a:solidFill>
                <a:schemeClr val="dk1"/>
              </a:solidFill>
            </a:endParaRPr>
          </a:p>
          <a:p>
            <a:pPr indent="-32035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Char char="•"/>
            </a:pPr>
            <a:r>
              <a:rPr lang="es-MX">
                <a:solidFill>
                  <a:schemeClr val="dk1"/>
                </a:solidFill>
              </a:rPr>
              <a:t>Utilizando un Servicio Web, es posible utilizarlo desde cualquier aplicación o sistema, con un alcance a instituciones de salud o usuarios finales</a:t>
            </a:r>
            <a:r>
              <a:rPr lang="es-MX"/>
              <a:t>, sin que por ello se considere la omisión de un especialista.</a:t>
            </a:r>
            <a:endParaRPr/>
          </a:p>
          <a:p>
            <a:pPr indent="0" lvl="0" marL="2033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70">
                <a:solidFill>
                  <a:srgbClr val="366092"/>
                </a:solidFill>
              </a:rPr>
              <a:t>Data Warehouse</a:t>
            </a:r>
            <a:endParaRPr>
              <a:solidFill>
                <a:schemeClr val="dk1"/>
              </a:solidFill>
            </a:endParaRPr>
          </a:p>
          <a:p>
            <a:pPr indent="-32035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Char char="•"/>
            </a:pPr>
            <a:r>
              <a:rPr lang="es-MX">
                <a:solidFill>
                  <a:schemeClr val="dk1"/>
                </a:solidFill>
              </a:rPr>
              <a:t>Colección, almacenamiento y procesamiento de más puntos de datos regionalizados.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>
            <a:off x="5040" y="-3960"/>
            <a:ext cx="4503240" cy="5670360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494429"/>
              </a:gs>
              <a:gs pos="100000">
                <a:srgbClr val="494429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360" cy="567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/>
          <p:nvPr/>
        </p:nvSpPr>
        <p:spPr>
          <a:xfrm>
            <a:off x="916920" y="2521800"/>
            <a:ext cx="2177640" cy="6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720" y="757800"/>
            <a:ext cx="4147920" cy="414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393120" y="0"/>
            <a:ext cx="9020520" cy="5670360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494429"/>
              </a:gs>
              <a:gs pos="100000">
                <a:srgbClr val="494429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360" cy="567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/>
          <p:nvPr/>
        </p:nvSpPr>
        <p:spPr>
          <a:xfrm>
            <a:off x="2450150" y="1537451"/>
            <a:ext cx="51270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APRENDER A PREVENIR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s-MX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APRENDER</a:t>
            </a:r>
            <a:endParaRPr sz="33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s-MX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VIVIR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504000" y="160200"/>
            <a:ext cx="9070920" cy="55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504000" y="977760"/>
            <a:ext cx="9070920" cy="363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279" lvl="0" marL="431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ataque al corazón, ataque cardíaco, paro cardíaco, o infarto, se manifiesta cuando se obstruye el flujo de sangre al corazón y si no se </a:t>
            </a:r>
            <a:r>
              <a:rPr lang="es-MX" sz="2000"/>
              <a:t>restablece</a:t>
            </a: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rápidamente, el músculo cardíaco comienza a morir.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0" y="4680000"/>
            <a:ext cx="10079280" cy="989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https://www.who.int/es/news-room/fact-sheets/detail/the-top-10-causes-of-death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https://www.inegi.org.mx/contenidos/saladeprensa/boletines/2018/EstSociodemo/DEFUNCIONES2017.pdf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https://www.excelsior.com.mx/nacional/2017/05/29/1166332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25" y="2152450"/>
            <a:ext cx="2152025" cy="21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700" y="2152450"/>
            <a:ext cx="2152025" cy="21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363" y="2152450"/>
            <a:ext cx="2152025" cy="21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7900" y="2152450"/>
            <a:ext cx="2152025" cy="21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504000" y="160200"/>
            <a:ext cx="9070920" cy="55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504000" y="977760"/>
            <a:ext cx="9070920" cy="363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279" lvl="0" marL="432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alto crecimiento de esta afección, resulta preocupante, ya que son las mujeres con un índice mayor y ahora los jóvenes por malos hábitos alimenticios.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08360" marR="0" rtl="0" algn="ctr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Algunos síntomas que pueden alertarte del posible riesgo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0" y="4680000"/>
            <a:ext cx="10079280" cy="989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https://www.who.int/es/news-room/fact-sheets/detail/the-top-10-causes-of-death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https://www.inegi.org.mx/contenidos/saladeprensa/boletines/2018/EstSociodemo/DEFUNCIONES2017.pdf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https://www.excelsior.com.mx/nacional/2017/05/29/1166332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520" y="2373480"/>
            <a:ext cx="1910160" cy="191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6000" y="2373480"/>
            <a:ext cx="1910160" cy="191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5480" y="2373480"/>
            <a:ext cx="1910160" cy="191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440" y="2373480"/>
            <a:ext cx="1910160" cy="191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54960" y="2373480"/>
            <a:ext cx="1910160" cy="191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504000" y="162000"/>
            <a:ext cx="9070920" cy="55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504000" y="936000"/>
            <a:ext cx="9070920" cy="111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través de un </a:t>
            </a:r>
            <a:r>
              <a:rPr b="1" i="0" lang="es-MX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Algoritmo de machine learning </a:t>
            </a:r>
            <a:r>
              <a:rPr b="0" i="0" lang="es-MX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puede lograr una predicción del diagnóstico de un ataque cardíaco con base en síntomas y condiciones del paciente.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480" y="2448000"/>
            <a:ext cx="2270160" cy="227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0000" y="2474640"/>
            <a:ext cx="2277000" cy="22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425" y="2474650"/>
            <a:ext cx="2277000" cy="22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504000" y="160200"/>
            <a:ext cx="9070920" cy="55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Validación de Utilización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0" y="4680000"/>
            <a:ext cx="10079280" cy="98928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https://www.gob.mx/cms/uploads/attachment/file/239410/ISSM_</a:t>
            </a:r>
            <a:r>
              <a:rPr b="1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.pdf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https://www.publimetro.com.mx/mx/noticias/</a:t>
            </a:r>
            <a:r>
              <a:rPr b="1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r>
              <a:rPr b="0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/10/23/mexico-solo-medico-348-habitantes-inegi.html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051" y="1375762"/>
            <a:ext cx="2103988" cy="210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250" y="1375777"/>
            <a:ext cx="2104000" cy="210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475" y="1375777"/>
            <a:ext cx="2104000" cy="210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000" y="1341449"/>
            <a:ext cx="2138300" cy="21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504000" y="162000"/>
            <a:ext cx="9070920" cy="55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60" y="2179440"/>
            <a:ext cx="1719360" cy="17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200" y="2179440"/>
            <a:ext cx="1719360" cy="17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2720" y="2179440"/>
            <a:ext cx="1719360" cy="17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0440" y="2179440"/>
            <a:ext cx="1719360" cy="17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1000" y="2179440"/>
            <a:ext cx="1719360" cy="171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396720" y="1049400"/>
            <a:ext cx="930960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Servicio Web que puede ser consumido por cualquier aplicativo mediante los siguientes parámetros de entrada: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-8280" y="0"/>
            <a:ext cx="3364920" cy="5670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532080" y="529200"/>
            <a:ext cx="2559960" cy="464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Otras Plataformas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3897000" y="1807920"/>
            <a:ext cx="5662440" cy="205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24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Amazon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Pod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Home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800" y="1945440"/>
            <a:ext cx="246996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504000" y="162000"/>
            <a:ext cx="9070920" cy="55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66B3"/>
                </a:solidFill>
                <a:latin typeface="Open Sans"/>
                <a:ea typeface="Open Sans"/>
                <a:cs typeface="Open Sans"/>
                <a:sym typeface="Open Sans"/>
              </a:rPr>
              <a:t>Ventajas del Algoritmo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549" y="1697950"/>
            <a:ext cx="2085678" cy="20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325" y="1697950"/>
            <a:ext cx="2101500" cy="21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75" y="1697975"/>
            <a:ext cx="2101500" cy="2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5925" y="1697937"/>
            <a:ext cx="2085675" cy="20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