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1"/>
  </p:notesMasterIdLst>
  <p:handoutMasterIdLst>
    <p:handoutMasterId r:id="rId22"/>
  </p:handoutMasterIdLst>
  <p:sldIdLst>
    <p:sldId id="468" r:id="rId5"/>
    <p:sldId id="483" r:id="rId6"/>
    <p:sldId id="515" r:id="rId7"/>
    <p:sldId id="523" r:id="rId8"/>
    <p:sldId id="521" r:id="rId9"/>
    <p:sldId id="525" r:id="rId10"/>
    <p:sldId id="513" r:id="rId11"/>
    <p:sldId id="526" r:id="rId12"/>
    <p:sldId id="503" r:id="rId13"/>
    <p:sldId id="527" r:id="rId14"/>
    <p:sldId id="518" r:id="rId15"/>
    <p:sldId id="519" r:id="rId16"/>
    <p:sldId id="524" r:id="rId17"/>
    <p:sldId id="522" r:id="rId18"/>
    <p:sldId id="506" r:id="rId19"/>
    <p:sldId id="517" r:id="rId20"/>
  </p:sldIdLst>
  <p:sldSz cx="13004800" cy="7315200"/>
  <p:notesSz cx="6858000" cy="9296400"/>
  <p:defaultTextStyle>
    <a:defPPr>
      <a:defRPr lang="es-MX"/>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2" pos="286" userDrawn="1">
          <p15:clr>
            <a:srgbClr val="A4A3A4"/>
          </p15:clr>
        </p15:guide>
        <p15:guide id="3" pos="7906" userDrawn="1">
          <p15:clr>
            <a:srgbClr val="A4A3A4"/>
          </p15:clr>
        </p15:guide>
        <p15:guide id="4" orient="horz" pos="7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Valeria Anaid Vega Garcia" initials="VAVG" lastIdx="5" clrIdx="9">
    <p:extLst>
      <p:ext uri="{19B8F6BF-5375-455C-9EA6-DF929625EA0E}">
        <p15:presenceInfo xmlns:p15="http://schemas.microsoft.com/office/powerpoint/2012/main" userId="S-1-5-21-4171331364-615143196-3186844958-24970" providerId="AD"/>
      </p:ext>
    </p:extLst>
  </p:cmAuthor>
  <p:cmAuthor id="1" name="JCG" initials="JCG" lastIdx="79" clrIdx="4">
    <p:extLst>
      <p:ext uri="{19B8F6BF-5375-455C-9EA6-DF929625EA0E}">
        <p15:presenceInfo xmlns:p15="http://schemas.microsoft.com/office/powerpoint/2012/main" userId="JCG" providerId="None"/>
      </p:ext>
    </p:extLst>
  </p:cmAuthor>
  <p:cmAuthor id="2" name="Rodrigo Emilio Castro Bizarretea" initials="RECB" lastIdx="5" clrIdx="2">
    <p:extLst>
      <p:ext uri="{19B8F6BF-5375-455C-9EA6-DF929625EA0E}">
        <p15:presenceInfo xmlns:p15="http://schemas.microsoft.com/office/powerpoint/2012/main" userId="S-1-5-21-4171331364-615143196-3186844958-7930" providerId="AD"/>
      </p:ext>
    </p:extLst>
  </p:cmAuthor>
  <p:cmAuthor id="3" name="GUILLERMO FERNANDEZ MARTINEZ" initials="GFM" lastIdx="17" clrIdx="5">
    <p:extLst>
      <p:ext uri="{19B8F6BF-5375-455C-9EA6-DF929625EA0E}">
        <p15:presenceInfo xmlns:p15="http://schemas.microsoft.com/office/powerpoint/2012/main" userId="S::guillermo.fernandez@ift.org.mx::e8282591-3369-403c-8c5c-1109ae266c0b" providerId="AD"/>
      </p:ext>
    </p:extLst>
  </p:cmAuthor>
  <p:cmAuthor id="4" name="CGMR" initials="CGMR" lastIdx="15" clrIdx="6">
    <p:extLst>
      <p:ext uri="{19B8F6BF-5375-455C-9EA6-DF929625EA0E}">
        <p15:presenceInfo xmlns:p15="http://schemas.microsoft.com/office/powerpoint/2012/main" userId="CGMR" providerId="None"/>
      </p:ext>
    </p:extLst>
  </p:cmAuthor>
  <p:cmAuthor id="5" name="NNL" initials="NNL" lastIdx="2" clrIdx="7">
    <p:extLst>
      <p:ext uri="{19B8F6BF-5375-455C-9EA6-DF929625EA0E}">
        <p15:presenceInfo xmlns:p15="http://schemas.microsoft.com/office/powerpoint/2012/main" userId="NNL" providerId="None"/>
      </p:ext>
    </p:extLst>
  </p:cmAuthor>
  <p:cmAuthor id="6" name="Juan Carlos Gonzalez Sanchez" initials="JCGS" lastIdx="5" clrIdx="8">
    <p:extLst>
      <p:ext uri="{19B8F6BF-5375-455C-9EA6-DF929625EA0E}">
        <p15:presenceInfo xmlns:p15="http://schemas.microsoft.com/office/powerpoint/2012/main" userId="S-1-5-21-4171331364-615143196-3186844958-147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C068"/>
    <a:srgbClr val="979799"/>
    <a:srgbClr val="4BACC6"/>
    <a:srgbClr val="78BE44"/>
    <a:srgbClr val="499D42"/>
    <a:srgbClr val="8BC5BB"/>
    <a:srgbClr val="6B94B5"/>
    <a:srgbClr val="027488"/>
    <a:srgbClr val="5D8994"/>
    <a:srgbClr val="85B0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2154" autoAdjust="0"/>
  </p:normalViewPr>
  <p:slideViewPr>
    <p:cSldViewPr>
      <p:cViewPr varScale="1">
        <p:scale>
          <a:sx n="95" d="100"/>
          <a:sy n="95" d="100"/>
        </p:scale>
        <p:origin x="678" y="90"/>
      </p:cViewPr>
      <p:guideLst>
        <p:guide pos="286"/>
        <p:guide pos="7906"/>
        <p:guide orient="horz" pos="762"/>
      </p:guideLst>
    </p:cSldViewPr>
  </p:slideViewPr>
  <p:outlineViewPr>
    <p:cViewPr>
      <p:scale>
        <a:sx n="33" d="100"/>
        <a:sy n="33" d="100"/>
      </p:scale>
      <p:origin x="0" y="0"/>
    </p:cViewPr>
  </p:outlineViewPr>
  <p:notesTextViewPr>
    <p:cViewPr>
      <p:scale>
        <a:sx n="75" d="100"/>
        <a:sy n="75" d="100"/>
      </p:scale>
      <p:origin x="0" y="0"/>
    </p:cViewPr>
  </p:notesTextViewPr>
  <p:notesViewPr>
    <p:cSldViewPr showGuides="1">
      <p:cViewPr varScale="1">
        <p:scale>
          <a:sx n="50" d="100"/>
          <a:sy n="50" d="100"/>
        </p:scale>
        <p:origin x="2640"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8017BC-4C97-4490-8739-012751EB4C2E}" type="doc">
      <dgm:prSet loTypeId="urn:microsoft.com/office/officeart/2008/layout/AlternatingPictureBlocks" loCatId="list" qsTypeId="urn:microsoft.com/office/officeart/2005/8/quickstyle/simple1" qsCatId="simple" csTypeId="urn:microsoft.com/office/officeart/2005/8/colors/colorful3" csCatId="colorful" phldr="1"/>
      <dgm:spPr/>
      <dgm:t>
        <a:bodyPr/>
        <a:lstStyle/>
        <a:p>
          <a:endParaRPr lang="es-MX"/>
        </a:p>
      </dgm:t>
    </dgm:pt>
    <dgm:pt modelId="{CDE4A94B-A77D-419C-9A6E-E6FA096BACA2}">
      <dgm:prSet phldrT="[Texto]"/>
      <dgm:spPr/>
      <dgm:t>
        <a:bodyPr/>
        <a:lstStyle/>
        <a:p>
          <a:r>
            <a:rPr lang="es-MX" dirty="0">
              <a:latin typeface="Microsoft JhengHei Light" panose="020B0304030504040204" pitchFamily="34" charset="-120"/>
              <a:ea typeface="Microsoft JhengHei Light" panose="020B0304030504040204" pitchFamily="34" charset="-120"/>
            </a:rPr>
            <a:t>Tener a su cargo la regulación, promoción y supervisión del uso, aprovechamiento y explotación del espectro radioeléctrico, las redes y la prestación de los servicios de radiodifusión y telecomunicaciones, así como del acceso a infraestructura activa, pasiva y otros insumos </a:t>
          </a:r>
          <a:endParaRPr lang="es-MX" dirty="0"/>
        </a:p>
      </dgm:t>
    </dgm:pt>
    <dgm:pt modelId="{3EEAD2C1-89FA-49CA-AA29-95B7C31F6D4D}" type="parTrans" cxnId="{CDE2D0EF-D114-48E3-8CFC-C58B4A8348E9}">
      <dgm:prSet/>
      <dgm:spPr/>
      <dgm:t>
        <a:bodyPr/>
        <a:lstStyle/>
        <a:p>
          <a:endParaRPr lang="es-MX"/>
        </a:p>
      </dgm:t>
    </dgm:pt>
    <dgm:pt modelId="{E9977E46-3627-4627-B00F-C52ACA0B3B17}" type="sibTrans" cxnId="{CDE2D0EF-D114-48E3-8CFC-C58B4A8348E9}">
      <dgm:prSet/>
      <dgm:spPr/>
      <dgm:t>
        <a:bodyPr/>
        <a:lstStyle/>
        <a:p>
          <a:endParaRPr lang="es-MX"/>
        </a:p>
      </dgm:t>
    </dgm:pt>
    <dgm:pt modelId="{F601C853-12D2-4628-B8BF-42D738331417}">
      <dgm:prSet phldrT="[Texto]"/>
      <dgm:spPr/>
      <dgm:t>
        <a:bodyPr/>
        <a:lstStyle/>
        <a:p>
          <a:r>
            <a:rPr lang="es-MX">
              <a:latin typeface="Microsoft JhengHei Light" panose="020B0304030504040204" pitchFamily="34" charset="-120"/>
              <a:ea typeface="Microsoft JhengHei Light" panose="020B0304030504040204" pitchFamily="34" charset="-120"/>
            </a:rPr>
            <a:t>Ser la autoridad en materia de competencia económica de los sectores de radiodifusión y telecomunicaciones y </a:t>
          </a:r>
          <a:r>
            <a:rPr lang="es-MX" u="sng">
              <a:latin typeface="Microsoft JhengHei Light" panose="020B0304030504040204" pitchFamily="34" charset="-120"/>
              <a:ea typeface="Microsoft JhengHei Light" panose="020B0304030504040204" pitchFamily="34" charset="-120"/>
            </a:rPr>
            <a:t>regulará de forma asimétrica a los participantes en estos mercados</a:t>
          </a:r>
          <a:r>
            <a:rPr lang="es-MX">
              <a:latin typeface="Microsoft JhengHei Light" panose="020B0304030504040204" pitchFamily="34" charset="-120"/>
              <a:ea typeface="Microsoft JhengHei Light" panose="020B0304030504040204" pitchFamily="34" charset="-120"/>
            </a:rPr>
            <a:t> con el objeto de eliminar eficazmente las barreras a la competencia y la libre concurrencia.</a:t>
          </a:r>
          <a:endParaRPr lang="es-MX" dirty="0"/>
        </a:p>
      </dgm:t>
    </dgm:pt>
    <dgm:pt modelId="{E3E66BCC-6210-4439-B970-3E66F665997C}" type="parTrans" cxnId="{29125B4D-49B4-494A-9238-AD690738661E}">
      <dgm:prSet/>
      <dgm:spPr/>
      <dgm:t>
        <a:bodyPr/>
        <a:lstStyle/>
        <a:p>
          <a:endParaRPr lang="es-MX"/>
        </a:p>
      </dgm:t>
    </dgm:pt>
    <dgm:pt modelId="{FC7C04E6-26E6-4FE1-BA1C-8BABA7AE14DB}" type="sibTrans" cxnId="{29125B4D-49B4-494A-9238-AD690738661E}">
      <dgm:prSet/>
      <dgm:spPr/>
      <dgm:t>
        <a:bodyPr/>
        <a:lstStyle/>
        <a:p>
          <a:endParaRPr lang="es-MX"/>
        </a:p>
      </dgm:t>
    </dgm:pt>
    <dgm:pt modelId="{2DBAA216-241F-411B-8822-9847182EA628}" type="pres">
      <dgm:prSet presAssocID="{9B8017BC-4C97-4490-8739-012751EB4C2E}" presName="linearFlow" presStyleCnt="0">
        <dgm:presLayoutVars>
          <dgm:dir/>
          <dgm:resizeHandles val="exact"/>
        </dgm:presLayoutVars>
      </dgm:prSet>
      <dgm:spPr/>
    </dgm:pt>
    <dgm:pt modelId="{E93CB38F-7CE9-4C03-832F-AF791ADC9A42}" type="pres">
      <dgm:prSet presAssocID="{CDE4A94B-A77D-419C-9A6E-E6FA096BACA2}" presName="comp" presStyleCnt="0"/>
      <dgm:spPr/>
    </dgm:pt>
    <dgm:pt modelId="{F3EFFC86-6EF4-4697-BC28-194CDADBDBD2}" type="pres">
      <dgm:prSet presAssocID="{CDE4A94B-A77D-419C-9A6E-E6FA096BACA2}" presName="rect2" presStyleLbl="node1" presStyleIdx="0" presStyleCnt="2" custLinFactNeighborX="-31484">
        <dgm:presLayoutVars>
          <dgm:bulletEnabled val="1"/>
        </dgm:presLayoutVars>
      </dgm:prSet>
      <dgm:spPr/>
    </dgm:pt>
    <dgm:pt modelId="{E54CEC7B-98A9-40FC-9575-BF141D40FF2E}" type="pres">
      <dgm:prSet presAssocID="{CDE4A94B-A77D-419C-9A6E-E6FA096BACA2}" presName="rect1" presStyleLbl="lnNode1" presStyleIdx="0" presStyleCnt="2" custLinFactNeighborX="-70323"/>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36238" t="-10784" r="-11080" b="374"/>
          </a:stretch>
        </a:blipFill>
      </dgm:spPr>
    </dgm:pt>
    <dgm:pt modelId="{E416E585-227F-4E7D-BD67-5477672CF2F9}" type="pres">
      <dgm:prSet presAssocID="{E9977E46-3627-4627-B00F-C52ACA0B3B17}" presName="sibTrans" presStyleCnt="0"/>
      <dgm:spPr/>
    </dgm:pt>
    <dgm:pt modelId="{F562FEA8-88FD-4453-A239-C4B55A50CD69}" type="pres">
      <dgm:prSet presAssocID="{F601C853-12D2-4628-B8BF-42D738331417}" presName="comp" presStyleCnt="0"/>
      <dgm:spPr/>
    </dgm:pt>
    <dgm:pt modelId="{15B9F0BB-4EFD-420C-BB7E-6D2259F83CC0}" type="pres">
      <dgm:prSet presAssocID="{F601C853-12D2-4628-B8BF-42D738331417}" presName="rect2" presStyleLbl="node1" presStyleIdx="1" presStyleCnt="2">
        <dgm:presLayoutVars>
          <dgm:bulletEnabled val="1"/>
        </dgm:presLayoutVars>
      </dgm:prSet>
      <dgm:spPr/>
    </dgm:pt>
    <dgm:pt modelId="{0B08FF09-0905-4E94-8853-E4A961015B58}" type="pres">
      <dgm:prSet presAssocID="{F601C853-12D2-4628-B8BF-42D738331417}" presName="rect1" presStyleLbl="lnNode1" presStyleIdx="1"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1174" t="2200" r="-19408" b="3056"/>
          </a:stretch>
        </a:blipFill>
      </dgm:spPr>
    </dgm:pt>
  </dgm:ptLst>
  <dgm:cxnLst>
    <dgm:cxn modelId="{0021C414-8E7D-42F1-A75F-44BD01AAD00A}" type="presOf" srcId="{F601C853-12D2-4628-B8BF-42D738331417}" destId="{15B9F0BB-4EFD-420C-BB7E-6D2259F83CC0}" srcOrd="0" destOrd="0" presId="urn:microsoft.com/office/officeart/2008/layout/AlternatingPictureBlocks"/>
    <dgm:cxn modelId="{3563101B-3832-40D2-AC30-F815ED467A9B}" type="presOf" srcId="{CDE4A94B-A77D-419C-9A6E-E6FA096BACA2}" destId="{F3EFFC86-6EF4-4697-BC28-194CDADBDBD2}" srcOrd="0" destOrd="0" presId="urn:microsoft.com/office/officeart/2008/layout/AlternatingPictureBlocks"/>
    <dgm:cxn modelId="{29125B4D-49B4-494A-9238-AD690738661E}" srcId="{9B8017BC-4C97-4490-8739-012751EB4C2E}" destId="{F601C853-12D2-4628-B8BF-42D738331417}" srcOrd="1" destOrd="0" parTransId="{E3E66BCC-6210-4439-B970-3E66F665997C}" sibTransId="{FC7C04E6-26E6-4FE1-BA1C-8BABA7AE14DB}"/>
    <dgm:cxn modelId="{EB0D14C9-831D-462F-932B-CBCCFBC071B6}" type="presOf" srcId="{9B8017BC-4C97-4490-8739-012751EB4C2E}" destId="{2DBAA216-241F-411B-8822-9847182EA628}" srcOrd="0" destOrd="0" presId="urn:microsoft.com/office/officeart/2008/layout/AlternatingPictureBlocks"/>
    <dgm:cxn modelId="{CDE2D0EF-D114-48E3-8CFC-C58B4A8348E9}" srcId="{9B8017BC-4C97-4490-8739-012751EB4C2E}" destId="{CDE4A94B-A77D-419C-9A6E-E6FA096BACA2}" srcOrd="0" destOrd="0" parTransId="{3EEAD2C1-89FA-49CA-AA29-95B7C31F6D4D}" sibTransId="{E9977E46-3627-4627-B00F-C52ACA0B3B17}"/>
    <dgm:cxn modelId="{912E3447-B43F-4109-A7B3-8089AF2F9425}" type="presParOf" srcId="{2DBAA216-241F-411B-8822-9847182EA628}" destId="{E93CB38F-7CE9-4C03-832F-AF791ADC9A42}" srcOrd="0" destOrd="0" presId="urn:microsoft.com/office/officeart/2008/layout/AlternatingPictureBlocks"/>
    <dgm:cxn modelId="{CDB36FF3-736C-49EB-8351-B46CAC96BAE8}" type="presParOf" srcId="{E93CB38F-7CE9-4C03-832F-AF791ADC9A42}" destId="{F3EFFC86-6EF4-4697-BC28-194CDADBDBD2}" srcOrd="0" destOrd="0" presId="urn:microsoft.com/office/officeart/2008/layout/AlternatingPictureBlocks"/>
    <dgm:cxn modelId="{2BC8B592-59B2-4EB0-A1D2-9FCA581EE9C1}" type="presParOf" srcId="{E93CB38F-7CE9-4C03-832F-AF791ADC9A42}" destId="{E54CEC7B-98A9-40FC-9575-BF141D40FF2E}" srcOrd="1" destOrd="0" presId="urn:microsoft.com/office/officeart/2008/layout/AlternatingPictureBlocks"/>
    <dgm:cxn modelId="{ED9EB29A-E9AA-4AFD-B6EA-BDC1BF03CF1A}" type="presParOf" srcId="{2DBAA216-241F-411B-8822-9847182EA628}" destId="{E416E585-227F-4E7D-BD67-5477672CF2F9}" srcOrd="1" destOrd="0" presId="urn:microsoft.com/office/officeart/2008/layout/AlternatingPictureBlocks"/>
    <dgm:cxn modelId="{E4033682-163F-4135-93A7-F51A3573CC87}" type="presParOf" srcId="{2DBAA216-241F-411B-8822-9847182EA628}" destId="{F562FEA8-88FD-4453-A239-C4B55A50CD69}" srcOrd="2" destOrd="0" presId="urn:microsoft.com/office/officeart/2008/layout/AlternatingPictureBlocks"/>
    <dgm:cxn modelId="{86FDE63A-EAD1-416D-BDB3-70F1038D31C0}" type="presParOf" srcId="{F562FEA8-88FD-4453-A239-C4B55A50CD69}" destId="{15B9F0BB-4EFD-420C-BB7E-6D2259F83CC0}" srcOrd="0" destOrd="0" presId="urn:microsoft.com/office/officeart/2008/layout/AlternatingPictureBlocks"/>
    <dgm:cxn modelId="{CA3EE4DA-F099-4CE5-B023-269FD53F7A22}" type="presParOf" srcId="{F562FEA8-88FD-4453-A239-C4B55A50CD69}" destId="{0B08FF09-0905-4E94-8853-E4A961015B58}"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FFC86-6EF4-4697-BC28-194CDADBDBD2}">
      <dsp:nvSpPr>
        <dsp:cNvPr id="0" name=""/>
        <dsp:cNvSpPr/>
      </dsp:nvSpPr>
      <dsp:spPr>
        <a:xfrm>
          <a:off x="2634860" y="3159"/>
          <a:ext cx="4484685" cy="20283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Microsoft JhengHei Light" panose="020B0304030504040204" pitchFamily="34" charset="-120"/>
              <a:ea typeface="Microsoft JhengHei Light" panose="020B0304030504040204" pitchFamily="34" charset="-120"/>
            </a:rPr>
            <a:t>Tener a su cargo la regulación, promoción y supervisión del uso, aprovechamiento y explotación del espectro radioeléctrico, las redes y la prestación de los servicios de radiodifusión y telecomunicaciones, así como del acceso a infraestructura activa, pasiva y otros insumos </a:t>
          </a:r>
          <a:endParaRPr lang="es-MX" sz="1500" kern="1200" dirty="0"/>
        </a:p>
      </dsp:txBody>
      <dsp:txXfrm>
        <a:off x="2634860" y="3159"/>
        <a:ext cx="4484685" cy="2028351"/>
      </dsp:txXfrm>
    </dsp:sp>
    <dsp:sp modelId="{E54CEC7B-98A9-40FC-9575-BF141D40FF2E}">
      <dsp:nvSpPr>
        <dsp:cNvPr id="0" name=""/>
        <dsp:cNvSpPr/>
      </dsp:nvSpPr>
      <dsp:spPr>
        <a:xfrm>
          <a:off x="425810" y="3159"/>
          <a:ext cx="2008068" cy="2028351"/>
        </a:xfrm>
        <a:prstGeom prst="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36238" t="-10784" r="-11080" b="37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B9F0BB-4EFD-420C-BB7E-6D2259F83CC0}">
      <dsp:nvSpPr>
        <dsp:cNvPr id="0" name=""/>
        <dsp:cNvSpPr/>
      </dsp:nvSpPr>
      <dsp:spPr>
        <a:xfrm>
          <a:off x="1837944" y="2366189"/>
          <a:ext cx="4484685" cy="2028351"/>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a:latin typeface="Microsoft JhengHei Light" panose="020B0304030504040204" pitchFamily="34" charset="-120"/>
              <a:ea typeface="Microsoft JhengHei Light" panose="020B0304030504040204" pitchFamily="34" charset="-120"/>
            </a:rPr>
            <a:t>Ser la autoridad en materia de competencia económica de los sectores de radiodifusión y telecomunicaciones y </a:t>
          </a:r>
          <a:r>
            <a:rPr lang="es-MX" sz="1500" u="sng" kern="1200">
              <a:latin typeface="Microsoft JhengHei Light" panose="020B0304030504040204" pitchFamily="34" charset="-120"/>
              <a:ea typeface="Microsoft JhengHei Light" panose="020B0304030504040204" pitchFamily="34" charset="-120"/>
            </a:rPr>
            <a:t>regulará de forma asimétrica a los participantes en estos mercados</a:t>
          </a:r>
          <a:r>
            <a:rPr lang="es-MX" sz="1500" kern="1200">
              <a:latin typeface="Microsoft JhengHei Light" panose="020B0304030504040204" pitchFamily="34" charset="-120"/>
              <a:ea typeface="Microsoft JhengHei Light" panose="020B0304030504040204" pitchFamily="34" charset="-120"/>
            </a:rPr>
            <a:t> con el objeto de eliminar eficazmente las barreras a la competencia y la libre concurrencia.</a:t>
          </a:r>
          <a:endParaRPr lang="es-MX" sz="1500" kern="1200" dirty="0"/>
        </a:p>
      </dsp:txBody>
      <dsp:txXfrm>
        <a:off x="1837944" y="2366189"/>
        <a:ext cx="4484685" cy="2028351"/>
      </dsp:txXfrm>
    </dsp:sp>
    <dsp:sp modelId="{0B08FF09-0905-4E94-8853-E4A961015B58}">
      <dsp:nvSpPr>
        <dsp:cNvPr id="0" name=""/>
        <dsp:cNvSpPr/>
      </dsp:nvSpPr>
      <dsp:spPr>
        <a:xfrm>
          <a:off x="6523436" y="2366189"/>
          <a:ext cx="2008068" cy="2028351"/>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1174" t="2200" r="-19408" b="305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417CE3DF-C72A-4381-8F16-268DAD21C2A7}" type="datetimeFigureOut">
              <a:rPr lang="es-MX" smtClean="0"/>
              <a:t>25/08/2022</a:t>
            </a:fld>
            <a:endParaRPr lang="es-MX" dirty="0"/>
          </a:p>
        </p:txBody>
      </p:sp>
      <p:sp>
        <p:nvSpPr>
          <p:cNvPr id="4" name="Marcador de pie de página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s-MX" dirty="0"/>
          </a:p>
        </p:txBody>
      </p:sp>
      <p:sp>
        <p:nvSpPr>
          <p:cNvPr id="5" name="Marcador de número de diapositiva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57CC9EB4-6B01-488A-923A-96360A5C79D2}" type="slidenum">
              <a:rPr lang="es-MX" smtClean="0"/>
              <a:t>‹Nº›</a:t>
            </a:fld>
            <a:endParaRPr lang="es-MX" dirty="0"/>
          </a:p>
        </p:txBody>
      </p:sp>
    </p:spTree>
    <p:extLst>
      <p:ext uri="{BB962C8B-B14F-4D97-AF65-F5344CB8AC3E}">
        <p14:creationId xmlns:p14="http://schemas.microsoft.com/office/powerpoint/2010/main" val="2269237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cs typeface="Arial" charset="0"/>
              </a:defRPr>
            </a:lvl1pPr>
          </a:lstStyle>
          <a:p>
            <a:pPr>
              <a:defRPr/>
            </a:pPr>
            <a:endParaRPr lang="es-MX" dirty="0"/>
          </a:p>
        </p:txBody>
      </p:sp>
      <p:sp>
        <p:nvSpPr>
          <p:cNvPr id="3" name="2 Marcador de fecha"/>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cs typeface="Arial" charset="0"/>
              </a:defRPr>
            </a:lvl1pPr>
          </a:lstStyle>
          <a:p>
            <a:pPr>
              <a:defRPr/>
            </a:pPr>
            <a:fld id="{512CCEFD-3D61-43CA-873A-278321EC3C24}" type="datetimeFigureOut">
              <a:rPr lang="es-MX"/>
              <a:pPr>
                <a:defRPr/>
              </a:pPr>
              <a:t>25/08/2022</a:t>
            </a:fld>
            <a:endParaRPr lang="es-MX" dirty="0"/>
          </a:p>
        </p:txBody>
      </p:sp>
      <p:sp>
        <p:nvSpPr>
          <p:cNvPr id="4" name="3 Marcador de imagen de diapositiva"/>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s-MX" noProof="0" dirty="0"/>
          </a:p>
        </p:txBody>
      </p:sp>
      <p:sp>
        <p:nvSpPr>
          <p:cNvPr id="5" name="4 Marcador de notas"/>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s-MX" dirty="0"/>
          </a:p>
        </p:txBody>
      </p:sp>
      <p:sp>
        <p:nvSpPr>
          <p:cNvPr id="7" name="6 Marcador de número de diapositiva"/>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293C6B-B495-47BA-BBD5-94FD7F8F15A4}" type="slidenum">
              <a:rPr lang="es-MX" altLang="es-MX"/>
              <a:pPr>
                <a:defRPr/>
              </a:pPr>
              <a:t>‹Nº›</a:t>
            </a:fld>
            <a:endParaRPr lang="es-MX" altLang="es-MX" dirty="0"/>
          </a:p>
        </p:txBody>
      </p:sp>
    </p:spTree>
    <p:extLst>
      <p:ext uri="{BB962C8B-B14F-4D97-AF65-F5344CB8AC3E}">
        <p14:creationId xmlns:p14="http://schemas.microsoft.com/office/powerpoint/2010/main" val="255739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a:defRPr/>
            </a:pPr>
            <a:fld id="{B6293C6B-B495-47BA-BBD5-94FD7F8F15A4}" type="slidenum">
              <a:rPr lang="es-MX" altLang="es-MX" smtClean="0"/>
              <a:pPr>
                <a:defRPr/>
              </a:pPr>
              <a:t>2</a:t>
            </a:fld>
            <a:endParaRPr lang="es-MX" altLang="es-MX" dirty="0"/>
          </a:p>
        </p:txBody>
      </p:sp>
    </p:spTree>
    <p:extLst>
      <p:ext uri="{BB962C8B-B14F-4D97-AF65-F5344CB8AC3E}">
        <p14:creationId xmlns:p14="http://schemas.microsoft.com/office/powerpoint/2010/main" val="528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a:defRPr/>
            </a:pPr>
            <a:fld id="{B6293C6B-B495-47BA-BBD5-94FD7F8F15A4}" type="slidenum">
              <a:rPr lang="es-MX" altLang="es-MX" smtClean="0"/>
              <a:pPr>
                <a:defRPr/>
              </a:pPr>
              <a:t>3</a:t>
            </a:fld>
            <a:endParaRPr lang="es-MX" altLang="es-MX" dirty="0"/>
          </a:p>
        </p:txBody>
      </p:sp>
    </p:spTree>
    <p:extLst>
      <p:ext uri="{BB962C8B-B14F-4D97-AF65-F5344CB8AC3E}">
        <p14:creationId xmlns:p14="http://schemas.microsoft.com/office/powerpoint/2010/main" val="274371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a:defRPr/>
            </a:pPr>
            <a:fld id="{B6293C6B-B495-47BA-BBD5-94FD7F8F15A4}" type="slidenum">
              <a:rPr lang="es-MX" altLang="es-MX" smtClean="0"/>
              <a:pPr>
                <a:defRPr/>
              </a:pPr>
              <a:t>4</a:t>
            </a:fld>
            <a:endParaRPr lang="es-MX" altLang="es-MX" dirty="0"/>
          </a:p>
        </p:txBody>
      </p:sp>
    </p:spTree>
    <p:extLst>
      <p:ext uri="{BB962C8B-B14F-4D97-AF65-F5344CB8AC3E}">
        <p14:creationId xmlns:p14="http://schemas.microsoft.com/office/powerpoint/2010/main" val="262616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a:defRPr/>
            </a:pPr>
            <a:fld id="{B6293C6B-B495-47BA-BBD5-94FD7F8F15A4}" type="slidenum">
              <a:rPr lang="es-MX" altLang="es-MX" smtClean="0"/>
              <a:pPr>
                <a:defRPr/>
              </a:pPr>
              <a:t>5</a:t>
            </a:fld>
            <a:endParaRPr lang="es-MX" altLang="es-MX" dirty="0"/>
          </a:p>
        </p:txBody>
      </p:sp>
    </p:spTree>
    <p:extLst>
      <p:ext uri="{BB962C8B-B14F-4D97-AF65-F5344CB8AC3E}">
        <p14:creationId xmlns:p14="http://schemas.microsoft.com/office/powerpoint/2010/main" val="626905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a:defRPr/>
            </a:pPr>
            <a:fld id="{B6293C6B-B495-47BA-BBD5-94FD7F8F15A4}" type="slidenum">
              <a:rPr lang="es-MX" altLang="es-MX" smtClean="0"/>
              <a:pPr>
                <a:defRPr/>
              </a:pPr>
              <a:t>6</a:t>
            </a:fld>
            <a:endParaRPr lang="es-MX" altLang="es-MX" dirty="0"/>
          </a:p>
        </p:txBody>
      </p:sp>
    </p:spTree>
    <p:extLst>
      <p:ext uri="{BB962C8B-B14F-4D97-AF65-F5344CB8AC3E}">
        <p14:creationId xmlns:p14="http://schemas.microsoft.com/office/powerpoint/2010/main" val="250749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a:defRPr/>
            </a:pPr>
            <a:fld id="{B6293C6B-B495-47BA-BBD5-94FD7F8F15A4}" type="slidenum">
              <a:rPr lang="es-MX" altLang="es-MX" smtClean="0"/>
              <a:pPr>
                <a:defRPr/>
              </a:pPr>
              <a:t>7</a:t>
            </a:fld>
            <a:endParaRPr lang="es-MX" altLang="es-MX" dirty="0"/>
          </a:p>
        </p:txBody>
      </p:sp>
    </p:spTree>
    <p:extLst>
      <p:ext uri="{BB962C8B-B14F-4D97-AF65-F5344CB8AC3E}">
        <p14:creationId xmlns:p14="http://schemas.microsoft.com/office/powerpoint/2010/main" val="192577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a:defRPr/>
            </a:pPr>
            <a:fld id="{B6293C6B-B495-47BA-BBD5-94FD7F8F15A4}" type="slidenum">
              <a:rPr lang="es-MX" altLang="es-MX" smtClean="0"/>
              <a:pPr>
                <a:defRPr/>
              </a:pPr>
              <a:t>8</a:t>
            </a:fld>
            <a:endParaRPr lang="es-MX" altLang="es-MX" dirty="0"/>
          </a:p>
        </p:txBody>
      </p:sp>
    </p:spTree>
    <p:extLst>
      <p:ext uri="{BB962C8B-B14F-4D97-AF65-F5344CB8AC3E}">
        <p14:creationId xmlns:p14="http://schemas.microsoft.com/office/powerpoint/2010/main" val="39771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a:defRPr/>
            </a:pPr>
            <a:fld id="{B6293C6B-B495-47BA-BBD5-94FD7F8F15A4}" type="slidenum">
              <a:rPr lang="es-MX" altLang="es-MX" smtClean="0"/>
              <a:pPr>
                <a:defRPr/>
              </a:pPr>
              <a:t>15</a:t>
            </a:fld>
            <a:endParaRPr lang="es-MX" altLang="es-MX" dirty="0"/>
          </a:p>
        </p:txBody>
      </p:sp>
    </p:spTree>
    <p:extLst>
      <p:ext uri="{BB962C8B-B14F-4D97-AF65-F5344CB8AC3E}">
        <p14:creationId xmlns:p14="http://schemas.microsoft.com/office/powerpoint/2010/main" val="230567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7" name="Imagen 6"/>
          <p:cNvPicPr>
            <a:picLocks noChangeAspect="1"/>
          </p:cNvPicPr>
          <p:nvPr userDrawn="1"/>
        </p:nvPicPr>
        <p:blipFill rotWithShape="1">
          <a:blip r:embed="rId2"/>
          <a:srcRect l="8595" b="1184"/>
          <a:stretch/>
        </p:blipFill>
        <p:spPr>
          <a:xfrm>
            <a:off x="0" y="1921991"/>
            <a:ext cx="4927822" cy="539320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6235" y="26762"/>
            <a:ext cx="2288326" cy="1895229"/>
          </a:xfrm>
          <a:prstGeom prst="rect">
            <a:avLst/>
          </a:prstGeom>
        </p:spPr>
      </p:pic>
    </p:spTree>
    <p:extLst>
      <p:ext uri="{BB962C8B-B14F-4D97-AF65-F5344CB8AC3E}">
        <p14:creationId xmlns:p14="http://schemas.microsoft.com/office/powerpoint/2010/main" val="406130893"/>
      </p:ext>
    </p:extLst>
  </p:cSld>
  <p:clrMapOvr>
    <a:masterClrMapping/>
  </p:clrMapOvr>
  <p:extLst>
    <p:ext uri="{DCECCB84-F9BA-43D5-87BE-67443E8EF086}">
      <p15:sldGuideLst xmlns:p15="http://schemas.microsoft.com/office/powerpoint/2012/main">
        <p15:guide id="1" orient="horz" pos="2304" userDrawn="1">
          <p15:clr>
            <a:srgbClr val="FBAE40"/>
          </p15:clr>
        </p15:guide>
        <p15:guide id="2" pos="40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co">
    <p:spTree>
      <p:nvGrpSpPr>
        <p:cNvPr id="1" name=""/>
        <p:cNvGrpSpPr/>
        <p:nvPr/>
      </p:nvGrpSpPr>
      <p:grpSpPr>
        <a:xfrm>
          <a:off x="0" y="0"/>
          <a:ext cx="0" cy="0"/>
          <a:chOff x="0" y="0"/>
          <a:chExt cx="0" cy="0"/>
        </a:xfrm>
      </p:grpSpPr>
      <p:pic>
        <p:nvPicPr>
          <p:cNvPr id="5" name="Picture 3" descr="slide inter clar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 y="1462"/>
            <a:ext cx="13004800" cy="7313738"/>
          </a:xfrm>
          <a:prstGeom prst="rect">
            <a:avLst/>
          </a:prstGeom>
        </p:spPr>
      </p:pic>
      <p:sp>
        <p:nvSpPr>
          <p:cNvPr id="2" name="3 Marcador de fecha"/>
          <p:cNvSpPr>
            <a:spLocks noGrp="1"/>
          </p:cNvSpPr>
          <p:nvPr>
            <p:ph type="dt" sz="half" idx="10"/>
          </p:nvPr>
        </p:nvSpPr>
        <p:spPr/>
        <p:txBody>
          <a:bodyPr/>
          <a:lstStyle>
            <a:lvl1pPr>
              <a:defRPr/>
            </a:lvl1pPr>
          </a:lstStyle>
          <a:p>
            <a:pPr>
              <a:defRPr/>
            </a:pPr>
            <a:fld id="{971DC427-C614-4ECF-BBA2-27971210959F}" type="datetimeFigureOut">
              <a:rPr lang="es-MX"/>
              <a:pPr>
                <a:defRPr/>
              </a:pPr>
              <a:t>25/08/2022</a:t>
            </a:fld>
            <a:endParaRPr lang="es-MX" dirty="0"/>
          </a:p>
        </p:txBody>
      </p:sp>
      <p:sp>
        <p:nvSpPr>
          <p:cNvPr id="3" name="4 Marcador de pie de página"/>
          <p:cNvSpPr>
            <a:spLocks noGrp="1"/>
          </p:cNvSpPr>
          <p:nvPr>
            <p:ph type="ftr" sz="quarter" idx="11"/>
          </p:nvPr>
        </p:nvSpPr>
        <p:spPr/>
        <p:txBody>
          <a:bodyPr/>
          <a:lstStyle>
            <a:lvl1pPr>
              <a:defRPr/>
            </a:lvl1pPr>
          </a:lstStyle>
          <a:p>
            <a:pPr>
              <a:defRPr/>
            </a:pPr>
            <a:endParaRPr lang="es-MX" dirty="0"/>
          </a:p>
        </p:txBody>
      </p:sp>
      <p:sp>
        <p:nvSpPr>
          <p:cNvPr id="4" name="5 Marcador de número de diapositiva"/>
          <p:cNvSpPr>
            <a:spLocks noGrp="1"/>
          </p:cNvSpPr>
          <p:nvPr>
            <p:ph type="sldNum" sz="quarter" idx="12"/>
          </p:nvPr>
        </p:nvSpPr>
        <p:spPr/>
        <p:txBody>
          <a:bodyPr/>
          <a:lstStyle>
            <a:lvl1pPr>
              <a:defRPr/>
            </a:lvl1pPr>
          </a:lstStyle>
          <a:p>
            <a:pPr>
              <a:defRPr/>
            </a:pPr>
            <a:fld id="{8A079C99-7C1A-48C4-8662-B791AA08F75C}" type="slidenum">
              <a:rPr lang="es-MX" altLang="es-MX"/>
              <a:pPr>
                <a:defRPr/>
              </a:pPr>
              <a:t>‹Nº›</a:t>
            </a:fld>
            <a:endParaRPr lang="es-MX" altLang="es-MX" dirty="0"/>
          </a:p>
        </p:txBody>
      </p:sp>
      <p:sp>
        <p:nvSpPr>
          <p:cNvPr id="7" name="Rectángulo 6"/>
          <p:cNvSpPr/>
          <p:nvPr userDrawn="1"/>
        </p:nvSpPr>
        <p:spPr>
          <a:xfrm flipH="1" flipV="1">
            <a:off x="11180729" y="345232"/>
            <a:ext cx="1370343" cy="1008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98944" y="199623"/>
            <a:ext cx="1080119" cy="894572"/>
          </a:xfrm>
          <a:prstGeom prst="rect">
            <a:avLst/>
          </a:prstGeom>
        </p:spPr>
      </p:pic>
    </p:spTree>
    <p:extLst>
      <p:ext uri="{BB962C8B-B14F-4D97-AF65-F5344CB8AC3E}">
        <p14:creationId xmlns:p14="http://schemas.microsoft.com/office/powerpoint/2010/main" val="1525395396"/>
      </p:ext>
    </p:extLst>
  </p:cSld>
  <p:clrMapOvr>
    <a:masterClrMapping/>
  </p:clrMapOvr>
  <p:extLst>
    <p:ext uri="{DCECCB84-F9BA-43D5-87BE-67443E8EF086}">
      <p15:sldGuideLst xmlns:p15="http://schemas.microsoft.com/office/powerpoint/2012/main">
        <p15:guide id="1" orient="horz" pos="2304" userDrawn="1">
          <p15:clr>
            <a:srgbClr val="FBAE40"/>
          </p15:clr>
        </p15:guide>
        <p15:guide id="2" pos="409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70752" y="240806"/>
            <a:ext cx="2576358" cy="2133782"/>
          </a:xfrm>
          <a:prstGeom prst="rect">
            <a:avLst/>
          </a:prstGeom>
        </p:spPr>
      </p:pic>
      <p:pic>
        <p:nvPicPr>
          <p:cNvPr id="5" name="Imagen 4"/>
          <p:cNvPicPr>
            <a:picLocks noChangeAspect="1"/>
          </p:cNvPicPr>
          <p:nvPr userDrawn="1"/>
        </p:nvPicPr>
        <p:blipFill rotWithShape="1">
          <a:blip r:embed="rId3" cstate="print">
            <a:extLst>
              <a:ext uri="{28A0092B-C50C-407E-A947-70E740481C1C}">
                <a14:useLocalDpi xmlns:a14="http://schemas.microsoft.com/office/drawing/2010/main" val="0"/>
              </a:ext>
            </a:extLst>
          </a:blip>
          <a:srcRect l="49609" t="37553" r="16744" b="36098"/>
          <a:stretch/>
        </p:blipFill>
        <p:spPr>
          <a:xfrm>
            <a:off x="957784" y="677627"/>
            <a:ext cx="3342110" cy="1260140"/>
          </a:xfrm>
          <a:prstGeom prst="rect">
            <a:avLst/>
          </a:prstGeom>
        </p:spPr>
      </p:pic>
    </p:spTree>
    <p:extLst>
      <p:ext uri="{BB962C8B-B14F-4D97-AF65-F5344CB8AC3E}">
        <p14:creationId xmlns:p14="http://schemas.microsoft.com/office/powerpoint/2010/main" val="195452241"/>
      </p:ext>
    </p:extLst>
  </p:cSld>
  <p:clrMapOvr>
    <a:masterClrMapping/>
  </p:clrMapOvr>
  <p:extLst>
    <p:ext uri="{DCECCB84-F9BA-43D5-87BE-67443E8EF086}">
      <p15:sldGuideLst xmlns:p15="http://schemas.microsoft.com/office/powerpoint/2012/main">
        <p15:guide id="1" orient="horz" pos="2304">
          <p15:clr>
            <a:srgbClr val="FBAE40"/>
          </p15:clr>
        </p15:guide>
        <p15:guide id="2" pos="409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ortada">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70752" y="240806"/>
            <a:ext cx="2576358" cy="2133782"/>
          </a:xfrm>
          <a:prstGeom prst="rect">
            <a:avLst/>
          </a:prstGeom>
        </p:spPr>
      </p:pic>
    </p:spTree>
    <p:extLst>
      <p:ext uri="{BB962C8B-B14F-4D97-AF65-F5344CB8AC3E}">
        <p14:creationId xmlns:p14="http://schemas.microsoft.com/office/powerpoint/2010/main" val="4002956471"/>
      </p:ext>
    </p:extLst>
  </p:cSld>
  <p:clrMapOvr>
    <a:masterClrMapping/>
  </p:clrMapOvr>
  <p:extLst>
    <p:ext uri="{DCECCB84-F9BA-43D5-87BE-67443E8EF086}">
      <p15:sldGuideLst xmlns:p15="http://schemas.microsoft.com/office/powerpoint/2012/main">
        <p15:guide id="1" orient="horz" pos="2304">
          <p15:clr>
            <a:srgbClr val="FBAE40"/>
          </p15:clr>
        </p15:guide>
        <p15:guide id="2" pos="40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co">
    <p:spTree>
      <p:nvGrpSpPr>
        <p:cNvPr id="1" name=""/>
        <p:cNvGrpSpPr/>
        <p:nvPr/>
      </p:nvGrpSpPr>
      <p:grpSpPr>
        <a:xfrm>
          <a:off x="0" y="0"/>
          <a:ext cx="0" cy="0"/>
          <a:chOff x="0" y="0"/>
          <a:chExt cx="0" cy="0"/>
        </a:xfrm>
      </p:grpSpPr>
      <p:pic>
        <p:nvPicPr>
          <p:cNvPr id="5" name="Picture 3" descr="slide inter clar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8" y="1462"/>
            <a:ext cx="13004800" cy="7313738"/>
          </a:xfrm>
          <a:prstGeom prst="rect">
            <a:avLst/>
          </a:prstGeom>
        </p:spPr>
      </p:pic>
      <p:sp>
        <p:nvSpPr>
          <p:cNvPr id="7" name="Rectángulo 6"/>
          <p:cNvSpPr/>
          <p:nvPr userDrawn="1"/>
        </p:nvSpPr>
        <p:spPr>
          <a:xfrm flipH="1" flipV="1">
            <a:off x="11180729" y="345232"/>
            <a:ext cx="1370343" cy="1008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98944" y="199623"/>
            <a:ext cx="1080119" cy="894572"/>
          </a:xfrm>
          <a:prstGeom prst="rect">
            <a:avLst/>
          </a:prstGeom>
        </p:spPr>
      </p:pic>
      <p:pic>
        <p:nvPicPr>
          <p:cNvPr id="9" name="Imagen 8"/>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49609" t="37553" r="16744" b="36098"/>
          <a:stretch/>
        </p:blipFill>
        <p:spPr>
          <a:xfrm>
            <a:off x="650240" y="6508307"/>
            <a:ext cx="1441809" cy="543633"/>
          </a:xfrm>
          <a:prstGeom prst="rect">
            <a:avLst/>
          </a:prstGeom>
        </p:spPr>
      </p:pic>
    </p:spTree>
    <p:extLst>
      <p:ext uri="{BB962C8B-B14F-4D97-AF65-F5344CB8AC3E}">
        <p14:creationId xmlns:p14="http://schemas.microsoft.com/office/powerpoint/2010/main" val="3180636329"/>
      </p:ext>
    </p:extLst>
  </p:cSld>
  <p:clrMapOvr>
    <a:masterClrMapping/>
  </p:clrMapOvr>
  <p:extLst>
    <p:ext uri="{DCECCB84-F9BA-43D5-87BE-67443E8EF086}">
      <p15:sldGuideLst xmlns:p15="http://schemas.microsoft.com/office/powerpoint/2012/main">
        <p15:guide id="1" orient="horz" pos="2304">
          <p15:clr>
            <a:srgbClr val="FBAE40"/>
          </p15:clr>
        </p15:guide>
        <p15:guide id="2" pos="409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650240" y="292947"/>
            <a:ext cx="1170432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MX"/>
              <a:t>Haga clic para modificar el estilo de título del patrón</a:t>
            </a:r>
            <a:endParaRPr lang="es-MX" altLang="es-MX"/>
          </a:p>
        </p:txBody>
      </p:sp>
      <p:sp>
        <p:nvSpPr>
          <p:cNvPr id="1027" name="2 Marcador de texto"/>
          <p:cNvSpPr>
            <a:spLocks noGrp="1"/>
          </p:cNvSpPr>
          <p:nvPr>
            <p:ph type="body" idx="1"/>
          </p:nvPr>
        </p:nvSpPr>
        <p:spPr bwMode="auto">
          <a:xfrm>
            <a:off x="650240" y="1706883"/>
            <a:ext cx="11704320" cy="482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MX"/>
              <a:t>Haga clic para modificar el estilo de texto del patrón</a:t>
            </a:r>
          </a:p>
          <a:p>
            <a:pPr lvl="1"/>
            <a:r>
              <a:rPr lang="es-ES" altLang="es-MX"/>
              <a:t>Segundo nivel</a:t>
            </a:r>
          </a:p>
          <a:p>
            <a:pPr lvl="2"/>
            <a:r>
              <a:rPr lang="es-ES" altLang="es-MX"/>
              <a:t>Tercer nivel</a:t>
            </a:r>
          </a:p>
          <a:p>
            <a:pPr lvl="3"/>
            <a:r>
              <a:rPr lang="es-ES" altLang="es-MX"/>
              <a:t>Cuarto nivel</a:t>
            </a:r>
          </a:p>
          <a:p>
            <a:pPr lvl="4"/>
            <a:r>
              <a:rPr lang="es-ES" altLang="es-MX"/>
              <a:t>Quinto nivel</a:t>
            </a:r>
            <a:endParaRPr lang="es-MX" altLang="es-MX"/>
          </a:p>
        </p:txBody>
      </p:sp>
      <p:sp>
        <p:nvSpPr>
          <p:cNvPr id="4" name="3 Marcador de fecha"/>
          <p:cNvSpPr>
            <a:spLocks noGrp="1"/>
          </p:cNvSpPr>
          <p:nvPr>
            <p:ph type="dt" sz="half" idx="2"/>
          </p:nvPr>
        </p:nvSpPr>
        <p:spPr>
          <a:xfrm>
            <a:off x="650240" y="6780124"/>
            <a:ext cx="3034453" cy="389467"/>
          </a:xfrm>
          <a:prstGeom prst="rect">
            <a:avLst/>
          </a:prstGeom>
        </p:spPr>
        <p:txBody>
          <a:bodyPr vert="horz" lIns="91440" tIns="45720" rIns="91440" bIns="45720" rtlCol="0" anchor="ctr"/>
          <a:lstStyle>
            <a:lvl1pPr algn="l" eaLnBrk="1" fontAlgn="auto" hangingPunct="1">
              <a:spcBef>
                <a:spcPts val="0"/>
              </a:spcBef>
              <a:spcAft>
                <a:spcPts val="0"/>
              </a:spcAft>
              <a:defRPr sz="1707">
                <a:solidFill>
                  <a:schemeClr val="tx1">
                    <a:tint val="75000"/>
                  </a:schemeClr>
                </a:solidFill>
                <a:latin typeface="+mn-lt"/>
                <a:cs typeface="+mn-cs"/>
              </a:defRPr>
            </a:lvl1pPr>
          </a:lstStyle>
          <a:p>
            <a:pPr>
              <a:defRPr/>
            </a:pPr>
            <a:fld id="{391F4930-6D87-4545-943D-4A2E9EC98CAB}" type="datetimeFigureOut">
              <a:rPr lang="es-MX"/>
              <a:pPr>
                <a:defRPr/>
              </a:pPr>
              <a:t>25/08/2022</a:t>
            </a:fld>
            <a:endParaRPr lang="es-MX" dirty="0"/>
          </a:p>
        </p:txBody>
      </p:sp>
      <p:sp>
        <p:nvSpPr>
          <p:cNvPr id="5" name="4 Marcador de pie de página"/>
          <p:cNvSpPr>
            <a:spLocks noGrp="1"/>
          </p:cNvSpPr>
          <p:nvPr>
            <p:ph type="ftr" sz="quarter" idx="3"/>
          </p:nvPr>
        </p:nvSpPr>
        <p:spPr>
          <a:xfrm>
            <a:off x="4443309" y="6780124"/>
            <a:ext cx="4118187" cy="389467"/>
          </a:xfrm>
          <a:prstGeom prst="rect">
            <a:avLst/>
          </a:prstGeom>
        </p:spPr>
        <p:txBody>
          <a:bodyPr vert="horz" lIns="91440" tIns="45720" rIns="91440" bIns="45720" rtlCol="0" anchor="ctr"/>
          <a:lstStyle>
            <a:lvl1pPr algn="ctr" eaLnBrk="1" fontAlgn="auto" hangingPunct="1">
              <a:spcBef>
                <a:spcPts val="0"/>
              </a:spcBef>
              <a:spcAft>
                <a:spcPts val="0"/>
              </a:spcAft>
              <a:defRPr sz="1707">
                <a:solidFill>
                  <a:schemeClr val="tx1">
                    <a:tint val="75000"/>
                  </a:schemeClr>
                </a:solidFill>
                <a:latin typeface="+mn-lt"/>
                <a:cs typeface="+mn-cs"/>
              </a:defRPr>
            </a:lvl1pPr>
          </a:lstStyle>
          <a:p>
            <a:pPr>
              <a:defRPr/>
            </a:pPr>
            <a:endParaRPr lang="es-MX" dirty="0"/>
          </a:p>
        </p:txBody>
      </p:sp>
      <p:sp>
        <p:nvSpPr>
          <p:cNvPr id="6" name="5 Marcador de número de diapositiva"/>
          <p:cNvSpPr>
            <a:spLocks noGrp="1"/>
          </p:cNvSpPr>
          <p:nvPr>
            <p:ph type="sldNum" sz="quarter" idx="4"/>
          </p:nvPr>
        </p:nvSpPr>
        <p:spPr>
          <a:xfrm>
            <a:off x="9320108" y="6780124"/>
            <a:ext cx="3034453" cy="38946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707">
                <a:solidFill>
                  <a:srgbClr val="898989"/>
                </a:solidFill>
              </a:defRPr>
            </a:lvl1pPr>
          </a:lstStyle>
          <a:p>
            <a:pPr>
              <a:defRPr/>
            </a:pPr>
            <a:fld id="{CD2D03F3-6E89-4710-865F-733D6A300222}" type="slidenum">
              <a:rPr lang="es-MX" altLang="es-MX"/>
              <a:pPr>
                <a:defRPr/>
              </a:pPr>
              <a:t>‹Nº›</a:t>
            </a:fld>
            <a:endParaRPr lang="es-MX" altLang="es-MX" dirty="0"/>
          </a:p>
        </p:txBody>
      </p:sp>
    </p:spTree>
  </p:cSld>
  <p:clrMap bg1="lt1" tx1="dk1" bg2="lt2" tx2="dk2" accent1="accent1" accent2="accent2" accent3="accent3" accent4="accent4" accent5="accent5" accent6="accent6" hlink="hlink" folHlink="folHlink"/>
  <p:sldLayoutIdLst>
    <p:sldLayoutId id="2147483660" r:id="rId1"/>
    <p:sldLayoutId id="2147483655" r:id="rId2"/>
    <p:sldLayoutId id="2147483661" r:id="rId3"/>
    <p:sldLayoutId id="2147483663" r:id="rId4"/>
    <p:sldLayoutId id="2147483662" r:id="rId5"/>
  </p:sldLayoutIdLst>
  <p:txStyles>
    <p:titleStyle>
      <a:lvl1pPr algn="ctr" rtl="0" eaLnBrk="1" fontAlgn="base" hangingPunct="1">
        <a:spcBef>
          <a:spcPct val="0"/>
        </a:spcBef>
        <a:spcAft>
          <a:spcPct val="0"/>
        </a:spcAft>
        <a:defRPr sz="6258" kern="1200">
          <a:solidFill>
            <a:schemeClr val="tx1"/>
          </a:solidFill>
          <a:latin typeface="+mj-lt"/>
          <a:ea typeface="+mj-ea"/>
          <a:cs typeface="+mj-cs"/>
        </a:defRPr>
      </a:lvl1pPr>
      <a:lvl2pPr algn="ctr" rtl="0" eaLnBrk="1" fontAlgn="base" hangingPunct="1">
        <a:spcBef>
          <a:spcPct val="0"/>
        </a:spcBef>
        <a:spcAft>
          <a:spcPct val="0"/>
        </a:spcAft>
        <a:defRPr sz="6258">
          <a:solidFill>
            <a:schemeClr val="tx1"/>
          </a:solidFill>
          <a:latin typeface="Calibri" pitchFamily="34" charset="0"/>
        </a:defRPr>
      </a:lvl2pPr>
      <a:lvl3pPr algn="ctr" rtl="0" eaLnBrk="1" fontAlgn="base" hangingPunct="1">
        <a:spcBef>
          <a:spcPct val="0"/>
        </a:spcBef>
        <a:spcAft>
          <a:spcPct val="0"/>
        </a:spcAft>
        <a:defRPr sz="6258">
          <a:solidFill>
            <a:schemeClr val="tx1"/>
          </a:solidFill>
          <a:latin typeface="Calibri" pitchFamily="34" charset="0"/>
        </a:defRPr>
      </a:lvl3pPr>
      <a:lvl4pPr algn="ctr" rtl="0" eaLnBrk="1" fontAlgn="base" hangingPunct="1">
        <a:spcBef>
          <a:spcPct val="0"/>
        </a:spcBef>
        <a:spcAft>
          <a:spcPct val="0"/>
        </a:spcAft>
        <a:defRPr sz="6258">
          <a:solidFill>
            <a:schemeClr val="tx1"/>
          </a:solidFill>
          <a:latin typeface="Calibri" pitchFamily="34" charset="0"/>
        </a:defRPr>
      </a:lvl4pPr>
      <a:lvl5pPr algn="ctr" rtl="0" eaLnBrk="1" fontAlgn="base" hangingPunct="1">
        <a:spcBef>
          <a:spcPct val="0"/>
        </a:spcBef>
        <a:spcAft>
          <a:spcPct val="0"/>
        </a:spcAft>
        <a:defRPr sz="6258">
          <a:solidFill>
            <a:schemeClr val="tx1"/>
          </a:solidFill>
          <a:latin typeface="Calibri" pitchFamily="34" charset="0"/>
        </a:defRPr>
      </a:lvl5pPr>
      <a:lvl6pPr marL="650197" algn="ctr" rtl="0" eaLnBrk="1" fontAlgn="base" hangingPunct="1">
        <a:spcBef>
          <a:spcPct val="0"/>
        </a:spcBef>
        <a:spcAft>
          <a:spcPct val="0"/>
        </a:spcAft>
        <a:defRPr sz="6258">
          <a:solidFill>
            <a:schemeClr val="tx1"/>
          </a:solidFill>
          <a:latin typeface="Calibri" pitchFamily="34" charset="0"/>
        </a:defRPr>
      </a:lvl6pPr>
      <a:lvl7pPr marL="1300393" algn="ctr" rtl="0" eaLnBrk="1" fontAlgn="base" hangingPunct="1">
        <a:spcBef>
          <a:spcPct val="0"/>
        </a:spcBef>
        <a:spcAft>
          <a:spcPct val="0"/>
        </a:spcAft>
        <a:defRPr sz="6258">
          <a:solidFill>
            <a:schemeClr val="tx1"/>
          </a:solidFill>
          <a:latin typeface="Calibri" pitchFamily="34" charset="0"/>
        </a:defRPr>
      </a:lvl7pPr>
      <a:lvl8pPr marL="1950590" algn="ctr" rtl="0" eaLnBrk="1" fontAlgn="base" hangingPunct="1">
        <a:spcBef>
          <a:spcPct val="0"/>
        </a:spcBef>
        <a:spcAft>
          <a:spcPct val="0"/>
        </a:spcAft>
        <a:defRPr sz="6258">
          <a:solidFill>
            <a:schemeClr val="tx1"/>
          </a:solidFill>
          <a:latin typeface="Calibri" pitchFamily="34" charset="0"/>
        </a:defRPr>
      </a:lvl8pPr>
      <a:lvl9pPr marL="2600786" algn="ctr" rtl="0" eaLnBrk="1" fontAlgn="base" hangingPunct="1">
        <a:spcBef>
          <a:spcPct val="0"/>
        </a:spcBef>
        <a:spcAft>
          <a:spcPct val="0"/>
        </a:spcAft>
        <a:defRPr sz="6258">
          <a:solidFill>
            <a:schemeClr val="tx1"/>
          </a:solidFill>
          <a:latin typeface="Calibri" pitchFamily="34" charset="0"/>
        </a:defRPr>
      </a:lvl9pPr>
    </p:titleStyle>
    <p:bodyStyle>
      <a:lvl1pPr marL="487647" indent="-487647" algn="l" rtl="0" eaLnBrk="1" fontAlgn="base" hangingPunct="1">
        <a:spcBef>
          <a:spcPct val="20000"/>
        </a:spcBef>
        <a:spcAft>
          <a:spcPct val="0"/>
        </a:spcAft>
        <a:buFont typeface="Arial" panose="020B0604020202020204" pitchFamily="34" charset="0"/>
        <a:buChar char="•"/>
        <a:defRPr sz="4551" kern="1200">
          <a:solidFill>
            <a:schemeClr val="tx1"/>
          </a:solidFill>
          <a:latin typeface="+mn-lt"/>
          <a:ea typeface="+mn-ea"/>
          <a:cs typeface="+mn-cs"/>
        </a:defRPr>
      </a:lvl1pPr>
      <a:lvl2pPr marL="1056569" indent="-406374" algn="l" rtl="0" eaLnBrk="1" fontAlgn="base" hangingPunct="1">
        <a:spcBef>
          <a:spcPct val="20000"/>
        </a:spcBef>
        <a:spcAft>
          <a:spcPct val="0"/>
        </a:spcAft>
        <a:buFont typeface="Arial" panose="020B0604020202020204" pitchFamily="34" charset="0"/>
        <a:buChar char="–"/>
        <a:defRPr sz="3982" kern="1200">
          <a:solidFill>
            <a:schemeClr val="tx1"/>
          </a:solidFill>
          <a:latin typeface="+mn-lt"/>
          <a:ea typeface="+mn-ea"/>
          <a:cs typeface="+mn-cs"/>
        </a:defRPr>
      </a:lvl2pPr>
      <a:lvl3pPr marL="1625492" indent="-325098" algn="l" rtl="0" eaLnBrk="1" fontAlgn="base" hangingPunct="1">
        <a:spcBef>
          <a:spcPct val="20000"/>
        </a:spcBef>
        <a:spcAft>
          <a:spcPct val="0"/>
        </a:spcAft>
        <a:buFont typeface="Arial" panose="020B0604020202020204" pitchFamily="34" charset="0"/>
        <a:buChar char="•"/>
        <a:defRPr sz="3413" kern="1200">
          <a:solidFill>
            <a:schemeClr val="tx1"/>
          </a:solidFill>
          <a:latin typeface="+mn-lt"/>
          <a:ea typeface="+mn-ea"/>
          <a:cs typeface="+mn-cs"/>
        </a:defRPr>
      </a:lvl3pPr>
      <a:lvl4pPr marL="2275688" indent="-325098" algn="l" rtl="0" eaLnBrk="1" fontAlgn="base" hangingPunct="1">
        <a:spcBef>
          <a:spcPct val="20000"/>
        </a:spcBef>
        <a:spcAft>
          <a:spcPct val="0"/>
        </a:spcAft>
        <a:buFont typeface="Arial" panose="020B0604020202020204" pitchFamily="34" charset="0"/>
        <a:buChar char="–"/>
        <a:defRPr sz="2844" kern="1200">
          <a:solidFill>
            <a:schemeClr val="tx1"/>
          </a:solidFill>
          <a:latin typeface="+mn-lt"/>
          <a:ea typeface="+mn-ea"/>
          <a:cs typeface="+mn-cs"/>
        </a:defRPr>
      </a:lvl4pPr>
      <a:lvl5pPr marL="2925885" indent="-325098" algn="l" rtl="0" eaLnBrk="1" fontAlgn="base" hangingPunct="1">
        <a:spcBef>
          <a:spcPct val="20000"/>
        </a:spcBef>
        <a:spcAft>
          <a:spcPct val="0"/>
        </a:spcAft>
        <a:buFont typeface="Arial" panose="020B0604020202020204" pitchFamily="34" charset="0"/>
        <a:buChar char="»"/>
        <a:defRPr sz="2844" kern="1200">
          <a:solidFill>
            <a:schemeClr val="tx1"/>
          </a:solidFill>
          <a:latin typeface="+mn-lt"/>
          <a:ea typeface="+mn-ea"/>
          <a:cs typeface="+mn-cs"/>
        </a:defRPr>
      </a:lvl5pPr>
      <a:lvl6pPr marL="3576081" indent="-325098" algn="l" defTabSz="1300393" rtl="0" eaLnBrk="1" latinLnBrk="0" hangingPunct="1">
        <a:spcBef>
          <a:spcPct val="20000"/>
        </a:spcBef>
        <a:buFont typeface="Arial" panose="020B0604020202020204" pitchFamily="34" charset="0"/>
        <a:buChar char="•"/>
        <a:defRPr sz="2844" kern="1200">
          <a:solidFill>
            <a:schemeClr val="tx1"/>
          </a:solidFill>
          <a:latin typeface="+mn-lt"/>
          <a:ea typeface="+mn-ea"/>
          <a:cs typeface="+mn-cs"/>
        </a:defRPr>
      </a:lvl6pPr>
      <a:lvl7pPr marL="4226278" indent="-325098" algn="l" defTabSz="1300393" rtl="0" eaLnBrk="1" latinLnBrk="0" hangingPunct="1">
        <a:spcBef>
          <a:spcPct val="20000"/>
        </a:spcBef>
        <a:buFont typeface="Arial" panose="020B0604020202020204" pitchFamily="34" charset="0"/>
        <a:buChar char="•"/>
        <a:defRPr sz="2844" kern="1200">
          <a:solidFill>
            <a:schemeClr val="tx1"/>
          </a:solidFill>
          <a:latin typeface="+mn-lt"/>
          <a:ea typeface="+mn-ea"/>
          <a:cs typeface="+mn-cs"/>
        </a:defRPr>
      </a:lvl7pPr>
      <a:lvl8pPr marL="4876475" indent="-325098" algn="l" defTabSz="1300393" rtl="0" eaLnBrk="1" latinLnBrk="0" hangingPunct="1">
        <a:spcBef>
          <a:spcPct val="20000"/>
        </a:spcBef>
        <a:buFont typeface="Arial" panose="020B0604020202020204" pitchFamily="34" charset="0"/>
        <a:buChar char="•"/>
        <a:defRPr sz="2844" kern="1200">
          <a:solidFill>
            <a:schemeClr val="tx1"/>
          </a:solidFill>
          <a:latin typeface="+mn-lt"/>
          <a:ea typeface="+mn-ea"/>
          <a:cs typeface="+mn-cs"/>
        </a:defRPr>
      </a:lvl8pPr>
      <a:lvl9pPr marL="5526671" indent="-325098" algn="l" defTabSz="1300393" rtl="0" eaLnBrk="1" latinLnBrk="0" hangingPunct="1">
        <a:spcBef>
          <a:spcPct val="20000"/>
        </a:spcBef>
        <a:buFont typeface="Arial" panose="020B0604020202020204" pitchFamily="34" charset="0"/>
        <a:buChar char="•"/>
        <a:defRPr sz="2844" kern="1200">
          <a:solidFill>
            <a:schemeClr val="tx1"/>
          </a:solidFill>
          <a:latin typeface="+mn-lt"/>
          <a:ea typeface="+mn-ea"/>
          <a:cs typeface="+mn-cs"/>
        </a:defRPr>
      </a:lvl9pPr>
    </p:bodyStyle>
    <p:otherStyle>
      <a:defPPr>
        <a:defRPr lang="es-MX"/>
      </a:defPPr>
      <a:lvl1pPr marL="0" algn="l" defTabSz="1300393" rtl="0" eaLnBrk="1" latinLnBrk="0" hangingPunct="1">
        <a:defRPr sz="2560" kern="1200">
          <a:solidFill>
            <a:schemeClr val="tx1"/>
          </a:solidFill>
          <a:latin typeface="+mn-lt"/>
          <a:ea typeface="+mn-ea"/>
          <a:cs typeface="+mn-cs"/>
        </a:defRPr>
      </a:lvl1pPr>
      <a:lvl2pPr marL="650197" algn="l" defTabSz="1300393" rtl="0" eaLnBrk="1" latinLnBrk="0" hangingPunct="1">
        <a:defRPr sz="2560" kern="1200">
          <a:solidFill>
            <a:schemeClr val="tx1"/>
          </a:solidFill>
          <a:latin typeface="+mn-lt"/>
          <a:ea typeface="+mn-ea"/>
          <a:cs typeface="+mn-cs"/>
        </a:defRPr>
      </a:lvl2pPr>
      <a:lvl3pPr marL="1300393" algn="l" defTabSz="1300393" rtl="0" eaLnBrk="1" latinLnBrk="0" hangingPunct="1">
        <a:defRPr sz="2560" kern="1200">
          <a:solidFill>
            <a:schemeClr val="tx1"/>
          </a:solidFill>
          <a:latin typeface="+mn-lt"/>
          <a:ea typeface="+mn-ea"/>
          <a:cs typeface="+mn-cs"/>
        </a:defRPr>
      </a:lvl3pPr>
      <a:lvl4pPr marL="1950590" algn="l" defTabSz="1300393" rtl="0" eaLnBrk="1" latinLnBrk="0" hangingPunct="1">
        <a:defRPr sz="2560" kern="1200">
          <a:solidFill>
            <a:schemeClr val="tx1"/>
          </a:solidFill>
          <a:latin typeface="+mn-lt"/>
          <a:ea typeface="+mn-ea"/>
          <a:cs typeface="+mn-cs"/>
        </a:defRPr>
      </a:lvl4pPr>
      <a:lvl5pPr marL="2600786" algn="l" defTabSz="1300393" rtl="0" eaLnBrk="1" latinLnBrk="0" hangingPunct="1">
        <a:defRPr sz="2560" kern="1200">
          <a:solidFill>
            <a:schemeClr val="tx1"/>
          </a:solidFill>
          <a:latin typeface="+mn-lt"/>
          <a:ea typeface="+mn-ea"/>
          <a:cs typeface="+mn-cs"/>
        </a:defRPr>
      </a:lvl5pPr>
      <a:lvl6pPr marL="3250983" algn="l" defTabSz="1300393" rtl="0" eaLnBrk="1" latinLnBrk="0" hangingPunct="1">
        <a:defRPr sz="2560" kern="1200">
          <a:solidFill>
            <a:schemeClr val="tx1"/>
          </a:solidFill>
          <a:latin typeface="+mn-lt"/>
          <a:ea typeface="+mn-ea"/>
          <a:cs typeface="+mn-cs"/>
        </a:defRPr>
      </a:lvl6pPr>
      <a:lvl7pPr marL="3901180" algn="l" defTabSz="1300393" rtl="0" eaLnBrk="1" latinLnBrk="0" hangingPunct="1">
        <a:defRPr sz="2560" kern="1200">
          <a:solidFill>
            <a:schemeClr val="tx1"/>
          </a:solidFill>
          <a:latin typeface="+mn-lt"/>
          <a:ea typeface="+mn-ea"/>
          <a:cs typeface="+mn-cs"/>
        </a:defRPr>
      </a:lvl7pPr>
      <a:lvl8pPr marL="4551376" algn="l" defTabSz="1300393" rtl="0" eaLnBrk="1" latinLnBrk="0" hangingPunct="1">
        <a:defRPr sz="2560" kern="1200">
          <a:solidFill>
            <a:schemeClr val="tx1"/>
          </a:solidFill>
          <a:latin typeface="+mn-lt"/>
          <a:ea typeface="+mn-ea"/>
          <a:cs typeface="+mn-cs"/>
        </a:defRPr>
      </a:lvl8pPr>
      <a:lvl9pPr marL="5201573" algn="l" defTabSz="1300393"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hyperlink" Target="https://github.com/RodGuarneros/BiasAnalysis.gi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hyperlink" Target="https://github.com/RodGuarneros/BiasAnalysis.git" TargetMode="Externa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RodGuarneros/BiasAnalysis.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431506" y="6548953"/>
            <a:ext cx="3119566" cy="276999"/>
          </a:xfrm>
          <a:prstGeom prst="rect">
            <a:avLst/>
          </a:prstGeom>
          <a:noFill/>
        </p:spPr>
        <p:txBody>
          <a:bodyPr wrap="square" rtlCol="0">
            <a:spAutoFit/>
          </a:bodyPr>
          <a:lstStyle/>
          <a:p>
            <a:pPr algn="r"/>
            <a:r>
              <a:rPr lang="es-MX" sz="1200" dirty="0">
                <a:solidFill>
                  <a:schemeClr val="tx1">
                    <a:lumMod val="50000"/>
                    <a:lumOff val="50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Agosto 2022</a:t>
            </a:r>
          </a:p>
        </p:txBody>
      </p:sp>
      <p:sp>
        <p:nvSpPr>
          <p:cNvPr id="5" name="CuadroTexto 4"/>
          <p:cNvSpPr txBox="1"/>
          <p:nvPr/>
        </p:nvSpPr>
        <p:spPr>
          <a:xfrm>
            <a:off x="5472547" y="4305672"/>
            <a:ext cx="7056785" cy="954107"/>
          </a:xfrm>
          <a:prstGeom prst="rect">
            <a:avLst/>
          </a:prstGeom>
          <a:solidFill>
            <a:schemeClr val="bg1"/>
          </a:solidFill>
          <a:ln>
            <a:solidFill>
              <a:schemeClr val="bg1"/>
            </a:solidFill>
          </a:ln>
        </p:spPr>
        <p:txBody>
          <a:bodyPr wrap="square" rtlCol="0">
            <a:spAutoFit/>
          </a:bodyPr>
          <a:lstStyle/>
          <a:p>
            <a:pPr algn="r"/>
            <a:r>
              <a:rPr lang="es-MX" sz="2800" dirty="0">
                <a:solidFill>
                  <a:schemeClr val="accent3">
                    <a:lumMod val="50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Comité de Pequeños Operadores de Telecomunicaciones y Radiodifusión</a:t>
            </a:r>
          </a:p>
        </p:txBody>
      </p:sp>
    </p:spTree>
    <p:extLst>
      <p:ext uri="{BB962C8B-B14F-4D97-AF65-F5344CB8AC3E}">
        <p14:creationId xmlns:p14="http://schemas.microsoft.com/office/powerpoint/2010/main" val="276766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BA35CE1-9D9E-49FC-8CC4-5696EA2B82F3}"/>
              </a:ext>
            </a:extLst>
          </p:cNvPr>
          <p:cNvSpPr txBox="1"/>
          <p:nvPr/>
        </p:nvSpPr>
        <p:spPr>
          <a:xfrm>
            <a:off x="454025" y="345232"/>
            <a:ext cx="1029714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400" b="1" i="0" u="none" strike="noStrike" kern="1200" cap="none" spc="0" normalizeH="0" baseline="0" noProof="0" dirty="0">
                <a:ln>
                  <a:noFill/>
                </a:ln>
                <a:solidFill>
                  <a:prstClr val="black">
                    <a:lumMod val="65000"/>
                    <a:lumOff val="35000"/>
                  </a:prstClr>
                </a:solidFill>
                <a:effectLst/>
                <a:uLnTx/>
                <a:uFillTx/>
                <a:latin typeface="Microsoft JhengHei UI Light" panose="020B0304030504040204" pitchFamily="34" charset="-120"/>
                <a:ea typeface="Microsoft JhengHei UI Light" panose="020B0304030504040204" pitchFamily="34" charset="-120"/>
                <a:cs typeface="Microsoft New Tai Lue" panose="020B0502040204020203" pitchFamily="34" charset="0"/>
              </a:rPr>
              <a:t>Identificación de un pequeño operador</a:t>
            </a:r>
          </a:p>
        </p:txBody>
      </p:sp>
      <p:sp>
        <p:nvSpPr>
          <p:cNvPr id="7" name="Rectángulo 6">
            <a:extLst>
              <a:ext uri="{FF2B5EF4-FFF2-40B4-BE49-F238E27FC236}">
                <a16:creationId xmlns:a16="http://schemas.microsoft.com/office/drawing/2014/main" id="{D094020E-384A-4D8A-BD22-6D8416A50026}"/>
              </a:ext>
            </a:extLst>
          </p:cNvPr>
          <p:cNvSpPr/>
          <p:nvPr/>
        </p:nvSpPr>
        <p:spPr>
          <a:xfrm>
            <a:off x="453728" y="1209328"/>
            <a:ext cx="12097344" cy="666529"/>
          </a:xfrm>
          <a:prstGeom prst="rect">
            <a:avLst/>
          </a:prstGeom>
        </p:spPr>
        <p:txBody>
          <a:bodyPr wrap="square">
            <a:spAutoFit/>
          </a:bodyPr>
          <a:lstStyle/>
          <a:p>
            <a:pPr marL="0" marR="0" lvl="0" indent="0" algn="just" defTabSz="914400" rtl="0" eaLnBrk="0" fontAlgn="base" latinLnBrk="0" hangingPunct="0">
              <a:lnSpc>
                <a:spcPct val="107000"/>
              </a:lnSpc>
              <a:spcBef>
                <a:spcPct val="0"/>
              </a:spcBef>
              <a:spcAft>
                <a:spcPct val="0"/>
              </a:spcAft>
              <a:buClrTx/>
              <a:buSzTx/>
              <a:buFontTx/>
              <a:buNone/>
              <a:tabLst/>
              <a:defRPr/>
            </a:pPr>
            <a:r>
              <a:rPr kumimoji="0" lang="es-ES"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rPr>
              <a:t>Con el criterio anterior se puede garantizar estadísticamente que en </a:t>
            </a:r>
            <a:r>
              <a:rPr kumimoji="0" lang="es-MX"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rPr>
              <a:t>cualquiera de los cinco mercados de telecomunicaciones (televisión y/o audio restringidos, telefonía fija, telefonía móvil, internet fijo e internet móvil)…</a:t>
            </a:r>
            <a:endParaRPr kumimoji="0" lang="es-ES"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endParaRPr>
          </a:p>
        </p:txBody>
      </p:sp>
      <p:sp>
        <p:nvSpPr>
          <p:cNvPr id="9" name="CuadroTexto 8">
            <a:extLst>
              <a:ext uri="{FF2B5EF4-FFF2-40B4-BE49-F238E27FC236}">
                <a16:creationId xmlns:a16="http://schemas.microsoft.com/office/drawing/2014/main" id="{51D68A92-C27E-4969-AB0B-8D9AD677DDDC}"/>
              </a:ext>
            </a:extLst>
          </p:cNvPr>
          <p:cNvSpPr txBox="1"/>
          <p:nvPr/>
        </p:nvSpPr>
        <p:spPr>
          <a:xfrm>
            <a:off x="453728" y="2055008"/>
            <a:ext cx="4176453" cy="120032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Se descartan automáticamente 21 empresas más grandes o que integran alguno de los siguientes grupos de interés económico…</a:t>
            </a:r>
          </a:p>
        </p:txBody>
      </p:sp>
      <p:sp>
        <p:nvSpPr>
          <p:cNvPr id="13" name="Rectángulo: esquinas redondeadas 12">
            <a:extLst>
              <a:ext uri="{FF2B5EF4-FFF2-40B4-BE49-F238E27FC236}">
                <a16:creationId xmlns:a16="http://schemas.microsoft.com/office/drawing/2014/main" id="{C9D53C1E-F2FB-4E9A-8A00-D17D7C983CDD}"/>
              </a:ext>
            </a:extLst>
          </p:cNvPr>
          <p:cNvSpPr/>
          <p:nvPr/>
        </p:nvSpPr>
        <p:spPr>
          <a:xfrm>
            <a:off x="549119" y="3452217"/>
            <a:ext cx="1514327" cy="595628"/>
          </a:xfrm>
          <a:prstGeom prst="roundRect">
            <a:avLst/>
          </a:prstGeom>
          <a:solidFill>
            <a:schemeClr val="accent2">
              <a:lumMod val="40000"/>
              <a:lumOff val="60000"/>
            </a:schemeClr>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2400" b="0" i="0" u="none" strike="noStrike" kern="1200" cap="none" spc="0" normalizeH="0" baseline="0" noProof="0" dirty="0">
                <a:ln>
                  <a:noFill/>
                </a:ln>
                <a:solidFill>
                  <a:prstClr val="white"/>
                </a:solidFill>
                <a:effectLst/>
                <a:uLnTx/>
                <a:uFillTx/>
                <a:latin typeface="Calibri"/>
                <a:ea typeface="+mn-ea"/>
                <a:cs typeface="+mn-cs"/>
              </a:rPr>
              <a:t>8 grupos</a:t>
            </a:r>
          </a:p>
        </p:txBody>
      </p:sp>
      <p:pic>
        <p:nvPicPr>
          <p:cNvPr id="20" name="Imagen 19">
            <a:extLst>
              <a:ext uri="{FF2B5EF4-FFF2-40B4-BE49-F238E27FC236}">
                <a16:creationId xmlns:a16="http://schemas.microsoft.com/office/drawing/2014/main" id="{77315B0B-F8AC-D50B-403E-0A645C2975DC}"/>
              </a:ext>
            </a:extLst>
          </p:cNvPr>
          <p:cNvPicPr>
            <a:picLocks noChangeAspect="1"/>
          </p:cNvPicPr>
          <p:nvPr/>
        </p:nvPicPr>
        <p:blipFill>
          <a:blip r:embed="rId2"/>
          <a:stretch>
            <a:fillRect/>
          </a:stretch>
        </p:blipFill>
        <p:spPr>
          <a:xfrm>
            <a:off x="4958034" y="2048305"/>
            <a:ext cx="6502674" cy="5112667"/>
          </a:xfrm>
          <a:prstGeom prst="rect">
            <a:avLst/>
          </a:prstGeom>
        </p:spPr>
      </p:pic>
      <p:pic>
        <p:nvPicPr>
          <p:cNvPr id="2" name="Imagen 1">
            <a:extLst>
              <a:ext uri="{FF2B5EF4-FFF2-40B4-BE49-F238E27FC236}">
                <a16:creationId xmlns:a16="http://schemas.microsoft.com/office/drawing/2014/main" id="{E8F2C546-4956-EAAF-DA9D-027E936C8DD9}"/>
              </a:ext>
            </a:extLst>
          </p:cNvPr>
          <p:cNvPicPr>
            <a:picLocks noChangeAspect="1"/>
          </p:cNvPicPr>
          <p:nvPr/>
        </p:nvPicPr>
        <p:blipFill>
          <a:blip r:embed="rId3"/>
          <a:stretch>
            <a:fillRect/>
          </a:stretch>
        </p:blipFill>
        <p:spPr>
          <a:xfrm>
            <a:off x="2243260" y="3474031"/>
            <a:ext cx="1728192" cy="2209819"/>
          </a:xfrm>
          <a:prstGeom prst="rect">
            <a:avLst/>
          </a:prstGeom>
        </p:spPr>
      </p:pic>
      <p:cxnSp>
        <p:nvCxnSpPr>
          <p:cNvPr id="21" name="Conector recto 20">
            <a:extLst>
              <a:ext uri="{FF2B5EF4-FFF2-40B4-BE49-F238E27FC236}">
                <a16:creationId xmlns:a16="http://schemas.microsoft.com/office/drawing/2014/main" id="{3A7167A9-455B-2951-3CF8-201CF0CBABBE}"/>
              </a:ext>
            </a:extLst>
          </p:cNvPr>
          <p:cNvCxnSpPr/>
          <p:nvPr/>
        </p:nvCxnSpPr>
        <p:spPr>
          <a:xfrm>
            <a:off x="4795430" y="2096366"/>
            <a:ext cx="0" cy="50896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ángulo: esquinas redondeadas 21">
            <a:extLst>
              <a:ext uri="{FF2B5EF4-FFF2-40B4-BE49-F238E27FC236}">
                <a16:creationId xmlns:a16="http://schemas.microsoft.com/office/drawing/2014/main" id="{90A53408-A7DC-FB68-152B-EA35EA10392A}"/>
              </a:ext>
            </a:extLst>
          </p:cNvPr>
          <p:cNvSpPr/>
          <p:nvPr/>
        </p:nvSpPr>
        <p:spPr>
          <a:xfrm>
            <a:off x="11487972" y="2048305"/>
            <a:ext cx="1349303" cy="1048835"/>
          </a:xfrm>
          <a:prstGeom prst="roundRect">
            <a:avLst/>
          </a:prstGeom>
          <a:solidFill>
            <a:schemeClr val="accent2">
              <a:lumMod val="40000"/>
              <a:lumOff val="60000"/>
            </a:schemeClr>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2000" b="0" i="0" u="none" strike="noStrike" kern="1200" cap="none" spc="0" normalizeH="0" baseline="0" noProof="0" dirty="0">
                <a:ln>
                  <a:noFill/>
                </a:ln>
                <a:solidFill>
                  <a:prstClr val="white"/>
                </a:solidFill>
                <a:effectLst/>
                <a:uLnTx/>
                <a:uFillTx/>
                <a:latin typeface="Calibri"/>
                <a:ea typeface="+mn-ea"/>
                <a:cs typeface="+mn-cs"/>
              </a:rPr>
              <a:t>21 empresas</a:t>
            </a:r>
          </a:p>
        </p:txBody>
      </p:sp>
      <p:sp>
        <p:nvSpPr>
          <p:cNvPr id="23" name="CuadroTexto 22">
            <a:extLst>
              <a:ext uri="{FF2B5EF4-FFF2-40B4-BE49-F238E27FC236}">
                <a16:creationId xmlns:a16="http://schemas.microsoft.com/office/drawing/2014/main" id="{F5F6ADB9-DD6F-5DF0-68F0-5F466F60383B}"/>
              </a:ext>
            </a:extLst>
          </p:cNvPr>
          <p:cNvSpPr txBox="1"/>
          <p:nvPr/>
        </p:nvSpPr>
        <p:spPr>
          <a:xfrm>
            <a:off x="154737" y="6592671"/>
            <a:ext cx="4590401"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Cálculo del criterio de elegibilidad disponible en: </a:t>
            </a:r>
            <a:r>
              <a:rPr kumimoji="0" lang="es-MX"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hlinkClick r:id="rId4"/>
              </a:rPr>
              <a:t>https://github.com/RodGuarneros/BiasAnalysis.git</a:t>
            </a:r>
            <a:r>
              <a:rPr kumimoji="0" lang="es-MX"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 </a:t>
            </a:r>
          </a:p>
        </p:txBody>
      </p:sp>
    </p:spTree>
    <p:extLst>
      <p:ext uri="{BB962C8B-B14F-4D97-AF65-F5344CB8AC3E}">
        <p14:creationId xmlns:p14="http://schemas.microsoft.com/office/powerpoint/2010/main" val="332326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BA35CE1-9D9E-49FC-8CC4-5696EA2B82F3}"/>
              </a:ext>
            </a:extLst>
          </p:cNvPr>
          <p:cNvSpPr txBox="1"/>
          <p:nvPr/>
        </p:nvSpPr>
        <p:spPr>
          <a:xfrm>
            <a:off x="454025" y="345232"/>
            <a:ext cx="1029714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400" b="1" i="0" u="none" strike="noStrike" kern="1200" cap="none" spc="0" normalizeH="0" baseline="0" noProof="0" dirty="0">
                <a:ln>
                  <a:noFill/>
                </a:ln>
                <a:solidFill>
                  <a:prstClr val="black">
                    <a:lumMod val="65000"/>
                    <a:lumOff val="35000"/>
                  </a:prstClr>
                </a:solidFill>
                <a:effectLst/>
                <a:uLnTx/>
                <a:uFillTx/>
                <a:latin typeface="Microsoft JhengHei UI Light" panose="020B0304030504040204" pitchFamily="34" charset="-120"/>
                <a:ea typeface="Microsoft JhengHei UI Light" panose="020B0304030504040204" pitchFamily="34" charset="-120"/>
                <a:cs typeface="Microsoft New Tai Lue" panose="020B0502040204020203" pitchFamily="34" charset="0"/>
              </a:rPr>
              <a:t>Identificación de un pequeño operador</a:t>
            </a:r>
          </a:p>
        </p:txBody>
      </p:sp>
      <p:sp>
        <p:nvSpPr>
          <p:cNvPr id="7" name="Rectángulo 6">
            <a:extLst>
              <a:ext uri="{FF2B5EF4-FFF2-40B4-BE49-F238E27FC236}">
                <a16:creationId xmlns:a16="http://schemas.microsoft.com/office/drawing/2014/main" id="{D094020E-384A-4D8A-BD22-6D8416A50026}"/>
              </a:ext>
            </a:extLst>
          </p:cNvPr>
          <p:cNvSpPr/>
          <p:nvPr/>
        </p:nvSpPr>
        <p:spPr>
          <a:xfrm>
            <a:off x="454025" y="1209328"/>
            <a:ext cx="12097344" cy="370166"/>
          </a:xfrm>
          <a:prstGeom prst="rect">
            <a:avLst/>
          </a:prstGeom>
        </p:spPr>
        <p:txBody>
          <a:bodyPr wrap="square">
            <a:spAutoFit/>
          </a:bodyPr>
          <a:lstStyle/>
          <a:p>
            <a:pPr marL="0" marR="0" lvl="0" indent="0" algn="just" defTabSz="914400" rtl="0" eaLnBrk="0" fontAlgn="base" latinLnBrk="0" hangingPunct="0">
              <a:lnSpc>
                <a:spcPct val="107000"/>
              </a:lnSpc>
              <a:spcBef>
                <a:spcPct val="0"/>
              </a:spcBef>
              <a:spcAft>
                <a:spcPct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rPr>
              <a:t>Con base en los datos disponibles en el BIT (al 19 de agosto de 2022), se confirma que…</a:t>
            </a:r>
            <a:endParaRPr kumimoji="0" lang="es-ES"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endParaRPr>
          </a:p>
        </p:txBody>
      </p:sp>
      <p:sp>
        <p:nvSpPr>
          <p:cNvPr id="14" name="Rectángulo: esquinas redondeadas 13">
            <a:extLst>
              <a:ext uri="{FF2B5EF4-FFF2-40B4-BE49-F238E27FC236}">
                <a16:creationId xmlns:a16="http://schemas.microsoft.com/office/drawing/2014/main" id="{F2A83A50-510F-484D-AAC7-5A8FD2A70585}"/>
              </a:ext>
            </a:extLst>
          </p:cNvPr>
          <p:cNvSpPr/>
          <p:nvPr/>
        </p:nvSpPr>
        <p:spPr>
          <a:xfrm>
            <a:off x="200040" y="1785392"/>
            <a:ext cx="12495048" cy="912999"/>
          </a:xfrm>
          <a:prstGeom prst="roundRect">
            <a:avLst/>
          </a:prstGeom>
          <a:solidFill>
            <a:schemeClr val="tx2">
              <a:lumMod val="40000"/>
              <a:lumOff val="60000"/>
            </a:schemeClr>
          </a:solid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2800" b="0" i="0" u="none" strike="noStrike" kern="1200" cap="none" spc="0" normalizeH="0" baseline="0" noProof="0" dirty="0">
                <a:ln>
                  <a:noFill/>
                </a:ln>
                <a:solidFill>
                  <a:prstClr val="white"/>
                </a:solidFill>
                <a:effectLst/>
                <a:uLnTx/>
                <a:uFillTx/>
                <a:latin typeface="Calibri"/>
                <a:ea typeface="+mn-ea"/>
                <a:cs typeface="+mn-cs"/>
              </a:rPr>
              <a:t>108 empresas con registros en el BIT cumplen con el criterio de pequeño operador </a:t>
            </a:r>
          </a:p>
        </p:txBody>
      </p:sp>
      <p:sp>
        <p:nvSpPr>
          <p:cNvPr id="19" name="CuadroTexto 18">
            <a:extLst>
              <a:ext uri="{FF2B5EF4-FFF2-40B4-BE49-F238E27FC236}">
                <a16:creationId xmlns:a16="http://schemas.microsoft.com/office/drawing/2014/main" id="{B9C1D1FB-BF4B-9E68-37C9-A99FE87BEB19}"/>
              </a:ext>
            </a:extLst>
          </p:cNvPr>
          <p:cNvSpPr txBox="1"/>
          <p:nvPr/>
        </p:nvSpPr>
        <p:spPr>
          <a:xfrm>
            <a:off x="23350" y="6969968"/>
            <a:ext cx="11824394" cy="26161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MX"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El cálculo del criterio de elegibilidad está disponible en: </a:t>
            </a:r>
            <a:r>
              <a:rPr kumimoji="0" lang="es-MX"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hlinkClick r:id="rId2"/>
              </a:rPr>
              <a:t>https://github.com/RodGuarneros/BiasAnalysis.git</a:t>
            </a:r>
            <a:r>
              <a:rPr kumimoji="0" lang="es-MX" sz="11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 </a:t>
            </a:r>
          </a:p>
        </p:txBody>
      </p:sp>
      <p:pic>
        <p:nvPicPr>
          <p:cNvPr id="20" name="Imagen 19">
            <a:extLst>
              <a:ext uri="{FF2B5EF4-FFF2-40B4-BE49-F238E27FC236}">
                <a16:creationId xmlns:a16="http://schemas.microsoft.com/office/drawing/2014/main" id="{7DE00712-AE7A-D9C5-E5F2-DCE47916A806}"/>
              </a:ext>
            </a:extLst>
          </p:cNvPr>
          <p:cNvPicPr>
            <a:picLocks noChangeAspect="1"/>
          </p:cNvPicPr>
          <p:nvPr/>
        </p:nvPicPr>
        <p:blipFill>
          <a:blip r:embed="rId3"/>
          <a:stretch>
            <a:fillRect/>
          </a:stretch>
        </p:blipFill>
        <p:spPr>
          <a:xfrm>
            <a:off x="3288358" y="2971812"/>
            <a:ext cx="2254192" cy="3752378"/>
          </a:xfrm>
          <a:prstGeom prst="rect">
            <a:avLst/>
          </a:prstGeom>
        </p:spPr>
      </p:pic>
      <p:pic>
        <p:nvPicPr>
          <p:cNvPr id="21" name="Imagen 20">
            <a:extLst>
              <a:ext uri="{FF2B5EF4-FFF2-40B4-BE49-F238E27FC236}">
                <a16:creationId xmlns:a16="http://schemas.microsoft.com/office/drawing/2014/main" id="{268B8F2A-A32C-8811-26C8-7B7FB86946F1}"/>
              </a:ext>
            </a:extLst>
          </p:cNvPr>
          <p:cNvPicPr>
            <a:picLocks noChangeAspect="1"/>
          </p:cNvPicPr>
          <p:nvPr/>
        </p:nvPicPr>
        <p:blipFill>
          <a:blip r:embed="rId4"/>
          <a:stretch>
            <a:fillRect/>
          </a:stretch>
        </p:blipFill>
        <p:spPr>
          <a:xfrm>
            <a:off x="93688" y="2971812"/>
            <a:ext cx="3060908" cy="3752378"/>
          </a:xfrm>
          <a:prstGeom prst="rect">
            <a:avLst/>
          </a:prstGeom>
        </p:spPr>
      </p:pic>
      <p:pic>
        <p:nvPicPr>
          <p:cNvPr id="22" name="Imagen 21">
            <a:extLst>
              <a:ext uri="{FF2B5EF4-FFF2-40B4-BE49-F238E27FC236}">
                <a16:creationId xmlns:a16="http://schemas.microsoft.com/office/drawing/2014/main" id="{9494FAFC-68A4-492B-B8EE-5E0731707746}"/>
              </a:ext>
            </a:extLst>
          </p:cNvPr>
          <p:cNvPicPr>
            <a:picLocks noChangeAspect="1"/>
          </p:cNvPicPr>
          <p:nvPr/>
        </p:nvPicPr>
        <p:blipFill>
          <a:blip r:embed="rId5"/>
          <a:stretch>
            <a:fillRect/>
          </a:stretch>
        </p:blipFill>
        <p:spPr>
          <a:xfrm>
            <a:off x="5616360" y="2950139"/>
            <a:ext cx="2447299" cy="3774051"/>
          </a:xfrm>
          <a:prstGeom prst="rect">
            <a:avLst/>
          </a:prstGeom>
        </p:spPr>
      </p:pic>
      <p:pic>
        <p:nvPicPr>
          <p:cNvPr id="23" name="Imagen 22">
            <a:extLst>
              <a:ext uri="{FF2B5EF4-FFF2-40B4-BE49-F238E27FC236}">
                <a16:creationId xmlns:a16="http://schemas.microsoft.com/office/drawing/2014/main" id="{1812167A-E672-CB34-2175-B28FC7920E7F}"/>
              </a:ext>
            </a:extLst>
          </p:cNvPr>
          <p:cNvPicPr>
            <a:picLocks noChangeAspect="1"/>
          </p:cNvPicPr>
          <p:nvPr/>
        </p:nvPicPr>
        <p:blipFill>
          <a:blip r:embed="rId6"/>
          <a:stretch>
            <a:fillRect/>
          </a:stretch>
        </p:blipFill>
        <p:spPr>
          <a:xfrm>
            <a:off x="8219469" y="2937520"/>
            <a:ext cx="2365299" cy="3847325"/>
          </a:xfrm>
          <a:prstGeom prst="rect">
            <a:avLst/>
          </a:prstGeom>
        </p:spPr>
      </p:pic>
      <p:pic>
        <p:nvPicPr>
          <p:cNvPr id="24" name="Imagen 23">
            <a:extLst>
              <a:ext uri="{FF2B5EF4-FFF2-40B4-BE49-F238E27FC236}">
                <a16:creationId xmlns:a16="http://schemas.microsoft.com/office/drawing/2014/main" id="{495C4ED2-A6C0-1F4E-56E8-D594E3105B7A}"/>
              </a:ext>
            </a:extLst>
          </p:cNvPr>
          <p:cNvPicPr>
            <a:picLocks noChangeAspect="1"/>
          </p:cNvPicPr>
          <p:nvPr/>
        </p:nvPicPr>
        <p:blipFill>
          <a:blip r:embed="rId7"/>
          <a:stretch>
            <a:fillRect/>
          </a:stretch>
        </p:blipFill>
        <p:spPr>
          <a:xfrm>
            <a:off x="10758190" y="2940912"/>
            <a:ext cx="1936898" cy="3847324"/>
          </a:xfrm>
          <a:prstGeom prst="rect">
            <a:avLst/>
          </a:prstGeom>
        </p:spPr>
      </p:pic>
    </p:spTree>
    <p:extLst>
      <p:ext uri="{BB962C8B-B14F-4D97-AF65-F5344CB8AC3E}">
        <p14:creationId xmlns:p14="http://schemas.microsoft.com/office/powerpoint/2010/main" val="29022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BA35CE1-9D9E-49FC-8CC4-5696EA2B82F3}"/>
              </a:ext>
            </a:extLst>
          </p:cNvPr>
          <p:cNvSpPr txBox="1"/>
          <p:nvPr/>
        </p:nvSpPr>
        <p:spPr>
          <a:xfrm>
            <a:off x="454025" y="345232"/>
            <a:ext cx="1029714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400" b="1" i="0" u="none" strike="noStrike" kern="1200" cap="none" spc="0" normalizeH="0" baseline="0" noProof="0" dirty="0">
                <a:ln>
                  <a:noFill/>
                </a:ln>
                <a:solidFill>
                  <a:prstClr val="black">
                    <a:lumMod val="65000"/>
                    <a:lumOff val="35000"/>
                  </a:prstClr>
                </a:solidFill>
                <a:effectLst/>
                <a:uLnTx/>
                <a:uFillTx/>
                <a:latin typeface="Microsoft JhengHei UI Light" panose="020B0304030504040204" pitchFamily="34" charset="-120"/>
                <a:ea typeface="Microsoft JhengHei UI Light" panose="020B0304030504040204" pitchFamily="34" charset="-120"/>
                <a:cs typeface="Microsoft New Tai Lue" panose="020B0502040204020203" pitchFamily="34" charset="0"/>
              </a:rPr>
              <a:t>Identificación de un pequeño operador</a:t>
            </a:r>
          </a:p>
        </p:txBody>
      </p:sp>
      <p:sp>
        <p:nvSpPr>
          <p:cNvPr id="7" name="Rectángulo 6">
            <a:extLst>
              <a:ext uri="{FF2B5EF4-FFF2-40B4-BE49-F238E27FC236}">
                <a16:creationId xmlns:a16="http://schemas.microsoft.com/office/drawing/2014/main" id="{D094020E-384A-4D8A-BD22-6D8416A50026}"/>
              </a:ext>
            </a:extLst>
          </p:cNvPr>
          <p:cNvSpPr/>
          <p:nvPr/>
        </p:nvSpPr>
        <p:spPr>
          <a:xfrm>
            <a:off x="453728" y="1209328"/>
            <a:ext cx="12097344" cy="370166"/>
          </a:xfrm>
          <a:prstGeom prst="rect">
            <a:avLst/>
          </a:prstGeom>
        </p:spPr>
        <p:txBody>
          <a:bodyPr wrap="square">
            <a:spAutoFit/>
          </a:bodyPr>
          <a:lstStyle/>
          <a:p>
            <a:pPr marL="0" marR="0" lvl="0" indent="0" algn="just" defTabSz="914400" rtl="0" eaLnBrk="0" fontAlgn="base" latinLnBrk="0" hangingPunct="0">
              <a:lnSpc>
                <a:spcPct val="107000"/>
              </a:lnSpc>
              <a:spcBef>
                <a:spcPct val="0"/>
              </a:spcBef>
              <a:spcAft>
                <a:spcPct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rPr>
              <a:t>Elegibles por cada servicio de telecomunicaciones…</a:t>
            </a:r>
            <a:endParaRPr kumimoji="0" lang="es-ES"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endParaRPr>
          </a:p>
        </p:txBody>
      </p:sp>
      <p:pic>
        <p:nvPicPr>
          <p:cNvPr id="38" name="Imagen 37">
            <a:extLst>
              <a:ext uri="{FF2B5EF4-FFF2-40B4-BE49-F238E27FC236}">
                <a16:creationId xmlns:a16="http://schemas.microsoft.com/office/drawing/2014/main" id="{176EB7A7-688B-4642-FBD7-E6917CA91DFA}"/>
              </a:ext>
            </a:extLst>
          </p:cNvPr>
          <p:cNvPicPr>
            <a:picLocks noChangeAspect="1"/>
          </p:cNvPicPr>
          <p:nvPr/>
        </p:nvPicPr>
        <p:blipFill>
          <a:blip r:embed="rId2"/>
          <a:stretch>
            <a:fillRect/>
          </a:stretch>
        </p:blipFill>
        <p:spPr>
          <a:xfrm>
            <a:off x="6802948" y="1642393"/>
            <a:ext cx="4746040" cy="4825141"/>
          </a:xfrm>
          <a:prstGeom prst="rect">
            <a:avLst/>
          </a:prstGeom>
        </p:spPr>
      </p:pic>
      <p:sp>
        <p:nvSpPr>
          <p:cNvPr id="39" name="Rectángulo: esquinas redondeadas 38">
            <a:extLst>
              <a:ext uri="{FF2B5EF4-FFF2-40B4-BE49-F238E27FC236}">
                <a16:creationId xmlns:a16="http://schemas.microsoft.com/office/drawing/2014/main" id="{3A1C9AE8-8D0C-D26F-23FB-4A661CBBA906}"/>
              </a:ext>
            </a:extLst>
          </p:cNvPr>
          <p:cNvSpPr/>
          <p:nvPr/>
        </p:nvSpPr>
        <p:spPr>
          <a:xfrm>
            <a:off x="9881579" y="6850694"/>
            <a:ext cx="294290" cy="29429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CuadroTexto 39">
            <a:extLst>
              <a:ext uri="{FF2B5EF4-FFF2-40B4-BE49-F238E27FC236}">
                <a16:creationId xmlns:a16="http://schemas.microsoft.com/office/drawing/2014/main" id="{505070A9-08AC-D90F-BB3B-9207071F4334}"/>
              </a:ext>
            </a:extLst>
          </p:cNvPr>
          <p:cNvSpPr txBox="1"/>
          <p:nvPr/>
        </p:nvSpPr>
        <p:spPr>
          <a:xfrm>
            <a:off x="10205148" y="6837207"/>
            <a:ext cx="1806585"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No cumplen el criterio</a:t>
            </a:r>
          </a:p>
        </p:txBody>
      </p:sp>
      <p:sp>
        <p:nvSpPr>
          <p:cNvPr id="41" name="Rectángulo: esquinas redondeadas 40">
            <a:extLst>
              <a:ext uri="{FF2B5EF4-FFF2-40B4-BE49-F238E27FC236}">
                <a16:creationId xmlns:a16="http://schemas.microsoft.com/office/drawing/2014/main" id="{DD88D482-86EE-D7B4-3345-39B9D098515D}"/>
              </a:ext>
            </a:extLst>
          </p:cNvPr>
          <p:cNvSpPr/>
          <p:nvPr/>
        </p:nvSpPr>
        <p:spPr>
          <a:xfrm>
            <a:off x="11335307" y="6189668"/>
            <a:ext cx="783717" cy="5557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Calibri"/>
                <a:ea typeface="+mn-ea"/>
                <a:cs typeface="+mn-cs"/>
              </a:rPr>
              <a:t>45</a:t>
            </a:r>
          </a:p>
        </p:txBody>
      </p:sp>
      <p:pic>
        <p:nvPicPr>
          <p:cNvPr id="42" name="Imagen 41">
            <a:extLst>
              <a:ext uri="{FF2B5EF4-FFF2-40B4-BE49-F238E27FC236}">
                <a16:creationId xmlns:a16="http://schemas.microsoft.com/office/drawing/2014/main" id="{AD9C5E1A-16B9-F5EC-A129-FA1A9634C348}"/>
              </a:ext>
            </a:extLst>
          </p:cNvPr>
          <p:cNvPicPr>
            <a:picLocks noChangeAspect="1"/>
          </p:cNvPicPr>
          <p:nvPr/>
        </p:nvPicPr>
        <p:blipFill>
          <a:blip r:embed="rId3"/>
          <a:stretch>
            <a:fillRect/>
          </a:stretch>
        </p:blipFill>
        <p:spPr>
          <a:xfrm>
            <a:off x="710660" y="1622669"/>
            <a:ext cx="1557606" cy="5614462"/>
          </a:xfrm>
          <a:prstGeom prst="rect">
            <a:avLst/>
          </a:prstGeom>
        </p:spPr>
      </p:pic>
      <p:pic>
        <p:nvPicPr>
          <p:cNvPr id="43" name="Imagen 42">
            <a:extLst>
              <a:ext uri="{FF2B5EF4-FFF2-40B4-BE49-F238E27FC236}">
                <a16:creationId xmlns:a16="http://schemas.microsoft.com/office/drawing/2014/main" id="{4053239E-418A-5F37-1407-833AE24AB6ED}"/>
              </a:ext>
            </a:extLst>
          </p:cNvPr>
          <p:cNvPicPr>
            <a:picLocks noChangeAspect="1"/>
          </p:cNvPicPr>
          <p:nvPr/>
        </p:nvPicPr>
        <p:blipFill>
          <a:blip r:embed="rId4"/>
          <a:stretch>
            <a:fillRect/>
          </a:stretch>
        </p:blipFill>
        <p:spPr>
          <a:xfrm>
            <a:off x="2735259" y="1569368"/>
            <a:ext cx="1420636" cy="4821966"/>
          </a:xfrm>
          <a:prstGeom prst="rect">
            <a:avLst/>
          </a:prstGeom>
        </p:spPr>
      </p:pic>
      <p:pic>
        <p:nvPicPr>
          <p:cNvPr id="44" name="Imagen 43">
            <a:extLst>
              <a:ext uri="{FF2B5EF4-FFF2-40B4-BE49-F238E27FC236}">
                <a16:creationId xmlns:a16="http://schemas.microsoft.com/office/drawing/2014/main" id="{570E345C-5724-6FA4-8F13-1F9B4E8E6BD8}"/>
              </a:ext>
            </a:extLst>
          </p:cNvPr>
          <p:cNvPicPr>
            <a:picLocks noChangeAspect="1"/>
          </p:cNvPicPr>
          <p:nvPr/>
        </p:nvPicPr>
        <p:blipFill>
          <a:blip r:embed="rId5"/>
          <a:stretch>
            <a:fillRect/>
          </a:stretch>
        </p:blipFill>
        <p:spPr>
          <a:xfrm>
            <a:off x="4687718" y="1642393"/>
            <a:ext cx="1545194" cy="3375217"/>
          </a:xfrm>
          <a:prstGeom prst="rect">
            <a:avLst/>
          </a:prstGeom>
        </p:spPr>
      </p:pic>
      <p:sp>
        <p:nvSpPr>
          <p:cNvPr id="45" name="Rectángulo: esquinas redondeadas 44">
            <a:extLst>
              <a:ext uri="{FF2B5EF4-FFF2-40B4-BE49-F238E27FC236}">
                <a16:creationId xmlns:a16="http://schemas.microsoft.com/office/drawing/2014/main" id="{0643A76B-C75C-0E9F-857B-9D7D78C76D86}"/>
              </a:ext>
            </a:extLst>
          </p:cNvPr>
          <p:cNvSpPr/>
          <p:nvPr/>
        </p:nvSpPr>
        <p:spPr>
          <a:xfrm>
            <a:off x="1934962" y="6752185"/>
            <a:ext cx="808576" cy="5956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Calibri"/>
                <a:ea typeface="+mn-ea"/>
                <a:cs typeface="+mn-cs"/>
              </a:rPr>
              <a:t>20</a:t>
            </a:r>
          </a:p>
        </p:txBody>
      </p:sp>
      <p:sp>
        <p:nvSpPr>
          <p:cNvPr id="46" name="Rectángulo: esquinas redondeadas 45">
            <a:extLst>
              <a:ext uri="{FF2B5EF4-FFF2-40B4-BE49-F238E27FC236}">
                <a16:creationId xmlns:a16="http://schemas.microsoft.com/office/drawing/2014/main" id="{45A505F1-A970-1C96-9630-0A7DAF8FF866}"/>
              </a:ext>
            </a:extLst>
          </p:cNvPr>
          <p:cNvSpPr/>
          <p:nvPr/>
        </p:nvSpPr>
        <p:spPr>
          <a:xfrm>
            <a:off x="3964667" y="6223926"/>
            <a:ext cx="808576" cy="5956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Calibri"/>
                <a:ea typeface="+mn-ea"/>
                <a:cs typeface="+mn-cs"/>
              </a:rPr>
              <a:t>17</a:t>
            </a:r>
          </a:p>
        </p:txBody>
      </p:sp>
      <p:sp>
        <p:nvSpPr>
          <p:cNvPr id="47" name="Rectángulo: esquinas redondeadas 46">
            <a:extLst>
              <a:ext uri="{FF2B5EF4-FFF2-40B4-BE49-F238E27FC236}">
                <a16:creationId xmlns:a16="http://schemas.microsoft.com/office/drawing/2014/main" id="{D4B300C1-79C0-828E-87B0-AA84A10ADD53}"/>
              </a:ext>
            </a:extLst>
          </p:cNvPr>
          <p:cNvSpPr/>
          <p:nvPr/>
        </p:nvSpPr>
        <p:spPr>
          <a:xfrm>
            <a:off x="5470912" y="4595151"/>
            <a:ext cx="808576" cy="59562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Calibri"/>
                <a:ea typeface="+mn-ea"/>
                <a:cs typeface="+mn-cs"/>
              </a:rPr>
              <a:t>9</a:t>
            </a:r>
          </a:p>
        </p:txBody>
      </p:sp>
    </p:spTree>
    <p:extLst>
      <p:ext uri="{BB962C8B-B14F-4D97-AF65-F5344CB8AC3E}">
        <p14:creationId xmlns:p14="http://schemas.microsoft.com/office/powerpoint/2010/main" val="196724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BA35CE1-9D9E-49FC-8CC4-5696EA2B82F3}"/>
              </a:ext>
            </a:extLst>
          </p:cNvPr>
          <p:cNvSpPr txBox="1"/>
          <p:nvPr/>
        </p:nvSpPr>
        <p:spPr>
          <a:xfrm>
            <a:off x="454025" y="345232"/>
            <a:ext cx="1029714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400" b="1" i="0" u="none" strike="noStrike" kern="1200" cap="none" spc="0" normalizeH="0" baseline="0" noProof="0" dirty="0">
                <a:ln>
                  <a:noFill/>
                </a:ln>
                <a:solidFill>
                  <a:prstClr val="black">
                    <a:lumMod val="65000"/>
                    <a:lumOff val="35000"/>
                  </a:prstClr>
                </a:solidFill>
                <a:effectLst/>
                <a:uLnTx/>
                <a:uFillTx/>
                <a:latin typeface="Microsoft JhengHei UI Light" panose="020B0304030504040204" pitchFamily="34" charset="-120"/>
                <a:ea typeface="Microsoft JhengHei UI Light" panose="020B0304030504040204" pitchFamily="34" charset="-120"/>
                <a:cs typeface="Microsoft New Tai Lue" panose="020B0502040204020203" pitchFamily="34" charset="0"/>
              </a:rPr>
              <a:t>Identificación de un pequeño operador</a:t>
            </a:r>
          </a:p>
        </p:txBody>
      </p:sp>
      <p:sp>
        <p:nvSpPr>
          <p:cNvPr id="7" name="Rectángulo 6">
            <a:extLst>
              <a:ext uri="{FF2B5EF4-FFF2-40B4-BE49-F238E27FC236}">
                <a16:creationId xmlns:a16="http://schemas.microsoft.com/office/drawing/2014/main" id="{D094020E-384A-4D8A-BD22-6D8416A50026}"/>
              </a:ext>
            </a:extLst>
          </p:cNvPr>
          <p:cNvSpPr/>
          <p:nvPr/>
        </p:nvSpPr>
        <p:spPr>
          <a:xfrm>
            <a:off x="453728" y="1209328"/>
            <a:ext cx="12097344" cy="370166"/>
          </a:xfrm>
          <a:prstGeom prst="rect">
            <a:avLst/>
          </a:prstGeom>
        </p:spPr>
        <p:txBody>
          <a:bodyPr wrap="square">
            <a:spAutoFit/>
          </a:bodyPr>
          <a:lstStyle/>
          <a:p>
            <a:pPr marL="0" marR="0" lvl="0" indent="0" algn="just" defTabSz="914400" rtl="0" eaLnBrk="0" fontAlgn="base" latinLnBrk="0" hangingPunct="0">
              <a:lnSpc>
                <a:spcPct val="107000"/>
              </a:lnSpc>
              <a:spcBef>
                <a:spcPct val="0"/>
              </a:spcBef>
              <a:spcAft>
                <a:spcPct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rPr>
              <a:t>Elegibles por cada servicio de telecomunicaciones…</a:t>
            </a:r>
            <a:endParaRPr kumimoji="0" lang="es-ES"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endParaRPr>
          </a:p>
        </p:txBody>
      </p:sp>
      <p:sp>
        <p:nvSpPr>
          <p:cNvPr id="14" name="Rectángulo: esquinas redondeadas 13">
            <a:extLst>
              <a:ext uri="{FF2B5EF4-FFF2-40B4-BE49-F238E27FC236}">
                <a16:creationId xmlns:a16="http://schemas.microsoft.com/office/drawing/2014/main" id="{6FF937ED-BE53-B8FE-7CA9-0238AF5201F8}"/>
              </a:ext>
            </a:extLst>
          </p:cNvPr>
          <p:cNvSpPr/>
          <p:nvPr/>
        </p:nvSpPr>
        <p:spPr>
          <a:xfrm>
            <a:off x="9651563" y="6349659"/>
            <a:ext cx="294290" cy="29429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uadroTexto 14">
            <a:extLst>
              <a:ext uri="{FF2B5EF4-FFF2-40B4-BE49-F238E27FC236}">
                <a16:creationId xmlns:a16="http://schemas.microsoft.com/office/drawing/2014/main" id="{4BFD3C4B-4DC9-4F03-6E65-799D7A602973}"/>
              </a:ext>
            </a:extLst>
          </p:cNvPr>
          <p:cNvSpPr txBox="1"/>
          <p:nvPr/>
        </p:nvSpPr>
        <p:spPr>
          <a:xfrm>
            <a:off x="9975132" y="6336172"/>
            <a:ext cx="1806585"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No cumplen el criterio</a:t>
            </a:r>
          </a:p>
        </p:txBody>
      </p:sp>
      <p:pic>
        <p:nvPicPr>
          <p:cNvPr id="16" name="Imagen 15">
            <a:extLst>
              <a:ext uri="{FF2B5EF4-FFF2-40B4-BE49-F238E27FC236}">
                <a16:creationId xmlns:a16="http://schemas.microsoft.com/office/drawing/2014/main" id="{9188708A-D15D-C48F-456E-BF3785F411D1}"/>
              </a:ext>
            </a:extLst>
          </p:cNvPr>
          <p:cNvPicPr>
            <a:picLocks noChangeAspect="1"/>
          </p:cNvPicPr>
          <p:nvPr/>
        </p:nvPicPr>
        <p:blipFill>
          <a:blip r:embed="rId2"/>
          <a:stretch>
            <a:fillRect/>
          </a:stretch>
        </p:blipFill>
        <p:spPr>
          <a:xfrm>
            <a:off x="915551" y="1775418"/>
            <a:ext cx="10666849" cy="3241081"/>
          </a:xfrm>
          <a:prstGeom prst="rect">
            <a:avLst/>
          </a:prstGeom>
        </p:spPr>
      </p:pic>
      <p:sp>
        <p:nvSpPr>
          <p:cNvPr id="17" name="Rectángulo: esquinas redondeadas 16">
            <a:extLst>
              <a:ext uri="{FF2B5EF4-FFF2-40B4-BE49-F238E27FC236}">
                <a16:creationId xmlns:a16="http://schemas.microsoft.com/office/drawing/2014/main" id="{B2C8E06A-CE9B-D012-09EB-B6D345F0716C}"/>
              </a:ext>
            </a:extLst>
          </p:cNvPr>
          <p:cNvSpPr/>
          <p:nvPr/>
        </p:nvSpPr>
        <p:spPr>
          <a:xfrm>
            <a:off x="10884590" y="4738633"/>
            <a:ext cx="783717" cy="5557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s-MX" sz="3200" b="0" i="0" u="none" strike="noStrike" kern="1200" cap="none" spc="0" normalizeH="0" baseline="0" noProof="0" dirty="0">
                <a:ln>
                  <a:noFill/>
                </a:ln>
                <a:solidFill>
                  <a:prstClr val="white"/>
                </a:solidFill>
                <a:effectLst/>
                <a:uLnTx/>
                <a:uFillTx/>
                <a:latin typeface="Calibri"/>
                <a:ea typeface="+mn-ea"/>
                <a:cs typeface="+mn-cs"/>
              </a:rPr>
              <a:t>56</a:t>
            </a:r>
          </a:p>
        </p:txBody>
      </p:sp>
    </p:spTree>
    <p:extLst>
      <p:ext uri="{BB962C8B-B14F-4D97-AF65-F5344CB8AC3E}">
        <p14:creationId xmlns:p14="http://schemas.microsoft.com/office/powerpoint/2010/main" val="427456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BA35CE1-9D9E-49FC-8CC4-5696EA2B82F3}"/>
              </a:ext>
            </a:extLst>
          </p:cNvPr>
          <p:cNvSpPr txBox="1"/>
          <p:nvPr/>
        </p:nvSpPr>
        <p:spPr>
          <a:xfrm>
            <a:off x="454025" y="345232"/>
            <a:ext cx="1029714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400" b="1" i="0" u="none" strike="noStrike" kern="1200" cap="none" spc="0" normalizeH="0" baseline="0" noProof="0" dirty="0">
                <a:ln>
                  <a:noFill/>
                </a:ln>
                <a:solidFill>
                  <a:prstClr val="black">
                    <a:lumMod val="65000"/>
                    <a:lumOff val="35000"/>
                  </a:prstClr>
                </a:solidFill>
                <a:effectLst/>
                <a:uLnTx/>
                <a:uFillTx/>
                <a:latin typeface="Microsoft JhengHei UI Light" panose="020B0304030504040204" pitchFamily="34" charset="-120"/>
                <a:ea typeface="Microsoft JhengHei UI Light" panose="020B0304030504040204" pitchFamily="34" charset="-120"/>
                <a:cs typeface="Microsoft New Tai Lue" panose="020B0502040204020203" pitchFamily="34" charset="0"/>
              </a:rPr>
              <a:t>Identificación de un pequeño operador</a:t>
            </a:r>
          </a:p>
        </p:txBody>
      </p:sp>
      <p:sp>
        <p:nvSpPr>
          <p:cNvPr id="7" name="Rectángulo 6">
            <a:extLst>
              <a:ext uri="{FF2B5EF4-FFF2-40B4-BE49-F238E27FC236}">
                <a16:creationId xmlns:a16="http://schemas.microsoft.com/office/drawing/2014/main" id="{D094020E-384A-4D8A-BD22-6D8416A50026}"/>
              </a:ext>
            </a:extLst>
          </p:cNvPr>
          <p:cNvSpPr/>
          <p:nvPr/>
        </p:nvSpPr>
        <p:spPr>
          <a:xfrm>
            <a:off x="453728" y="1209328"/>
            <a:ext cx="12097344" cy="370166"/>
          </a:xfrm>
          <a:prstGeom prst="rect">
            <a:avLst/>
          </a:prstGeom>
        </p:spPr>
        <p:txBody>
          <a:bodyPr wrap="square">
            <a:spAutoFit/>
          </a:bodyPr>
          <a:lstStyle/>
          <a:p>
            <a:pPr marL="0" marR="0" lvl="0" indent="0" algn="just" defTabSz="914400" rtl="0" eaLnBrk="0" fontAlgn="base" latinLnBrk="0" hangingPunct="0">
              <a:lnSpc>
                <a:spcPct val="107000"/>
              </a:lnSpc>
              <a:spcBef>
                <a:spcPct val="0"/>
              </a:spcBef>
              <a:spcAft>
                <a:spcPct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rPr>
              <a:t>Lo anterior, se basa en un análisis de dispersión que implica…</a:t>
            </a:r>
            <a:endParaRPr kumimoji="0" lang="es-ES" sz="1800" b="0" i="0" u="none" strike="noStrike" kern="1200" cap="none" spc="0" normalizeH="0" baseline="0" noProof="0" dirty="0">
              <a:ln>
                <a:noFill/>
              </a:ln>
              <a:solidFill>
                <a:prstClr val="black"/>
              </a:solidFill>
              <a:effectLst/>
              <a:uLnTx/>
              <a:uFillTx/>
              <a:latin typeface="Microsoft JhengHei UI Light" panose="020B0304030504040204" pitchFamily="34" charset="-120"/>
              <a:ea typeface="Microsoft JhengHei UI Light" panose="020B0304030504040204" pitchFamily="34" charset="-120"/>
              <a:cs typeface="Arial" panose="020B0604020202020204" pitchFamily="34" charset="0"/>
            </a:endParaRPr>
          </a:p>
        </p:txBody>
      </p:sp>
      <p:sp>
        <p:nvSpPr>
          <p:cNvPr id="52" name="CuadroTexto 51">
            <a:extLst>
              <a:ext uri="{FF2B5EF4-FFF2-40B4-BE49-F238E27FC236}">
                <a16:creationId xmlns:a16="http://schemas.microsoft.com/office/drawing/2014/main" id="{E1BD07DB-5DE8-44A9-A404-F7B83C75FBCB}"/>
              </a:ext>
            </a:extLst>
          </p:cNvPr>
          <p:cNvSpPr txBox="1"/>
          <p:nvPr/>
        </p:nvSpPr>
        <p:spPr>
          <a:xfrm>
            <a:off x="616319" y="2251280"/>
            <a:ext cx="6627911" cy="2554545"/>
          </a:xfrm>
          <a:prstGeom prst="rect">
            <a:avLst/>
          </a:prstGeom>
          <a:solidFill>
            <a:schemeClr val="bg2">
              <a:lumMod val="90000"/>
            </a:schemeClr>
          </a:solid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Paso 1: </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La </a:t>
            </a: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Extracción </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incluye la revisión de los </a:t>
            </a:r>
            <a:r>
              <a:rPr kumimoji="0" lang="es-MX" sz="1600" b="0" i="1"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missing values </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y consistencia de los datos.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Paso 2:</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La </a:t>
            </a: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Transformación</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de la información incluye también la limpieza y validación de la información con otras fuentes.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Paso 3:</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El </a:t>
            </a: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Guardado </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de la información para su eventual procesamiento y análisis.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Paso 4:</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El </a:t>
            </a: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análisis de dispersión </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donde se busca definir las medidas de tendencia central y proponer un rango </a:t>
            </a:r>
            <a:r>
              <a:rPr kumimoji="0" lang="es-MX" sz="1600" b="0" i="0" u="none" strike="noStrike" kern="1200" cap="none" spc="0" normalizeH="0" baseline="0" noProof="0" dirty="0" err="1">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intercuartil</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que permita definir  los </a:t>
            </a:r>
            <a:r>
              <a:rPr kumimoji="0" lang="es-MX" sz="1600" b="0" i="1"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datos aberrantes</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muy lejos de la mediana y por encima del cuartil superior (75%) y del límite superior de los datos aberrantes.</a:t>
            </a:r>
          </a:p>
        </p:txBody>
      </p:sp>
      <p:sp>
        <p:nvSpPr>
          <p:cNvPr id="68" name="CuadroTexto 67">
            <a:hlinkClick r:id="rId2"/>
            <a:extLst>
              <a:ext uri="{FF2B5EF4-FFF2-40B4-BE49-F238E27FC236}">
                <a16:creationId xmlns:a16="http://schemas.microsoft.com/office/drawing/2014/main" id="{379B5D5C-6FC3-421F-A92E-F498AA9EFB62}"/>
              </a:ext>
            </a:extLst>
          </p:cNvPr>
          <p:cNvSpPr txBox="1"/>
          <p:nvPr/>
        </p:nvSpPr>
        <p:spPr>
          <a:xfrm>
            <a:off x="949169" y="5238114"/>
            <a:ext cx="5962210" cy="1077218"/>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Se busca que el ejercicio sea </a:t>
            </a: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transparente y replicable</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incluso con la idea de que pueda compartirse el código en </a:t>
            </a:r>
            <a:r>
              <a:rPr kumimoji="0" lang="es-MX" sz="1600" b="1"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Python 3</a:t>
            </a:r>
            <a:r>
              <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 (herramienta de análisis), donde se describe paso a paso, el tratamiento de los datos y el análisis de dispersión.</a:t>
            </a:r>
          </a:p>
        </p:txBody>
      </p:sp>
      <p:sp>
        <p:nvSpPr>
          <p:cNvPr id="2" name="CuadroTexto 1">
            <a:extLst>
              <a:ext uri="{FF2B5EF4-FFF2-40B4-BE49-F238E27FC236}">
                <a16:creationId xmlns:a16="http://schemas.microsoft.com/office/drawing/2014/main" id="{EF81A26B-50E1-4C6D-CECF-349FDC5E2C03}"/>
              </a:ext>
            </a:extLst>
          </p:cNvPr>
          <p:cNvSpPr txBox="1"/>
          <p:nvPr/>
        </p:nvSpPr>
        <p:spPr>
          <a:xfrm>
            <a:off x="8103668" y="1265404"/>
            <a:ext cx="4311975" cy="923330"/>
          </a:xfrm>
          <a:prstGeom prst="rect">
            <a:avLst/>
          </a:prstGeom>
          <a:noFill/>
        </p:spPr>
        <p:txBody>
          <a:bodyPr wrap="square" rtlCol="0">
            <a:spAutoFit/>
          </a:bodyPr>
          <a:lstStyle/>
          <a:p>
            <a:pPr algn="ctr"/>
            <a:r>
              <a:rPr lang="es-MX" dirty="0"/>
              <a:t>Distribución de los Ingresos acumulados totales al cierre de 2021</a:t>
            </a:r>
          </a:p>
          <a:p>
            <a:pPr algn="ctr"/>
            <a:endParaRPr lang="es-MX" dirty="0"/>
          </a:p>
        </p:txBody>
      </p:sp>
      <p:grpSp>
        <p:nvGrpSpPr>
          <p:cNvPr id="14" name="Grupo 13">
            <a:extLst>
              <a:ext uri="{FF2B5EF4-FFF2-40B4-BE49-F238E27FC236}">
                <a16:creationId xmlns:a16="http://schemas.microsoft.com/office/drawing/2014/main" id="{61E856A9-9CDA-24CD-6B5B-B86E5DBBA6B8}"/>
              </a:ext>
            </a:extLst>
          </p:cNvPr>
          <p:cNvGrpSpPr/>
          <p:nvPr/>
        </p:nvGrpSpPr>
        <p:grpSpPr>
          <a:xfrm>
            <a:off x="7453068" y="2188733"/>
            <a:ext cx="5590038" cy="3432031"/>
            <a:chOff x="7453068" y="2188733"/>
            <a:chExt cx="5590038" cy="3432031"/>
          </a:xfrm>
        </p:grpSpPr>
        <p:pic>
          <p:nvPicPr>
            <p:cNvPr id="4" name="Imagen 3" descr="Gráfico, Gráfico de cajas y bigotes&#10;&#10;Descripción generada automáticamente">
              <a:hlinkClick r:id="rId2"/>
              <a:extLst>
                <a:ext uri="{FF2B5EF4-FFF2-40B4-BE49-F238E27FC236}">
                  <a16:creationId xmlns:a16="http://schemas.microsoft.com/office/drawing/2014/main" id="{1D1F8AB3-281A-581E-6F2B-D1289DF889AD}"/>
                </a:ext>
              </a:extLst>
            </p:cNvPr>
            <p:cNvPicPr>
              <a:picLocks noChangeAspect="1"/>
            </p:cNvPicPr>
            <p:nvPr/>
          </p:nvPicPr>
          <p:blipFill rotWithShape="1">
            <a:blip r:embed="rId3">
              <a:extLst>
                <a:ext uri="{28A0092B-C50C-407E-A947-70E740481C1C}">
                  <a14:useLocalDpi xmlns:a14="http://schemas.microsoft.com/office/drawing/2010/main" val="0"/>
                </a:ext>
              </a:extLst>
            </a:blip>
            <a:srcRect t="11985" b="11271"/>
            <a:stretch/>
          </p:blipFill>
          <p:spPr>
            <a:xfrm>
              <a:off x="7453068" y="2188733"/>
              <a:ext cx="5590038" cy="3432031"/>
            </a:xfrm>
            <a:prstGeom prst="rect">
              <a:avLst/>
            </a:prstGeom>
          </p:spPr>
        </p:pic>
        <p:sp>
          <p:nvSpPr>
            <p:cNvPr id="54" name="Cerrar llave 53">
              <a:extLst>
                <a:ext uri="{FF2B5EF4-FFF2-40B4-BE49-F238E27FC236}">
                  <a16:creationId xmlns:a16="http://schemas.microsoft.com/office/drawing/2014/main" id="{04F3D991-643F-483C-B6AC-B6CEF52D931B}"/>
                </a:ext>
              </a:extLst>
            </p:cNvPr>
            <p:cNvSpPr/>
            <p:nvPr/>
          </p:nvSpPr>
          <p:spPr>
            <a:xfrm>
              <a:off x="10750872" y="4003036"/>
              <a:ext cx="199006" cy="6626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MX" sz="1600" b="0" i="0" u="none" strike="noStrike" kern="1200" cap="none" spc="0" normalizeH="0" baseline="0" noProof="0" dirty="0">
                <a:ln>
                  <a:noFill/>
                </a:ln>
                <a:solidFill>
                  <a:prstClr val="black"/>
                </a:solidFill>
                <a:effectLst/>
                <a:uLnTx/>
                <a:uFillTx/>
                <a:latin typeface="Microsoft JhengHei Light" panose="020B0304030504040204" pitchFamily="34" charset="-120"/>
                <a:ea typeface="Microsoft JhengHei Light" panose="020B0304030504040204" pitchFamily="34" charset="-120"/>
                <a:cs typeface="+mn-cs"/>
              </a:endParaRPr>
            </a:p>
          </p:txBody>
        </p:sp>
        <p:sp>
          <p:nvSpPr>
            <p:cNvPr id="55" name="CuadroTexto 54">
              <a:extLst>
                <a:ext uri="{FF2B5EF4-FFF2-40B4-BE49-F238E27FC236}">
                  <a16:creationId xmlns:a16="http://schemas.microsoft.com/office/drawing/2014/main" id="{BCEDF9F3-645D-4BCA-A54E-BA7AE39EB95E}"/>
                </a:ext>
              </a:extLst>
            </p:cNvPr>
            <p:cNvSpPr txBox="1"/>
            <p:nvPr/>
          </p:nvSpPr>
          <p:spPr>
            <a:xfrm>
              <a:off x="10911477" y="4020252"/>
              <a:ext cx="1504166"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600" b="0" i="0"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Rango Intercuartílico</a:t>
              </a:r>
            </a:p>
          </p:txBody>
        </p:sp>
        <p:cxnSp>
          <p:nvCxnSpPr>
            <p:cNvPr id="56" name="Conector recto de flecha 55">
              <a:extLst>
                <a:ext uri="{FF2B5EF4-FFF2-40B4-BE49-F238E27FC236}">
                  <a16:creationId xmlns:a16="http://schemas.microsoft.com/office/drawing/2014/main" id="{4C151CCF-5F0D-47F7-86F0-14712EC6B0D5}"/>
                </a:ext>
              </a:extLst>
            </p:cNvPr>
            <p:cNvCxnSpPr>
              <a:cxnSpLocks/>
            </p:cNvCxnSpPr>
            <p:nvPr/>
          </p:nvCxnSpPr>
          <p:spPr>
            <a:xfrm flipH="1">
              <a:off x="10474185" y="5147106"/>
              <a:ext cx="381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CuadroTexto 56">
              <a:extLst>
                <a:ext uri="{FF2B5EF4-FFF2-40B4-BE49-F238E27FC236}">
                  <a16:creationId xmlns:a16="http://schemas.microsoft.com/office/drawing/2014/main" id="{95E1AA0C-26CA-4960-90CF-BDCC7008B180}"/>
                </a:ext>
              </a:extLst>
            </p:cNvPr>
            <p:cNvSpPr txBox="1"/>
            <p:nvPr/>
          </p:nvSpPr>
          <p:spPr>
            <a:xfrm>
              <a:off x="10873640" y="3098176"/>
              <a:ext cx="1504166"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600" b="0" i="0"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Límite superior del </a:t>
              </a:r>
              <a:r>
                <a:rPr kumimoji="0" lang="es-MX" sz="1600" b="0" i="1"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outlier</a:t>
              </a:r>
            </a:p>
          </p:txBody>
        </p:sp>
        <p:cxnSp>
          <p:nvCxnSpPr>
            <p:cNvPr id="58" name="Conector recto de flecha 57">
              <a:extLst>
                <a:ext uri="{FF2B5EF4-FFF2-40B4-BE49-F238E27FC236}">
                  <a16:creationId xmlns:a16="http://schemas.microsoft.com/office/drawing/2014/main" id="{90D019AF-DA0F-42DB-BACD-C603C8781373}"/>
                </a:ext>
              </a:extLst>
            </p:cNvPr>
            <p:cNvCxnSpPr>
              <a:cxnSpLocks/>
            </p:cNvCxnSpPr>
            <p:nvPr/>
          </p:nvCxnSpPr>
          <p:spPr>
            <a:xfrm>
              <a:off x="9443744" y="4346694"/>
              <a:ext cx="577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6D58D5F0-2F3C-44FF-AEB5-10DC28FF6B16}"/>
                </a:ext>
              </a:extLst>
            </p:cNvPr>
            <p:cNvSpPr txBox="1"/>
            <p:nvPr/>
          </p:nvSpPr>
          <p:spPr>
            <a:xfrm>
              <a:off x="8497984" y="4159580"/>
              <a:ext cx="990977"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600" b="0" i="0"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Mediana</a:t>
              </a:r>
            </a:p>
          </p:txBody>
        </p:sp>
        <p:cxnSp>
          <p:nvCxnSpPr>
            <p:cNvPr id="60" name="Conector recto de flecha 59">
              <a:extLst>
                <a:ext uri="{FF2B5EF4-FFF2-40B4-BE49-F238E27FC236}">
                  <a16:creationId xmlns:a16="http://schemas.microsoft.com/office/drawing/2014/main" id="{B54A993D-52AF-452B-8891-DCD09928774F}"/>
                </a:ext>
              </a:extLst>
            </p:cNvPr>
            <p:cNvCxnSpPr>
              <a:cxnSpLocks/>
            </p:cNvCxnSpPr>
            <p:nvPr/>
          </p:nvCxnSpPr>
          <p:spPr>
            <a:xfrm flipV="1">
              <a:off x="9561453" y="2390135"/>
              <a:ext cx="686634" cy="48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AA9977A5-AC81-42D0-B6EA-20BEEFF79AEA}"/>
                </a:ext>
              </a:extLst>
            </p:cNvPr>
            <p:cNvCxnSpPr>
              <a:cxnSpLocks/>
            </p:cNvCxnSpPr>
            <p:nvPr/>
          </p:nvCxnSpPr>
          <p:spPr>
            <a:xfrm flipV="1">
              <a:off x="9561453" y="2873452"/>
              <a:ext cx="698202" cy="4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478FA79C-2119-467A-9D14-B03572F3DFFE}"/>
                </a:ext>
              </a:extLst>
            </p:cNvPr>
            <p:cNvCxnSpPr>
              <a:cxnSpLocks/>
            </p:cNvCxnSpPr>
            <p:nvPr/>
          </p:nvCxnSpPr>
          <p:spPr>
            <a:xfrm flipV="1">
              <a:off x="9561453" y="2632153"/>
              <a:ext cx="698202" cy="24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85FC4E63-760A-4C45-8E36-12ED8164D5CB}"/>
                </a:ext>
              </a:extLst>
            </p:cNvPr>
            <p:cNvCxnSpPr>
              <a:cxnSpLocks/>
            </p:cNvCxnSpPr>
            <p:nvPr/>
          </p:nvCxnSpPr>
          <p:spPr>
            <a:xfrm>
              <a:off x="9585484" y="2913618"/>
              <a:ext cx="693868" cy="53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a16="http://schemas.microsoft.com/office/drawing/2014/main" id="{966F94B7-53B5-40BE-8BAC-11A4BB650030}"/>
                </a:ext>
              </a:extLst>
            </p:cNvPr>
            <p:cNvCxnSpPr>
              <a:cxnSpLocks/>
            </p:cNvCxnSpPr>
            <p:nvPr/>
          </p:nvCxnSpPr>
          <p:spPr>
            <a:xfrm>
              <a:off x="9625230" y="2934722"/>
              <a:ext cx="602531" cy="23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CC2F8C39-B147-4E07-97AB-AFF1005DE2FE}"/>
                </a:ext>
              </a:extLst>
            </p:cNvPr>
            <p:cNvCxnSpPr>
              <a:cxnSpLocks/>
            </p:cNvCxnSpPr>
            <p:nvPr/>
          </p:nvCxnSpPr>
          <p:spPr>
            <a:xfrm>
              <a:off x="9585484" y="2904695"/>
              <a:ext cx="658399" cy="370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DE935E0C-C412-4F92-BD20-7958317BE7DB}"/>
                </a:ext>
              </a:extLst>
            </p:cNvPr>
            <p:cNvSpPr txBox="1"/>
            <p:nvPr/>
          </p:nvSpPr>
          <p:spPr>
            <a:xfrm>
              <a:off x="8327162" y="2429581"/>
              <a:ext cx="1292662" cy="83099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600" b="0" i="1"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Outliers </a:t>
              </a:r>
              <a:r>
                <a:rPr kumimoji="0" lang="es-MX" sz="1600" b="0" i="0"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600" b="0" i="0"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Grandes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600" b="0" i="0"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Operadores</a:t>
              </a:r>
            </a:p>
          </p:txBody>
        </p:sp>
        <p:sp>
          <p:nvSpPr>
            <p:cNvPr id="30" name="CuadroTexto 29">
              <a:extLst>
                <a:ext uri="{FF2B5EF4-FFF2-40B4-BE49-F238E27FC236}">
                  <a16:creationId xmlns:a16="http://schemas.microsoft.com/office/drawing/2014/main" id="{277A20DE-CB1D-133E-F67B-591B075696BB}"/>
                </a:ext>
              </a:extLst>
            </p:cNvPr>
            <p:cNvSpPr txBox="1"/>
            <p:nvPr/>
          </p:nvSpPr>
          <p:spPr>
            <a:xfrm>
              <a:off x="10917229" y="4820508"/>
              <a:ext cx="1504166"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1600" b="0" i="0"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Límite inferior del </a:t>
              </a:r>
              <a:r>
                <a:rPr kumimoji="0" lang="es-MX" sz="1600" b="0" i="1" u="none" strike="noStrike" kern="1200" cap="none" spc="0" normalizeH="0" baseline="0" noProof="0" dirty="0">
                  <a:ln>
                    <a:noFill/>
                  </a:ln>
                  <a:solidFill>
                    <a:srgbClr val="C00000"/>
                  </a:solidFill>
                  <a:effectLst/>
                  <a:uLnTx/>
                  <a:uFillTx/>
                  <a:latin typeface="Microsoft JhengHei Light" panose="020B0304030504040204" pitchFamily="34" charset="-120"/>
                  <a:ea typeface="Microsoft JhengHei Light" panose="020B0304030504040204" pitchFamily="34" charset="-120"/>
                  <a:cs typeface="Arial" panose="020B0604020202020204" pitchFamily="34" charset="0"/>
                </a:rPr>
                <a:t>outlier</a:t>
              </a:r>
            </a:p>
          </p:txBody>
        </p:sp>
      </p:grpSp>
      <p:sp>
        <p:nvSpPr>
          <p:cNvPr id="15" name="CuadroTexto 14">
            <a:extLst>
              <a:ext uri="{FF2B5EF4-FFF2-40B4-BE49-F238E27FC236}">
                <a16:creationId xmlns:a16="http://schemas.microsoft.com/office/drawing/2014/main" id="{BB2F5048-49ED-E76D-588A-B512EA794F94}"/>
              </a:ext>
            </a:extLst>
          </p:cNvPr>
          <p:cNvSpPr txBox="1"/>
          <p:nvPr/>
        </p:nvSpPr>
        <p:spPr>
          <a:xfrm>
            <a:off x="8041118" y="5676005"/>
            <a:ext cx="4509953" cy="707886"/>
          </a:xfrm>
          <a:prstGeom prst="rect">
            <a:avLst/>
          </a:prstGeom>
          <a:noFill/>
        </p:spPr>
        <p:txBody>
          <a:bodyPr wrap="square" rtlCol="0">
            <a:spAutoFit/>
          </a:bodyPr>
          <a:lstStyle/>
          <a:p>
            <a:r>
              <a:rPr lang="es-MX" sz="1000" dirty="0"/>
              <a:t>Notas: </a:t>
            </a:r>
          </a:p>
          <a:p>
            <a:r>
              <a:rPr lang="es-MX" sz="1000" dirty="0"/>
              <a:t>* Datos consultados el 19 de agosto en el BIT-IFT.</a:t>
            </a:r>
          </a:p>
          <a:p>
            <a:r>
              <a:rPr lang="es-MX" sz="1000" dirty="0"/>
              <a:t>* La base de datos original y memoria de cálculo están disponibles en:</a:t>
            </a:r>
          </a:p>
          <a:p>
            <a:r>
              <a:rPr lang="es-MX" sz="1000" dirty="0">
                <a:hlinkClick r:id="rId2"/>
              </a:rPr>
              <a:t>https://github.com/RodGuarneros/BiasAnalysis.git</a:t>
            </a:r>
            <a:r>
              <a:rPr lang="es-MX" sz="1000" dirty="0"/>
              <a:t> </a:t>
            </a:r>
          </a:p>
        </p:txBody>
      </p:sp>
    </p:spTree>
    <p:extLst>
      <p:ext uri="{BB962C8B-B14F-4D97-AF65-F5344CB8AC3E}">
        <p14:creationId xmlns:p14="http://schemas.microsoft.com/office/powerpoint/2010/main" val="117945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7146DF9-5BBA-49A1-B99D-B53F9B763874}"/>
              </a:ext>
            </a:extLst>
          </p:cNvPr>
          <p:cNvSpPr txBox="1"/>
          <p:nvPr/>
        </p:nvSpPr>
        <p:spPr>
          <a:xfrm>
            <a:off x="454025" y="345232"/>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Siguientes pasos a considerar…</a:t>
            </a:r>
          </a:p>
        </p:txBody>
      </p:sp>
      <p:sp>
        <p:nvSpPr>
          <p:cNvPr id="2" name="Rectángulo 1">
            <a:extLst>
              <a:ext uri="{FF2B5EF4-FFF2-40B4-BE49-F238E27FC236}">
                <a16:creationId xmlns:a16="http://schemas.microsoft.com/office/drawing/2014/main" id="{5BE6AE64-6300-436F-8AA7-D5AC3977C42D}"/>
              </a:ext>
            </a:extLst>
          </p:cNvPr>
          <p:cNvSpPr/>
          <p:nvPr/>
        </p:nvSpPr>
        <p:spPr>
          <a:xfrm>
            <a:off x="491028" y="1186320"/>
            <a:ext cx="12016836" cy="1200329"/>
          </a:xfrm>
          <a:prstGeom prst="rect">
            <a:avLst/>
          </a:prstGeom>
        </p:spPr>
        <p:txBody>
          <a:bodyPr wrap="square">
            <a:spAutoFit/>
          </a:bodyPr>
          <a:lstStyle/>
          <a:p>
            <a:pPr algn="just"/>
            <a:r>
              <a:rPr lang="es-MX" dirty="0">
                <a:latin typeface="Microsoft JhengHei UI Light" panose="020B0304030504040204" pitchFamily="34" charset="-120"/>
                <a:ea typeface="Microsoft JhengHei UI Light" panose="020B0304030504040204" pitchFamily="34" charset="-120"/>
              </a:rPr>
              <a:t>México ha sido reconocido por la Unión Internacional de Telecomunicaciones como un país con una regulación de 5ª Generación. Esto significa que su marco regulatorio se basa en la integridad, inclusión y colaboración tanto al interior de la entidad reguladora como para sus regulados. En este sentido, la integración del Comité de Pequeños Operadores fortalecerá dicha distinción.</a:t>
            </a:r>
          </a:p>
        </p:txBody>
      </p:sp>
      <p:cxnSp>
        <p:nvCxnSpPr>
          <p:cNvPr id="13" name="Google Shape;190;p18">
            <a:extLst>
              <a:ext uri="{FF2B5EF4-FFF2-40B4-BE49-F238E27FC236}">
                <a16:creationId xmlns:a16="http://schemas.microsoft.com/office/drawing/2014/main" id="{F2D0CC1D-396C-4788-A932-64AA9CF3AF26}"/>
              </a:ext>
            </a:extLst>
          </p:cNvPr>
          <p:cNvCxnSpPr>
            <a:cxnSpLocks/>
          </p:cNvCxnSpPr>
          <p:nvPr/>
        </p:nvCxnSpPr>
        <p:spPr>
          <a:xfrm>
            <a:off x="823325" y="4564913"/>
            <a:ext cx="10815609" cy="0"/>
          </a:xfrm>
          <a:prstGeom prst="straightConnector1">
            <a:avLst/>
          </a:prstGeom>
          <a:noFill/>
          <a:ln w="19050" cap="flat" cmpd="sng">
            <a:solidFill>
              <a:srgbClr val="00AEC0"/>
            </a:solidFill>
            <a:prstDash val="solid"/>
            <a:round/>
            <a:headEnd type="none" w="med" len="med"/>
            <a:tailEnd type="none" w="med" len="med"/>
          </a:ln>
        </p:spPr>
      </p:cxnSp>
      <p:sp>
        <p:nvSpPr>
          <p:cNvPr id="14" name="Google Shape;191;p18">
            <a:extLst>
              <a:ext uri="{FF2B5EF4-FFF2-40B4-BE49-F238E27FC236}">
                <a16:creationId xmlns:a16="http://schemas.microsoft.com/office/drawing/2014/main" id="{51E774E7-2060-450A-B6CE-63A4B3E4FC97}"/>
              </a:ext>
            </a:extLst>
          </p:cNvPr>
          <p:cNvSpPr/>
          <p:nvPr/>
        </p:nvSpPr>
        <p:spPr>
          <a:xfrm rot="5400000">
            <a:off x="5893617" y="4528489"/>
            <a:ext cx="165985" cy="88633"/>
          </a:xfrm>
          <a:prstGeom prst="triangle">
            <a:avLst>
              <a:gd name="adj" fmla="val 50000"/>
            </a:avLst>
          </a:prstGeom>
          <a:solidFill>
            <a:srgbClr val="00AEC0"/>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Arial"/>
              <a:cs typeface="Arial"/>
              <a:sym typeface="Arial"/>
            </a:endParaRPr>
          </a:p>
        </p:txBody>
      </p:sp>
      <p:sp>
        <p:nvSpPr>
          <p:cNvPr id="15" name="Google Shape;192;p18">
            <a:extLst>
              <a:ext uri="{FF2B5EF4-FFF2-40B4-BE49-F238E27FC236}">
                <a16:creationId xmlns:a16="http://schemas.microsoft.com/office/drawing/2014/main" id="{95A5949F-E59F-4071-866B-181ED360B979}"/>
              </a:ext>
            </a:extLst>
          </p:cNvPr>
          <p:cNvSpPr/>
          <p:nvPr/>
        </p:nvSpPr>
        <p:spPr>
          <a:xfrm rot="5400000">
            <a:off x="9138443" y="4529077"/>
            <a:ext cx="165985" cy="88633"/>
          </a:xfrm>
          <a:prstGeom prst="triangle">
            <a:avLst>
              <a:gd name="adj" fmla="val 50000"/>
            </a:avLst>
          </a:prstGeom>
          <a:solidFill>
            <a:srgbClr val="00AEC0"/>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Arial"/>
              <a:cs typeface="Arial"/>
              <a:sym typeface="Arial"/>
            </a:endParaRPr>
          </a:p>
        </p:txBody>
      </p:sp>
      <p:sp>
        <p:nvSpPr>
          <p:cNvPr id="16" name="Google Shape;193;p18">
            <a:extLst>
              <a:ext uri="{FF2B5EF4-FFF2-40B4-BE49-F238E27FC236}">
                <a16:creationId xmlns:a16="http://schemas.microsoft.com/office/drawing/2014/main" id="{07A806BB-57FF-45FA-94C8-CAD0528BC835}"/>
              </a:ext>
            </a:extLst>
          </p:cNvPr>
          <p:cNvSpPr/>
          <p:nvPr/>
        </p:nvSpPr>
        <p:spPr>
          <a:xfrm rot="5400000">
            <a:off x="11792316" y="4528489"/>
            <a:ext cx="165985" cy="88633"/>
          </a:xfrm>
          <a:prstGeom prst="triangle">
            <a:avLst>
              <a:gd name="adj" fmla="val 50000"/>
            </a:avLst>
          </a:prstGeom>
          <a:solidFill>
            <a:srgbClr val="00AEC0"/>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Arial"/>
              <a:cs typeface="Arial"/>
              <a:sym typeface="Arial"/>
            </a:endParaRPr>
          </a:p>
        </p:txBody>
      </p:sp>
      <p:sp>
        <p:nvSpPr>
          <p:cNvPr id="17" name="Google Shape;194;p18">
            <a:extLst>
              <a:ext uri="{FF2B5EF4-FFF2-40B4-BE49-F238E27FC236}">
                <a16:creationId xmlns:a16="http://schemas.microsoft.com/office/drawing/2014/main" id="{4FA83DAF-F09D-4A7D-9DCB-AA3021F75418}"/>
              </a:ext>
            </a:extLst>
          </p:cNvPr>
          <p:cNvSpPr/>
          <p:nvPr/>
        </p:nvSpPr>
        <p:spPr>
          <a:xfrm rot="5400000">
            <a:off x="1072681" y="4528489"/>
            <a:ext cx="165985" cy="88633"/>
          </a:xfrm>
          <a:prstGeom prst="triangle">
            <a:avLst>
              <a:gd name="adj" fmla="val 50000"/>
            </a:avLst>
          </a:prstGeom>
          <a:solidFill>
            <a:srgbClr val="00AEC0"/>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Arial"/>
              <a:cs typeface="Arial"/>
              <a:sym typeface="Arial"/>
            </a:endParaRPr>
          </a:p>
        </p:txBody>
      </p:sp>
      <p:grpSp>
        <p:nvGrpSpPr>
          <p:cNvPr id="18" name="Grupo 17">
            <a:extLst>
              <a:ext uri="{FF2B5EF4-FFF2-40B4-BE49-F238E27FC236}">
                <a16:creationId xmlns:a16="http://schemas.microsoft.com/office/drawing/2014/main" id="{384F3259-274E-48BD-B22B-DF737B704DA5}"/>
              </a:ext>
            </a:extLst>
          </p:cNvPr>
          <p:cNvGrpSpPr/>
          <p:nvPr/>
        </p:nvGrpSpPr>
        <p:grpSpPr>
          <a:xfrm>
            <a:off x="6727045" y="3855437"/>
            <a:ext cx="1936733" cy="2010494"/>
            <a:chOff x="6319169" y="4305752"/>
            <a:chExt cx="2140462" cy="2201648"/>
          </a:xfrm>
        </p:grpSpPr>
        <p:grpSp>
          <p:nvGrpSpPr>
            <p:cNvPr id="19" name="Grupo 18">
              <a:extLst>
                <a:ext uri="{FF2B5EF4-FFF2-40B4-BE49-F238E27FC236}">
                  <a16:creationId xmlns:a16="http://schemas.microsoft.com/office/drawing/2014/main" id="{4C2F1D10-1929-468E-897B-9265B3C72FE6}"/>
                </a:ext>
              </a:extLst>
            </p:cNvPr>
            <p:cNvGrpSpPr/>
            <p:nvPr/>
          </p:nvGrpSpPr>
          <p:grpSpPr>
            <a:xfrm>
              <a:off x="6319169" y="5087308"/>
              <a:ext cx="2140462" cy="1420092"/>
              <a:chOff x="5380033" y="3997163"/>
              <a:chExt cx="2140462" cy="1420092"/>
            </a:xfrm>
          </p:grpSpPr>
          <p:sp>
            <p:nvSpPr>
              <p:cNvPr id="21" name="Google Shape;216;p18">
                <a:extLst>
                  <a:ext uri="{FF2B5EF4-FFF2-40B4-BE49-F238E27FC236}">
                    <a16:creationId xmlns:a16="http://schemas.microsoft.com/office/drawing/2014/main" id="{1C36F207-74D9-48A8-AB72-FE42BF213B6A}"/>
                  </a:ext>
                </a:extLst>
              </p:cNvPr>
              <p:cNvSpPr txBox="1"/>
              <p:nvPr/>
            </p:nvSpPr>
            <p:spPr>
              <a:xfrm>
                <a:off x="5380033" y="5049173"/>
                <a:ext cx="2140462" cy="368082"/>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MX" sz="1400" kern="0" dirty="0">
                    <a:solidFill>
                      <a:srgbClr val="027488"/>
                    </a:solidFill>
                    <a:latin typeface="Microsoft JhengHei UI Light" panose="020B0304030504040204" pitchFamily="34" charset="-120"/>
                    <a:ea typeface="Microsoft JhengHei UI Light" panose="020B0304030504040204" pitchFamily="34" charset="-120"/>
                    <a:cs typeface="Fira Sans Extra Condensed Medium"/>
                    <a:sym typeface="Fira Sans Extra Condensed Medium"/>
                  </a:rPr>
                  <a:t>Expedición de las Reglas del Comité</a:t>
                </a:r>
              </a:p>
            </p:txBody>
          </p:sp>
          <p:grpSp>
            <p:nvGrpSpPr>
              <p:cNvPr id="22" name="Google Shape;217;p18">
                <a:extLst>
                  <a:ext uri="{FF2B5EF4-FFF2-40B4-BE49-F238E27FC236}">
                    <a16:creationId xmlns:a16="http://schemas.microsoft.com/office/drawing/2014/main" id="{BF5AEA9D-13E9-4517-AB25-5B0F499DB2F6}"/>
                  </a:ext>
                </a:extLst>
              </p:cNvPr>
              <p:cNvGrpSpPr/>
              <p:nvPr/>
            </p:nvGrpSpPr>
            <p:grpSpPr>
              <a:xfrm>
                <a:off x="5730123" y="3997163"/>
                <a:ext cx="1494803" cy="793409"/>
                <a:chOff x="3996004" y="2188700"/>
                <a:chExt cx="1144500" cy="576171"/>
              </a:xfrm>
            </p:grpSpPr>
            <p:sp>
              <p:nvSpPr>
                <p:cNvPr id="23" name="Google Shape;223;p18">
                  <a:extLst>
                    <a:ext uri="{FF2B5EF4-FFF2-40B4-BE49-F238E27FC236}">
                      <a16:creationId xmlns:a16="http://schemas.microsoft.com/office/drawing/2014/main" id="{8DDB7611-F594-4D68-9ADF-A20C6055895E}"/>
                    </a:ext>
                  </a:extLst>
                </p:cNvPr>
                <p:cNvSpPr txBox="1"/>
                <p:nvPr/>
              </p:nvSpPr>
              <p:spPr>
                <a:xfrm>
                  <a:off x="3996004" y="2538071"/>
                  <a:ext cx="1144500" cy="226800"/>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MX" sz="1401"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rPr>
                    <a:t>IV Trimestre</a:t>
                  </a:r>
                  <a:endParaRPr sz="1401"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endParaRPr>
                </a:p>
              </p:txBody>
            </p:sp>
            <p:sp>
              <p:nvSpPr>
                <p:cNvPr id="24" name="Google Shape;224;p18">
                  <a:extLst>
                    <a:ext uri="{FF2B5EF4-FFF2-40B4-BE49-F238E27FC236}">
                      <a16:creationId xmlns:a16="http://schemas.microsoft.com/office/drawing/2014/main" id="{39695D5C-33A7-4883-B036-B5416EACC4DA}"/>
                    </a:ext>
                  </a:extLst>
                </p:cNvPr>
                <p:cNvSpPr/>
                <p:nvPr/>
              </p:nvSpPr>
              <p:spPr>
                <a:xfrm>
                  <a:off x="4450182" y="2188700"/>
                  <a:ext cx="194400" cy="194400"/>
                </a:xfrm>
                <a:prstGeom prst="ellipse">
                  <a:avLst/>
                </a:prstGeom>
                <a:solidFill>
                  <a:srgbClr val="027488"/>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grpSp>
        </p:grpSp>
        <p:pic>
          <p:nvPicPr>
            <p:cNvPr id="20" name="Imagen 19">
              <a:extLst>
                <a:ext uri="{FF2B5EF4-FFF2-40B4-BE49-F238E27FC236}">
                  <a16:creationId xmlns:a16="http://schemas.microsoft.com/office/drawing/2014/main" id="{9CA9D77B-938C-44CA-9E23-61E512A041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9401" y="4305752"/>
              <a:ext cx="720000" cy="720000"/>
            </a:xfrm>
            <a:prstGeom prst="rect">
              <a:avLst/>
            </a:prstGeom>
          </p:spPr>
        </p:pic>
      </p:grpSp>
      <p:grpSp>
        <p:nvGrpSpPr>
          <p:cNvPr id="25" name="Grupo 24">
            <a:extLst>
              <a:ext uri="{FF2B5EF4-FFF2-40B4-BE49-F238E27FC236}">
                <a16:creationId xmlns:a16="http://schemas.microsoft.com/office/drawing/2014/main" id="{470CDF59-8624-4495-8BFA-96D2619DEF0C}"/>
              </a:ext>
            </a:extLst>
          </p:cNvPr>
          <p:cNvGrpSpPr/>
          <p:nvPr/>
        </p:nvGrpSpPr>
        <p:grpSpPr>
          <a:xfrm>
            <a:off x="9473448" y="3857663"/>
            <a:ext cx="2555443" cy="2152287"/>
            <a:chOff x="9203541" y="4305752"/>
            <a:chExt cx="2824256" cy="2356923"/>
          </a:xfrm>
        </p:grpSpPr>
        <p:grpSp>
          <p:nvGrpSpPr>
            <p:cNvPr id="26" name="Google Shape;225;p18">
              <a:extLst>
                <a:ext uri="{FF2B5EF4-FFF2-40B4-BE49-F238E27FC236}">
                  <a16:creationId xmlns:a16="http://schemas.microsoft.com/office/drawing/2014/main" id="{2FF114D9-E1ED-4E61-A2A7-F800E5F70AE6}"/>
                </a:ext>
              </a:extLst>
            </p:cNvPr>
            <p:cNvGrpSpPr/>
            <p:nvPr/>
          </p:nvGrpSpPr>
          <p:grpSpPr>
            <a:xfrm>
              <a:off x="9203541" y="5058271"/>
              <a:ext cx="2824256" cy="1604404"/>
              <a:chOff x="5651396" y="2177254"/>
              <a:chExt cx="2162400" cy="1165111"/>
            </a:xfrm>
          </p:grpSpPr>
          <p:sp>
            <p:nvSpPr>
              <p:cNvPr id="28" name="Google Shape;228;p18">
                <a:extLst>
                  <a:ext uri="{FF2B5EF4-FFF2-40B4-BE49-F238E27FC236}">
                    <a16:creationId xmlns:a16="http://schemas.microsoft.com/office/drawing/2014/main" id="{23E49CA9-1B81-46B7-8FA9-B7BB72A16046}"/>
                  </a:ext>
                </a:extLst>
              </p:cNvPr>
              <p:cNvSpPr txBox="1"/>
              <p:nvPr/>
            </p:nvSpPr>
            <p:spPr>
              <a:xfrm>
                <a:off x="5651396" y="3075065"/>
                <a:ext cx="2162400" cy="267300"/>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MX" sz="1400" kern="0" dirty="0">
                    <a:latin typeface="Microsoft JhengHei UI Light" panose="020B0304030504040204" pitchFamily="34" charset="-120"/>
                    <a:ea typeface="Microsoft JhengHei UI Light" panose="020B0304030504040204" pitchFamily="34" charset="-120"/>
                    <a:cs typeface="Fira Sans Extra Condensed Medium"/>
                    <a:sym typeface="Fira Sans Extra Condensed Medium"/>
                  </a:rPr>
                  <a:t>Publicación e inicio de la Convocatoria del Comité</a:t>
                </a:r>
                <a:endParaRPr lang="es-MX" kern="0" dirty="0">
                  <a:latin typeface="Microsoft JhengHei UI Light" panose="020B0304030504040204" pitchFamily="34" charset="-120"/>
                  <a:ea typeface="Microsoft JhengHei UI Light" panose="020B0304030504040204" pitchFamily="34" charset="-120"/>
                  <a:cs typeface="Fira Sans Extra Condensed Medium"/>
                  <a:sym typeface="Fira Sans Extra Condensed Medium"/>
                </a:endParaRPr>
              </a:p>
              <a:p>
                <a:pPr algn="ctr" defTabSz="914429">
                  <a:buClr>
                    <a:srgbClr val="000000"/>
                  </a:buClr>
                  <a:defRPr/>
                </a:pPr>
                <a:endParaRPr kern="0" dirty="0">
                  <a:solidFill>
                    <a:srgbClr val="6B94B5"/>
                  </a:solidFill>
                  <a:latin typeface="Microsoft JhengHei UI Light" panose="020B0304030504040204" pitchFamily="34" charset="-120"/>
                  <a:ea typeface="Microsoft JhengHei UI Light" panose="020B0304030504040204" pitchFamily="34" charset="-120"/>
                  <a:cs typeface="Fira Sans Extra Condensed Medium"/>
                  <a:sym typeface="Fira Sans Extra Condensed Medium"/>
                </a:endParaRPr>
              </a:p>
            </p:txBody>
          </p:sp>
          <p:grpSp>
            <p:nvGrpSpPr>
              <p:cNvPr id="29" name="Google Shape;229;p18">
                <a:extLst>
                  <a:ext uri="{FF2B5EF4-FFF2-40B4-BE49-F238E27FC236}">
                    <a16:creationId xmlns:a16="http://schemas.microsoft.com/office/drawing/2014/main" id="{F9A19CE8-D4AA-40DC-8B04-928CF7F7277C}"/>
                  </a:ext>
                </a:extLst>
              </p:cNvPr>
              <p:cNvGrpSpPr/>
              <p:nvPr/>
            </p:nvGrpSpPr>
            <p:grpSpPr>
              <a:xfrm>
                <a:off x="6134242" y="2177254"/>
                <a:ext cx="1144500" cy="571612"/>
                <a:chOff x="6134242" y="2177254"/>
                <a:chExt cx="1144500" cy="571612"/>
              </a:xfrm>
            </p:grpSpPr>
            <p:sp>
              <p:nvSpPr>
                <p:cNvPr id="30" name="Google Shape;235;p18">
                  <a:extLst>
                    <a:ext uri="{FF2B5EF4-FFF2-40B4-BE49-F238E27FC236}">
                      <a16:creationId xmlns:a16="http://schemas.microsoft.com/office/drawing/2014/main" id="{BF77A765-57C1-408A-96CB-349AFA7F8C72}"/>
                    </a:ext>
                  </a:extLst>
                </p:cNvPr>
                <p:cNvSpPr txBox="1"/>
                <p:nvPr/>
              </p:nvSpPr>
              <p:spPr>
                <a:xfrm>
                  <a:off x="6134242" y="2522066"/>
                  <a:ext cx="1144500" cy="226800"/>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MX" sz="1400"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rPr>
                    <a:t>IV Trimestre</a:t>
                  </a:r>
                  <a:endParaRPr sz="1400"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endParaRPr>
                </a:p>
              </p:txBody>
            </p:sp>
            <p:sp>
              <p:nvSpPr>
                <p:cNvPr id="31" name="Google Shape;236;p18">
                  <a:extLst>
                    <a:ext uri="{FF2B5EF4-FFF2-40B4-BE49-F238E27FC236}">
                      <a16:creationId xmlns:a16="http://schemas.microsoft.com/office/drawing/2014/main" id="{BC1D5BB8-80F6-4F29-8EBF-2F09D4319A18}"/>
                    </a:ext>
                  </a:extLst>
                </p:cNvPr>
                <p:cNvSpPr/>
                <p:nvPr/>
              </p:nvSpPr>
              <p:spPr>
                <a:xfrm>
                  <a:off x="6592721" y="2177254"/>
                  <a:ext cx="194400" cy="194400"/>
                </a:xfrm>
                <a:prstGeom prst="ellipse">
                  <a:avLst/>
                </a:prstGeom>
                <a:solidFill>
                  <a:srgbClr val="6B94B5"/>
                </a:solidFill>
                <a:ln>
                  <a:noFill/>
                </a:ln>
              </p:spPr>
              <p:txBody>
                <a:bodyPr spcFirstLastPara="1" wrap="square" lIns="91425" tIns="91425" rIns="91425" bIns="91425" anchor="ctr" anchorCtr="0">
                  <a:noAutofit/>
                </a:bodyPr>
                <a:lstStyle/>
                <a:p>
                  <a:pPr defTabSz="914429">
                    <a:buClr>
                      <a:srgbClr val="000000"/>
                    </a:buClr>
                    <a:defRPr/>
                  </a:pPr>
                  <a:endParaRPr sz="1400"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grpSp>
        </p:grpSp>
        <p:pic>
          <p:nvPicPr>
            <p:cNvPr id="27" name="Imagen 26">
              <a:extLst>
                <a:ext uri="{FF2B5EF4-FFF2-40B4-BE49-F238E27FC236}">
                  <a16:creationId xmlns:a16="http://schemas.microsoft.com/office/drawing/2014/main" id="{A3455529-231D-49DD-8B86-EA88A910C1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9931" y="4305752"/>
              <a:ext cx="720000" cy="720000"/>
            </a:xfrm>
            <a:prstGeom prst="rect">
              <a:avLst/>
            </a:prstGeom>
          </p:spPr>
        </p:pic>
      </p:grpSp>
      <p:grpSp>
        <p:nvGrpSpPr>
          <p:cNvPr id="32" name="Grupo 31">
            <a:extLst>
              <a:ext uri="{FF2B5EF4-FFF2-40B4-BE49-F238E27FC236}">
                <a16:creationId xmlns:a16="http://schemas.microsoft.com/office/drawing/2014/main" id="{688DB92A-4FC1-4E6D-81BA-210CA3CFEBDD}"/>
              </a:ext>
            </a:extLst>
          </p:cNvPr>
          <p:cNvGrpSpPr/>
          <p:nvPr/>
        </p:nvGrpSpPr>
        <p:grpSpPr>
          <a:xfrm>
            <a:off x="651627" y="3848724"/>
            <a:ext cx="2200311" cy="2177219"/>
            <a:chOff x="381720" y="4305752"/>
            <a:chExt cx="2431767" cy="2384226"/>
          </a:xfrm>
        </p:grpSpPr>
        <p:grpSp>
          <p:nvGrpSpPr>
            <p:cNvPr id="33" name="Grupo 32">
              <a:extLst>
                <a:ext uri="{FF2B5EF4-FFF2-40B4-BE49-F238E27FC236}">
                  <a16:creationId xmlns:a16="http://schemas.microsoft.com/office/drawing/2014/main" id="{C6DB06E3-923F-4A9A-8CE7-6639D806B3B4}"/>
                </a:ext>
              </a:extLst>
            </p:cNvPr>
            <p:cNvGrpSpPr/>
            <p:nvPr/>
          </p:nvGrpSpPr>
          <p:grpSpPr>
            <a:xfrm>
              <a:off x="381720" y="5110479"/>
              <a:ext cx="2431767" cy="1579499"/>
              <a:chOff x="381720" y="5110479"/>
              <a:chExt cx="2431767" cy="1579499"/>
            </a:xfrm>
          </p:grpSpPr>
          <p:sp>
            <p:nvSpPr>
              <p:cNvPr id="35" name="Google Shape;199;p18">
                <a:extLst>
                  <a:ext uri="{FF2B5EF4-FFF2-40B4-BE49-F238E27FC236}">
                    <a16:creationId xmlns:a16="http://schemas.microsoft.com/office/drawing/2014/main" id="{E3883209-199D-4716-94FB-B5C260DD7108}"/>
                  </a:ext>
                </a:extLst>
              </p:cNvPr>
              <p:cNvSpPr txBox="1"/>
              <p:nvPr/>
            </p:nvSpPr>
            <p:spPr>
              <a:xfrm>
                <a:off x="381720" y="6321896"/>
                <a:ext cx="2431767" cy="368082"/>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MX" sz="1400" kern="0" dirty="0">
                    <a:solidFill>
                      <a:srgbClr val="00A3A3"/>
                    </a:solidFill>
                    <a:latin typeface="Microsoft JhengHei UI Light" panose="020B0304030504040204" pitchFamily="34" charset="-120"/>
                    <a:ea typeface="Microsoft JhengHei UI Light" panose="020B0304030504040204" pitchFamily="34" charset="-120"/>
                    <a:cs typeface="Fira Sans Extra Condensed Medium"/>
                    <a:sym typeface="Fira Sans Extra Condensed Medium"/>
                  </a:rPr>
                  <a:t>Integración del Anteproyecto de Reglas del Comité</a:t>
                </a:r>
              </a:p>
            </p:txBody>
          </p:sp>
          <p:sp>
            <p:nvSpPr>
              <p:cNvPr id="36" name="Google Shape;211;p18">
                <a:extLst>
                  <a:ext uri="{FF2B5EF4-FFF2-40B4-BE49-F238E27FC236}">
                    <a16:creationId xmlns:a16="http://schemas.microsoft.com/office/drawing/2014/main" id="{EB0A270E-0D35-4113-9BE0-D8AF018B5CFB}"/>
                  </a:ext>
                </a:extLst>
              </p:cNvPr>
              <p:cNvSpPr txBox="1"/>
              <p:nvPr/>
            </p:nvSpPr>
            <p:spPr>
              <a:xfrm>
                <a:off x="836954" y="5533090"/>
                <a:ext cx="1494803" cy="312312"/>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ES" sz="1400"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rPr>
                  <a:t>III Trimestre</a:t>
                </a:r>
                <a:endParaRPr sz="1400"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endParaRPr>
              </a:p>
            </p:txBody>
          </p:sp>
          <p:sp>
            <p:nvSpPr>
              <p:cNvPr id="37" name="Google Shape;212;p18">
                <a:extLst>
                  <a:ext uri="{FF2B5EF4-FFF2-40B4-BE49-F238E27FC236}">
                    <a16:creationId xmlns:a16="http://schemas.microsoft.com/office/drawing/2014/main" id="{1816EA66-B51D-4B02-9670-40730D74A240}"/>
                  </a:ext>
                </a:extLst>
              </p:cNvPr>
              <p:cNvSpPr/>
              <p:nvPr/>
            </p:nvSpPr>
            <p:spPr>
              <a:xfrm>
                <a:off x="1461198" y="5110479"/>
                <a:ext cx="253901" cy="267696"/>
              </a:xfrm>
              <a:prstGeom prst="ellipse">
                <a:avLst/>
              </a:prstGeom>
              <a:solidFill>
                <a:schemeClr val="accent5">
                  <a:lumMod val="75000"/>
                </a:schemeClr>
              </a:solidFill>
              <a:ln>
                <a:noFill/>
              </a:ln>
            </p:spPr>
            <p:txBody>
              <a:bodyPr spcFirstLastPara="1" wrap="square" lIns="91425" tIns="91425" rIns="91425" bIns="91425" anchor="ctr" anchorCtr="0">
                <a:noAutofit/>
              </a:bodyPr>
              <a:lstStyle/>
              <a:p>
                <a:pPr defTabSz="914429">
                  <a:buClr>
                    <a:srgbClr val="000000"/>
                  </a:buClr>
                  <a:defRPr/>
                </a:pPr>
                <a:endParaRPr sz="1400"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grpSp>
        <p:pic>
          <p:nvPicPr>
            <p:cNvPr id="34" name="Imagen 33">
              <a:extLst>
                <a:ext uri="{FF2B5EF4-FFF2-40B4-BE49-F238E27FC236}">
                  <a16:creationId xmlns:a16="http://schemas.microsoft.com/office/drawing/2014/main" id="{36F4F15D-0610-4669-8F1E-B54A9F08FD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7603" y="4305752"/>
              <a:ext cx="720000" cy="720000"/>
            </a:xfrm>
            <a:prstGeom prst="rect">
              <a:avLst/>
            </a:prstGeom>
          </p:spPr>
        </p:pic>
      </p:grpSp>
      <p:grpSp>
        <p:nvGrpSpPr>
          <p:cNvPr id="38" name="Grupo 37">
            <a:extLst>
              <a:ext uri="{FF2B5EF4-FFF2-40B4-BE49-F238E27FC236}">
                <a16:creationId xmlns:a16="http://schemas.microsoft.com/office/drawing/2014/main" id="{00EB22C2-33ED-4DD9-B57D-D0DAB87CB3FB}"/>
              </a:ext>
            </a:extLst>
          </p:cNvPr>
          <p:cNvGrpSpPr/>
          <p:nvPr/>
        </p:nvGrpSpPr>
        <p:grpSpPr>
          <a:xfrm>
            <a:off x="3689336" y="3858317"/>
            <a:ext cx="2200311" cy="2151629"/>
            <a:chOff x="3271018" y="4305752"/>
            <a:chExt cx="2431767" cy="2356203"/>
          </a:xfrm>
        </p:grpSpPr>
        <p:grpSp>
          <p:nvGrpSpPr>
            <p:cNvPr id="39" name="Grupo 38">
              <a:extLst>
                <a:ext uri="{FF2B5EF4-FFF2-40B4-BE49-F238E27FC236}">
                  <a16:creationId xmlns:a16="http://schemas.microsoft.com/office/drawing/2014/main" id="{1640EEE9-F911-4B48-82CA-A1753A26F8A3}"/>
                </a:ext>
              </a:extLst>
            </p:cNvPr>
            <p:cNvGrpSpPr/>
            <p:nvPr/>
          </p:nvGrpSpPr>
          <p:grpSpPr>
            <a:xfrm>
              <a:off x="3271018" y="5110479"/>
              <a:ext cx="2431767" cy="1551476"/>
              <a:chOff x="2035490" y="3983831"/>
              <a:chExt cx="2431767" cy="1551476"/>
            </a:xfrm>
          </p:grpSpPr>
          <p:sp>
            <p:nvSpPr>
              <p:cNvPr id="41" name="Google Shape;199;p18">
                <a:extLst>
                  <a:ext uri="{FF2B5EF4-FFF2-40B4-BE49-F238E27FC236}">
                    <a16:creationId xmlns:a16="http://schemas.microsoft.com/office/drawing/2014/main" id="{65F981A3-8102-4B89-AD98-F98FDE67ADBE}"/>
                  </a:ext>
                </a:extLst>
              </p:cNvPr>
              <p:cNvSpPr txBox="1"/>
              <p:nvPr/>
            </p:nvSpPr>
            <p:spPr>
              <a:xfrm>
                <a:off x="2035490" y="5167225"/>
                <a:ext cx="2431767" cy="368082"/>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MX" sz="1400" kern="0" dirty="0">
                    <a:solidFill>
                      <a:srgbClr val="00A3A3"/>
                    </a:solidFill>
                    <a:latin typeface="Microsoft JhengHei UI Light" panose="020B0304030504040204" pitchFamily="34" charset="-120"/>
                    <a:ea typeface="Microsoft JhengHei UI Light" panose="020B0304030504040204" pitchFamily="34" charset="-120"/>
                    <a:cs typeface="Fira Sans Extra Condensed Medium"/>
                    <a:sym typeface="Fira Sans Extra Condensed Medium"/>
                  </a:rPr>
                  <a:t>Consulta Pública sobre el Anteproyecto de Reglas del Comité</a:t>
                </a:r>
              </a:p>
            </p:txBody>
          </p:sp>
          <p:sp>
            <p:nvSpPr>
              <p:cNvPr id="42" name="Google Shape;211;p18">
                <a:extLst>
                  <a:ext uri="{FF2B5EF4-FFF2-40B4-BE49-F238E27FC236}">
                    <a16:creationId xmlns:a16="http://schemas.microsoft.com/office/drawing/2014/main" id="{DB17E0AF-3581-4143-9EA6-B437CFEE045C}"/>
                  </a:ext>
                </a:extLst>
              </p:cNvPr>
              <p:cNvSpPr txBox="1"/>
              <p:nvPr/>
            </p:nvSpPr>
            <p:spPr>
              <a:xfrm>
                <a:off x="2442983" y="4484427"/>
                <a:ext cx="1616779" cy="312312"/>
              </a:xfrm>
              <a:prstGeom prst="rect">
                <a:avLst/>
              </a:prstGeom>
              <a:noFill/>
              <a:ln>
                <a:noFill/>
              </a:ln>
            </p:spPr>
            <p:txBody>
              <a:bodyPr spcFirstLastPara="1" wrap="square" lIns="91425" tIns="91425" rIns="91425" bIns="91425" anchor="ctr" anchorCtr="0">
                <a:noAutofit/>
              </a:bodyPr>
              <a:lstStyle/>
              <a:p>
                <a:pPr algn="ctr" defTabSz="914429">
                  <a:buClr>
                    <a:srgbClr val="000000"/>
                  </a:buClr>
                  <a:defRPr/>
                </a:pPr>
                <a:r>
                  <a:rPr lang="es-ES" sz="1400"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rPr>
                  <a:t>III Trimestre</a:t>
                </a:r>
                <a:endParaRPr sz="1400" kern="0" dirty="0">
                  <a:solidFill>
                    <a:srgbClr val="000000"/>
                  </a:solidFill>
                  <a:latin typeface="Microsoft JhengHei UI Light" panose="020B0304030504040204" pitchFamily="34" charset="-120"/>
                  <a:ea typeface="Microsoft JhengHei UI Light" panose="020B0304030504040204" pitchFamily="34" charset="-120"/>
                  <a:cs typeface="Fira Sans"/>
                  <a:sym typeface="Fira Sans"/>
                </a:endParaRPr>
              </a:p>
            </p:txBody>
          </p:sp>
          <p:sp>
            <p:nvSpPr>
              <p:cNvPr id="43" name="Google Shape;212;p18">
                <a:extLst>
                  <a:ext uri="{FF2B5EF4-FFF2-40B4-BE49-F238E27FC236}">
                    <a16:creationId xmlns:a16="http://schemas.microsoft.com/office/drawing/2014/main" id="{2A8EE33A-9A33-4F6E-A483-411ABAF65B36}"/>
                  </a:ext>
                </a:extLst>
              </p:cNvPr>
              <p:cNvSpPr/>
              <p:nvPr/>
            </p:nvSpPr>
            <p:spPr>
              <a:xfrm>
                <a:off x="3165948" y="3983831"/>
                <a:ext cx="253901" cy="267696"/>
              </a:xfrm>
              <a:prstGeom prst="ellipse">
                <a:avLst/>
              </a:prstGeom>
              <a:solidFill>
                <a:srgbClr val="00A3A3"/>
              </a:solidFill>
              <a:ln>
                <a:noFill/>
              </a:ln>
            </p:spPr>
            <p:txBody>
              <a:bodyPr spcFirstLastPara="1" wrap="square" lIns="91425" tIns="91425" rIns="91425" bIns="91425" anchor="ctr" anchorCtr="0">
                <a:noAutofit/>
              </a:bodyPr>
              <a:lstStyle/>
              <a:p>
                <a:pPr defTabSz="914429">
                  <a:buClr>
                    <a:srgbClr val="000000"/>
                  </a:buClr>
                  <a:defRPr/>
                </a:pPr>
                <a:endParaRPr sz="1400"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grpSp>
        <p:pic>
          <p:nvPicPr>
            <p:cNvPr id="40" name="Imagen 39">
              <a:extLst>
                <a:ext uri="{FF2B5EF4-FFF2-40B4-BE49-F238E27FC236}">
                  <a16:creationId xmlns:a16="http://schemas.microsoft.com/office/drawing/2014/main" id="{99EC3B23-CDD7-4470-A555-B989C540B6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7610" y="4305752"/>
              <a:ext cx="720000" cy="720000"/>
            </a:xfrm>
            <a:prstGeom prst="rect">
              <a:avLst/>
            </a:prstGeom>
          </p:spPr>
        </p:pic>
      </p:grpSp>
      <p:sp>
        <p:nvSpPr>
          <p:cNvPr id="6" name="Rectángulo 5">
            <a:extLst>
              <a:ext uri="{FF2B5EF4-FFF2-40B4-BE49-F238E27FC236}">
                <a16:creationId xmlns:a16="http://schemas.microsoft.com/office/drawing/2014/main" id="{FB9D402B-0EC3-4C61-B8B9-CDD295243428}"/>
              </a:ext>
            </a:extLst>
          </p:cNvPr>
          <p:cNvSpPr/>
          <p:nvPr/>
        </p:nvSpPr>
        <p:spPr>
          <a:xfrm>
            <a:off x="540571" y="2984627"/>
            <a:ext cx="11778085" cy="420546"/>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tx1"/>
                </a:solidFill>
              </a:rPr>
              <a:t>2022</a:t>
            </a:r>
          </a:p>
        </p:txBody>
      </p:sp>
    </p:spTree>
    <p:extLst>
      <p:ext uri="{BB962C8B-B14F-4D97-AF65-F5344CB8AC3E}">
        <p14:creationId xmlns:p14="http://schemas.microsoft.com/office/powerpoint/2010/main" val="365001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431506" y="6548953"/>
            <a:ext cx="3119566" cy="276999"/>
          </a:xfrm>
          <a:prstGeom prst="rect">
            <a:avLst/>
          </a:prstGeom>
          <a:noFill/>
        </p:spPr>
        <p:txBody>
          <a:bodyPr wrap="square" rtlCol="0">
            <a:spAutoFit/>
          </a:bodyPr>
          <a:lstStyle/>
          <a:p>
            <a:pPr algn="r"/>
            <a:r>
              <a:rPr lang="es-MX" sz="1200" dirty="0">
                <a:solidFill>
                  <a:schemeClr val="tx1">
                    <a:lumMod val="50000"/>
                    <a:lumOff val="50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Agosto 2022</a:t>
            </a:r>
          </a:p>
        </p:txBody>
      </p:sp>
      <p:sp>
        <p:nvSpPr>
          <p:cNvPr id="5" name="CuadroTexto 4"/>
          <p:cNvSpPr txBox="1"/>
          <p:nvPr/>
        </p:nvSpPr>
        <p:spPr>
          <a:xfrm>
            <a:off x="5472547" y="4305672"/>
            <a:ext cx="7056785" cy="954107"/>
          </a:xfrm>
          <a:prstGeom prst="rect">
            <a:avLst/>
          </a:prstGeom>
          <a:solidFill>
            <a:schemeClr val="bg1"/>
          </a:solidFill>
          <a:ln>
            <a:solidFill>
              <a:schemeClr val="bg1"/>
            </a:solidFill>
          </a:ln>
        </p:spPr>
        <p:txBody>
          <a:bodyPr wrap="square" rtlCol="0">
            <a:spAutoFit/>
          </a:bodyPr>
          <a:lstStyle/>
          <a:p>
            <a:pPr algn="r"/>
            <a:r>
              <a:rPr lang="es-MX" sz="2800" dirty="0">
                <a:solidFill>
                  <a:schemeClr val="accent3">
                    <a:lumMod val="50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Comité de Pequeños Operadores de Telecomunicaciones y Radiodifusión</a:t>
            </a:r>
          </a:p>
        </p:txBody>
      </p:sp>
    </p:spTree>
    <p:extLst>
      <p:ext uri="{BB962C8B-B14F-4D97-AF65-F5344CB8AC3E}">
        <p14:creationId xmlns:p14="http://schemas.microsoft.com/office/powerpoint/2010/main" val="266097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53728" y="345232"/>
            <a:ext cx="10297144"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Agenda</a:t>
            </a:r>
            <a:endParaRPr lang="es-ES"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endParaRPr>
          </a:p>
        </p:txBody>
      </p:sp>
      <p:grpSp>
        <p:nvGrpSpPr>
          <p:cNvPr id="4" name="Grupo 3">
            <a:extLst>
              <a:ext uri="{FF2B5EF4-FFF2-40B4-BE49-F238E27FC236}">
                <a16:creationId xmlns:a16="http://schemas.microsoft.com/office/drawing/2014/main" id="{6A5EF636-7DD6-4861-A6B6-A64CF745D7FC}"/>
              </a:ext>
            </a:extLst>
          </p:cNvPr>
          <p:cNvGrpSpPr/>
          <p:nvPr/>
        </p:nvGrpSpPr>
        <p:grpSpPr>
          <a:xfrm>
            <a:off x="1165126" y="2408375"/>
            <a:ext cx="9537093" cy="720000"/>
            <a:chOff x="1533848" y="2840921"/>
            <a:chExt cx="9979007" cy="720000"/>
          </a:xfrm>
        </p:grpSpPr>
        <p:sp>
          <p:nvSpPr>
            <p:cNvPr id="145" name="Google Shape;1896;p29"/>
            <p:cNvSpPr txBox="1"/>
            <p:nvPr/>
          </p:nvSpPr>
          <p:spPr>
            <a:xfrm>
              <a:off x="2225352" y="2930921"/>
              <a:ext cx="9287503" cy="540000"/>
            </a:xfrm>
            <a:prstGeom prst="rect">
              <a:avLst/>
            </a:prstGeom>
            <a:noFill/>
            <a:ln w="38100">
              <a:solidFill>
                <a:srgbClr val="2EC068"/>
              </a:solidFill>
            </a:ln>
          </p:spPr>
          <p:txBody>
            <a:bodyPr spcFirstLastPara="1" wrap="square" lIns="91425" tIns="91425" rIns="926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200" b="1" i="0" u="none" strike="noStrike" kern="0" cap="none" spc="0" normalizeH="0" baseline="0" noProof="0" dirty="0">
                <a:ln>
                  <a:noFill/>
                </a:ln>
                <a:solidFill>
                  <a:srgbClr val="2EC068"/>
                </a:solidFill>
                <a:effectLst/>
                <a:uLnTx/>
                <a:uFillTx/>
                <a:latin typeface="Fira Sans Extra Condensed"/>
                <a:ea typeface="Fira Sans Extra Condensed"/>
                <a:cs typeface="Fira Sans Extra Condensed"/>
                <a:sym typeface="Fira Sans Extra Condensed"/>
              </a:endParaRPr>
            </a:p>
          </p:txBody>
        </p:sp>
        <p:sp>
          <p:nvSpPr>
            <p:cNvPr id="152" name="Google Shape;1904;p29"/>
            <p:cNvSpPr txBox="1"/>
            <p:nvPr/>
          </p:nvSpPr>
          <p:spPr>
            <a:xfrm>
              <a:off x="2615973" y="2997671"/>
              <a:ext cx="7158057" cy="406500"/>
            </a:xfrm>
            <a:prstGeom prst="rect">
              <a:avLst/>
            </a:prstGeom>
            <a:noFill/>
            <a:ln>
              <a:noFill/>
            </a:ln>
          </p:spPr>
          <p:txBody>
            <a:bodyPr spcFirstLastPara="1" wrap="square" lIns="91425" tIns="91425" rIns="91425" bIns="91425" anchor="ctr" anchorCtr="0">
              <a:noAutofit/>
            </a:bodyPr>
            <a:lstStyle/>
            <a:p>
              <a:r>
                <a:rPr lang="es-MX" sz="2000" dirty="0">
                  <a:latin typeface="Microsoft JhengHei UI Light" panose="020B0304030504040204" pitchFamily="34" charset="-120"/>
                  <a:ea typeface="Microsoft JhengHei UI Light" panose="020B0304030504040204" pitchFamily="34" charset="-120"/>
                </a:rPr>
                <a:t>Recomendación del Consejo Consultivo</a:t>
              </a:r>
            </a:p>
          </p:txBody>
        </p:sp>
        <p:sp>
          <p:nvSpPr>
            <p:cNvPr id="153" name="Google Shape;1905;p29"/>
            <p:cNvSpPr txBox="1"/>
            <p:nvPr/>
          </p:nvSpPr>
          <p:spPr>
            <a:xfrm>
              <a:off x="1533848" y="2840921"/>
              <a:ext cx="720000" cy="720000"/>
            </a:xfrm>
            <a:prstGeom prst="rect">
              <a:avLst/>
            </a:prstGeom>
            <a:solidFill>
              <a:srgbClr val="979799"/>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rPr>
                <a:t>02</a:t>
              </a:r>
              <a:endParaRPr kumimoji="0"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endParaRPr>
            </a:p>
          </p:txBody>
        </p:sp>
      </p:grpSp>
      <p:grpSp>
        <p:nvGrpSpPr>
          <p:cNvPr id="7" name="Grupo 6">
            <a:extLst>
              <a:ext uri="{FF2B5EF4-FFF2-40B4-BE49-F238E27FC236}">
                <a16:creationId xmlns:a16="http://schemas.microsoft.com/office/drawing/2014/main" id="{F0BDE8A8-FF14-4377-92DE-F2C3AFA73EEB}"/>
              </a:ext>
            </a:extLst>
          </p:cNvPr>
          <p:cNvGrpSpPr/>
          <p:nvPr/>
        </p:nvGrpSpPr>
        <p:grpSpPr>
          <a:xfrm>
            <a:off x="2306708" y="4127601"/>
            <a:ext cx="9285968" cy="720000"/>
            <a:chOff x="1533849" y="4089314"/>
            <a:chExt cx="9979010" cy="720000"/>
          </a:xfrm>
        </p:grpSpPr>
        <p:sp>
          <p:nvSpPr>
            <p:cNvPr id="146" name="Google Shape;1897;p29"/>
            <p:cNvSpPr txBox="1"/>
            <p:nvPr/>
          </p:nvSpPr>
          <p:spPr>
            <a:xfrm>
              <a:off x="2226883" y="4179314"/>
              <a:ext cx="9285976" cy="540000"/>
            </a:xfrm>
            <a:prstGeom prst="rect">
              <a:avLst/>
            </a:prstGeom>
            <a:noFill/>
            <a:ln w="38100">
              <a:solidFill>
                <a:srgbClr val="78BE44"/>
              </a:solidFill>
            </a:ln>
          </p:spPr>
          <p:txBody>
            <a:bodyPr spcFirstLastPara="1" wrap="square" lIns="91425" tIns="91425" rIns="926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200" b="1" i="0" u="none" strike="noStrike" kern="0" cap="none" spc="0" normalizeH="0" baseline="0" noProof="0" dirty="0">
                <a:ln>
                  <a:noFill/>
                </a:ln>
                <a:solidFill>
                  <a:srgbClr val="2EC068"/>
                </a:solidFill>
                <a:effectLst/>
                <a:uLnTx/>
                <a:uFillTx/>
                <a:latin typeface="Fira Sans Extra Condensed"/>
                <a:ea typeface="Fira Sans Extra Condensed"/>
                <a:cs typeface="Fira Sans Extra Condensed"/>
                <a:sym typeface="Fira Sans Extra Condensed"/>
              </a:endParaRPr>
            </a:p>
          </p:txBody>
        </p:sp>
        <p:sp>
          <p:nvSpPr>
            <p:cNvPr id="155" name="Google Shape;1907;p29"/>
            <p:cNvSpPr txBox="1"/>
            <p:nvPr/>
          </p:nvSpPr>
          <p:spPr>
            <a:xfrm>
              <a:off x="2618338" y="4246064"/>
              <a:ext cx="7851524" cy="406500"/>
            </a:xfrm>
            <a:prstGeom prst="rect">
              <a:avLst/>
            </a:prstGeom>
            <a:noFill/>
            <a:ln>
              <a:noFill/>
            </a:ln>
          </p:spPr>
          <p:txBody>
            <a:bodyPr spcFirstLastPara="1" wrap="square" lIns="91425" tIns="91425" rIns="91425" bIns="91425" anchor="ctr" anchorCtr="0">
              <a:noAutofit/>
            </a:bodyPr>
            <a:lstStyle/>
            <a:p>
              <a:r>
                <a:rPr lang="es-MX" sz="2000" dirty="0">
                  <a:latin typeface="Microsoft JhengHei UI Light" panose="020B0304030504040204" pitchFamily="34" charset="-120"/>
                  <a:ea typeface="Microsoft JhengHei UI Light" panose="020B0304030504040204" pitchFamily="34" charset="-120"/>
                </a:rPr>
                <a:t>Identificación de un pequeño operador</a:t>
              </a:r>
            </a:p>
          </p:txBody>
        </p:sp>
        <p:sp>
          <p:nvSpPr>
            <p:cNvPr id="156" name="Google Shape;1908;p29"/>
            <p:cNvSpPr txBox="1"/>
            <p:nvPr/>
          </p:nvSpPr>
          <p:spPr>
            <a:xfrm>
              <a:off x="1533849" y="4089314"/>
              <a:ext cx="720000" cy="720000"/>
            </a:xfrm>
            <a:prstGeom prst="rect">
              <a:avLst/>
            </a:prstGeom>
            <a:solidFill>
              <a:srgbClr val="979799"/>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rPr>
                <a:t>04</a:t>
              </a:r>
              <a:endParaRPr kumimoji="0"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endParaRPr>
            </a:p>
          </p:txBody>
        </p:sp>
        <p:pic>
          <p:nvPicPr>
            <p:cNvPr id="5" name="Imagen 4">
              <a:extLst>
                <a:ext uri="{FF2B5EF4-FFF2-40B4-BE49-F238E27FC236}">
                  <a16:creationId xmlns:a16="http://schemas.microsoft.com/office/drawing/2014/main" id="{D143CAF6-2568-4B61-B411-301C5FA791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4407" y="4089314"/>
              <a:ext cx="721538" cy="720000"/>
            </a:xfrm>
            <a:prstGeom prst="rect">
              <a:avLst/>
            </a:prstGeom>
          </p:spPr>
        </p:pic>
      </p:grpSp>
      <p:grpSp>
        <p:nvGrpSpPr>
          <p:cNvPr id="2" name="Grupo 1">
            <a:extLst>
              <a:ext uri="{FF2B5EF4-FFF2-40B4-BE49-F238E27FC236}">
                <a16:creationId xmlns:a16="http://schemas.microsoft.com/office/drawing/2014/main" id="{8BCF7FB6-6259-494C-BBEF-6B510F577AA2}"/>
              </a:ext>
            </a:extLst>
          </p:cNvPr>
          <p:cNvGrpSpPr/>
          <p:nvPr/>
        </p:nvGrpSpPr>
        <p:grpSpPr>
          <a:xfrm>
            <a:off x="641578" y="1569498"/>
            <a:ext cx="9980537" cy="720000"/>
            <a:chOff x="1533848" y="1536007"/>
            <a:chExt cx="9980537" cy="720000"/>
          </a:xfrm>
        </p:grpSpPr>
        <p:sp>
          <p:nvSpPr>
            <p:cNvPr id="147" name="Google Shape;1898;p29"/>
            <p:cNvSpPr txBox="1"/>
            <p:nvPr/>
          </p:nvSpPr>
          <p:spPr>
            <a:xfrm>
              <a:off x="2226882" y="1626007"/>
              <a:ext cx="9287503" cy="540000"/>
            </a:xfrm>
            <a:prstGeom prst="rect">
              <a:avLst/>
            </a:prstGeom>
            <a:noFill/>
            <a:ln w="38100">
              <a:solidFill>
                <a:srgbClr val="499D42"/>
              </a:solidFill>
            </a:ln>
          </p:spPr>
          <p:txBody>
            <a:bodyPr spcFirstLastPara="1" wrap="square" lIns="91425" tIns="91425" rIns="926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200" b="1" i="0" u="none" strike="noStrike" kern="0" cap="none" spc="0" normalizeH="0" baseline="0" noProof="0" dirty="0">
                <a:ln>
                  <a:noFill/>
                </a:ln>
                <a:solidFill>
                  <a:srgbClr val="2EC068"/>
                </a:solidFill>
                <a:effectLst/>
                <a:uLnTx/>
                <a:uFillTx/>
                <a:latin typeface="Fira Sans Extra Condensed"/>
                <a:ea typeface="Fira Sans Extra Condensed"/>
                <a:cs typeface="Fira Sans Extra Condensed"/>
                <a:sym typeface="Fira Sans Extra Condensed"/>
              </a:endParaRPr>
            </a:p>
          </p:txBody>
        </p:sp>
        <p:sp>
          <p:nvSpPr>
            <p:cNvPr id="149" name="Google Shape;1901;p29"/>
            <p:cNvSpPr txBox="1"/>
            <p:nvPr/>
          </p:nvSpPr>
          <p:spPr>
            <a:xfrm>
              <a:off x="2618337" y="1692757"/>
              <a:ext cx="6536076" cy="406500"/>
            </a:xfrm>
            <a:prstGeom prst="rect">
              <a:avLst/>
            </a:prstGeom>
            <a:no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r>
                <a:rPr lang="es-MX" sz="2000" kern="0" dirty="0">
                  <a:solidFill>
                    <a:srgbClr val="000000"/>
                  </a:solidFill>
                  <a:latin typeface="Microsoft JhengHei Light" panose="020B0304030504040204" pitchFamily="34" charset="-120"/>
                  <a:ea typeface="Microsoft JhengHei Light" panose="020B0304030504040204" pitchFamily="34" charset="-120"/>
                  <a:cs typeface="Microsoft Himalaya" panose="01010100010101010101" pitchFamily="2" charset="0"/>
                  <a:sym typeface="Roboto"/>
                </a:rPr>
                <a:t>Antecedentes</a:t>
              </a:r>
              <a:endParaRPr sz="2000" kern="0" dirty="0">
                <a:solidFill>
                  <a:srgbClr val="000000"/>
                </a:solidFill>
                <a:latin typeface="Microsoft JhengHei Light" panose="020B0304030504040204" pitchFamily="34" charset="-120"/>
                <a:ea typeface="Microsoft JhengHei Light" panose="020B0304030504040204" pitchFamily="34" charset="-120"/>
                <a:cs typeface="Microsoft Himalaya" panose="01010100010101010101" pitchFamily="2" charset="0"/>
                <a:sym typeface="Roboto"/>
              </a:endParaRPr>
            </a:p>
          </p:txBody>
        </p:sp>
        <p:sp>
          <p:nvSpPr>
            <p:cNvPr id="150" name="Google Shape;1902;p29"/>
            <p:cNvSpPr txBox="1"/>
            <p:nvPr/>
          </p:nvSpPr>
          <p:spPr>
            <a:xfrm>
              <a:off x="1533848" y="1536007"/>
              <a:ext cx="720000" cy="720000"/>
            </a:xfrm>
            <a:prstGeom prst="rect">
              <a:avLst/>
            </a:prstGeom>
            <a:solidFill>
              <a:srgbClr val="979799"/>
            </a:solidFill>
            <a:ln>
              <a:noFill/>
            </a:ln>
          </p:spPr>
          <p:txBody>
            <a:bodyPr spcFirstLastPara="1" wrap="square" lIns="91425" tIns="91425" rIns="926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rPr>
                <a:t>01</a:t>
              </a:r>
              <a:endParaRPr kumimoji="0"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endParaRPr>
            </a:p>
          </p:txBody>
        </p:sp>
        <p:pic>
          <p:nvPicPr>
            <p:cNvPr id="8" name="Imagen 7">
              <a:extLst>
                <a:ext uri="{FF2B5EF4-FFF2-40B4-BE49-F238E27FC236}">
                  <a16:creationId xmlns:a16="http://schemas.microsoft.com/office/drawing/2014/main" id="{83028DD0-2A0D-4FFB-9F70-5964911A77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4064" y="1536007"/>
              <a:ext cx="721538" cy="720000"/>
            </a:xfrm>
            <a:prstGeom prst="rect">
              <a:avLst/>
            </a:prstGeom>
          </p:spPr>
        </p:pic>
      </p:grpSp>
      <p:grpSp>
        <p:nvGrpSpPr>
          <p:cNvPr id="9" name="Grupo 8">
            <a:extLst>
              <a:ext uri="{FF2B5EF4-FFF2-40B4-BE49-F238E27FC236}">
                <a16:creationId xmlns:a16="http://schemas.microsoft.com/office/drawing/2014/main" id="{484EE9C1-CF46-4A2B-B4BA-D05DC5FC9D3A}"/>
              </a:ext>
            </a:extLst>
          </p:cNvPr>
          <p:cNvGrpSpPr/>
          <p:nvPr/>
        </p:nvGrpSpPr>
        <p:grpSpPr>
          <a:xfrm>
            <a:off x="3118024" y="4977838"/>
            <a:ext cx="9023397" cy="808516"/>
            <a:chOff x="1542572" y="5410973"/>
            <a:chExt cx="9970261" cy="808516"/>
          </a:xfrm>
        </p:grpSpPr>
        <p:sp>
          <p:nvSpPr>
            <p:cNvPr id="41" name="Google Shape;1897;p29">
              <a:extLst>
                <a:ext uri="{FF2B5EF4-FFF2-40B4-BE49-F238E27FC236}">
                  <a16:creationId xmlns:a16="http://schemas.microsoft.com/office/drawing/2014/main" id="{6D03EA05-86E2-4EFD-9198-C75D43AA9780}"/>
                </a:ext>
              </a:extLst>
            </p:cNvPr>
            <p:cNvSpPr txBox="1"/>
            <p:nvPr/>
          </p:nvSpPr>
          <p:spPr>
            <a:xfrm>
              <a:off x="2226865" y="5500973"/>
              <a:ext cx="9285968" cy="540000"/>
            </a:xfrm>
            <a:prstGeom prst="rect">
              <a:avLst/>
            </a:prstGeom>
            <a:noFill/>
            <a:ln w="38100">
              <a:solidFill>
                <a:srgbClr val="4BACC6"/>
              </a:solidFill>
            </a:ln>
          </p:spPr>
          <p:txBody>
            <a:bodyPr spcFirstLastPara="1" wrap="square" lIns="91425" tIns="91425" rIns="926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200" b="1" i="0" u="none" strike="noStrike" kern="0" cap="none" spc="0" normalizeH="0" baseline="0" noProof="0" dirty="0">
                <a:ln>
                  <a:noFill/>
                </a:ln>
                <a:solidFill>
                  <a:srgbClr val="2EC068"/>
                </a:solidFill>
                <a:effectLst/>
                <a:uLnTx/>
                <a:uFillTx/>
                <a:latin typeface="Fira Sans Extra Condensed"/>
                <a:ea typeface="Fira Sans Extra Condensed"/>
                <a:cs typeface="Fira Sans Extra Condensed"/>
                <a:sym typeface="Fira Sans Extra Condensed"/>
              </a:endParaRPr>
            </a:p>
          </p:txBody>
        </p:sp>
        <p:sp>
          <p:nvSpPr>
            <p:cNvPr id="42" name="Google Shape;1907;p29">
              <a:extLst>
                <a:ext uri="{FF2B5EF4-FFF2-40B4-BE49-F238E27FC236}">
                  <a16:creationId xmlns:a16="http://schemas.microsoft.com/office/drawing/2014/main" id="{13974DB5-5FE0-4C35-8E94-A9B2CAA9C37E}"/>
                </a:ext>
              </a:extLst>
            </p:cNvPr>
            <p:cNvSpPr txBox="1"/>
            <p:nvPr/>
          </p:nvSpPr>
          <p:spPr>
            <a:xfrm>
              <a:off x="2627063" y="5567723"/>
              <a:ext cx="7851530" cy="406500"/>
            </a:xfrm>
            <a:prstGeom prst="rect">
              <a:avLst/>
            </a:prstGeom>
            <a:noFill/>
            <a:ln>
              <a:noFill/>
            </a:ln>
          </p:spPr>
          <p:txBody>
            <a:bodyPr spcFirstLastPara="1" wrap="square" lIns="91425" tIns="91425" rIns="91425" bIns="91425" anchor="ctr" anchorCtr="0">
              <a:noAutofit/>
            </a:bodyPr>
            <a:lstStyle/>
            <a:p>
              <a:r>
                <a:rPr lang="es-MX" sz="2000" dirty="0">
                  <a:latin typeface="Microsoft JhengHei UI Light" panose="020B0304030504040204" pitchFamily="34" charset="-120"/>
                  <a:ea typeface="Microsoft JhengHei UI Light" panose="020B0304030504040204" pitchFamily="34" charset="-120"/>
                </a:rPr>
                <a:t>Siguientes pasos a considerar…</a:t>
              </a:r>
            </a:p>
          </p:txBody>
        </p:sp>
        <p:sp>
          <p:nvSpPr>
            <p:cNvPr id="43" name="Google Shape;1908;p29">
              <a:extLst>
                <a:ext uri="{FF2B5EF4-FFF2-40B4-BE49-F238E27FC236}">
                  <a16:creationId xmlns:a16="http://schemas.microsoft.com/office/drawing/2014/main" id="{FF6B5039-660E-4BAA-82FD-B3E8B46F40BD}"/>
                </a:ext>
              </a:extLst>
            </p:cNvPr>
            <p:cNvSpPr txBox="1"/>
            <p:nvPr/>
          </p:nvSpPr>
          <p:spPr>
            <a:xfrm>
              <a:off x="1542572" y="5410973"/>
              <a:ext cx="720000" cy="720000"/>
            </a:xfrm>
            <a:prstGeom prst="rect">
              <a:avLst/>
            </a:prstGeom>
            <a:solidFill>
              <a:srgbClr val="979799"/>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rPr>
                <a:t>05</a:t>
              </a:r>
              <a:endParaRPr kumimoji="0"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endParaRPr>
            </a:p>
          </p:txBody>
        </p:sp>
        <p:pic>
          <p:nvPicPr>
            <p:cNvPr id="10" name="Imagen 9">
              <a:extLst>
                <a:ext uri="{FF2B5EF4-FFF2-40B4-BE49-F238E27FC236}">
                  <a16:creationId xmlns:a16="http://schemas.microsoft.com/office/drawing/2014/main" id="{C34F6875-E3B3-4EE9-91C9-8C61BD013E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3039" y="5410973"/>
              <a:ext cx="721536" cy="808516"/>
            </a:xfrm>
            <a:prstGeom prst="rect">
              <a:avLst/>
            </a:prstGeom>
          </p:spPr>
        </p:pic>
      </p:grpSp>
      <p:grpSp>
        <p:nvGrpSpPr>
          <p:cNvPr id="24" name="Grupo 23">
            <a:extLst>
              <a:ext uri="{FF2B5EF4-FFF2-40B4-BE49-F238E27FC236}">
                <a16:creationId xmlns:a16="http://schemas.microsoft.com/office/drawing/2014/main" id="{D787FE79-C374-4741-B99B-92E8F41786C9}"/>
              </a:ext>
            </a:extLst>
          </p:cNvPr>
          <p:cNvGrpSpPr/>
          <p:nvPr/>
        </p:nvGrpSpPr>
        <p:grpSpPr>
          <a:xfrm>
            <a:off x="1848786" y="3277364"/>
            <a:ext cx="9537093" cy="720000"/>
            <a:chOff x="1533848" y="2840921"/>
            <a:chExt cx="9979007" cy="720000"/>
          </a:xfrm>
        </p:grpSpPr>
        <p:sp>
          <p:nvSpPr>
            <p:cNvPr id="25" name="Google Shape;1896;p29">
              <a:extLst>
                <a:ext uri="{FF2B5EF4-FFF2-40B4-BE49-F238E27FC236}">
                  <a16:creationId xmlns:a16="http://schemas.microsoft.com/office/drawing/2014/main" id="{74705006-FA28-4C71-A923-3166AD4FC454}"/>
                </a:ext>
              </a:extLst>
            </p:cNvPr>
            <p:cNvSpPr txBox="1"/>
            <p:nvPr/>
          </p:nvSpPr>
          <p:spPr>
            <a:xfrm>
              <a:off x="2225352" y="2930921"/>
              <a:ext cx="9287503" cy="540000"/>
            </a:xfrm>
            <a:prstGeom prst="rect">
              <a:avLst/>
            </a:prstGeom>
            <a:noFill/>
            <a:ln w="38100">
              <a:solidFill>
                <a:srgbClr val="2EC068"/>
              </a:solidFill>
            </a:ln>
          </p:spPr>
          <p:txBody>
            <a:bodyPr spcFirstLastPara="1" wrap="square" lIns="91425" tIns="91425" rIns="926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3200" b="1" i="0" u="none" strike="noStrike" kern="0" cap="none" spc="0" normalizeH="0" baseline="0" noProof="0" dirty="0">
                <a:ln>
                  <a:noFill/>
                </a:ln>
                <a:solidFill>
                  <a:srgbClr val="2EC068"/>
                </a:solidFill>
                <a:effectLst/>
                <a:uLnTx/>
                <a:uFillTx/>
                <a:latin typeface="Fira Sans Extra Condensed"/>
                <a:ea typeface="Fira Sans Extra Condensed"/>
                <a:cs typeface="Fira Sans Extra Condensed"/>
                <a:sym typeface="Fira Sans Extra Condensed"/>
              </a:endParaRPr>
            </a:p>
          </p:txBody>
        </p:sp>
        <p:sp>
          <p:nvSpPr>
            <p:cNvPr id="26" name="Google Shape;1904;p29">
              <a:extLst>
                <a:ext uri="{FF2B5EF4-FFF2-40B4-BE49-F238E27FC236}">
                  <a16:creationId xmlns:a16="http://schemas.microsoft.com/office/drawing/2014/main" id="{BB1FBF8B-20E7-495A-BEC5-5F4059B6288B}"/>
                </a:ext>
              </a:extLst>
            </p:cNvPr>
            <p:cNvSpPr txBox="1"/>
            <p:nvPr/>
          </p:nvSpPr>
          <p:spPr>
            <a:xfrm>
              <a:off x="2615973" y="2997671"/>
              <a:ext cx="7158057" cy="406500"/>
            </a:xfrm>
            <a:prstGeom prst="rect">
              <a:avLst/>
            </a:prstGeom>
            <a:noFill/>
            <a:ln>
              <a:noFill/>
            </a:ln>
          </p:spPr>
          <p:txBody>
            <a:bodyPr spcFirstLastPara="1" wrap="square" lIns="91425" tIns="91425" rIns="91425" bIns="91425" anchor="ctr" anchorCtr="0">
              <a:noAutofit/>
            </a:bodyPr>
            <a:lstStyle/>
            <a:p>
              <a:r>
                <a:rPr lang="es-MX" sz="2000" dirty="0">
                  <a:latin typeface="Microsoft JhengHei UI Light" panose="020B0304030504040204" pitchFamily="34" charset="-120"/>
                  <a:ea typeface="Microsoft JhengHei UI Light" panose="020B0304030504040204" pitchFamily="34" charset="-120"/>
                </a:rPr>
                <a:t>Comité de Pequeños Operadores</a:t>
              </a:r>
            </a:p>
          </p:txBody>
        </p:sp>
        <p:sp>
          <p:nvSpPr>
            <p:cNvPr id="27" name="Google Shape;1905;p29">
              <a:extLst>
                <a:ext uri="{FF2B5EF4-FFF2-40B4-BE49-F238E27FC236}">
                  <a16:creationId xmlns:a16="http://schemas.microsoft.com/office/drawing/2014/main" id="{4CF451AB-6483-4D08-A2E1-B5D17844E416}"/>
                </a:ext>
              </a:extLst>
            </p:cNvPr>
            <p:cNvSpPr txBox="1"/>
            <p:nvPr/>
          </p:nvSpPr>
          <p:spPr>
            <a:xfrm>
              <a:off x="1533848" y="2840921"/>
              <a:ext cx="720000" cy="720000"/>
            </a:xfrm>
            <a:prstGeom prst="rect">
              <a:avLst/>
            </a:prstGeom>
            <a:solidFill>
              <a:srgbClr val="979799"/>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rPr>
                <a:t>03</a:t>
              </a:r>
              <a:endParaRPr kumimoji="0" sz="3200" b="1" i="0" u="none" strike="noStrike" kern="0" cap="none" spc="0" normalizeH="0" baseline="0" noProof="0" dirty="0">
                <a:ln>
                  <a:noFill/>
                </a:ln>
                <a:solidFill>
                  <a:schemeClr val="bg1"/>
                </a:solidFill>
                <a:effectLst/>
                <a:uLnTx/>
                <a:uFillTx/>
                <a:latin typeface="Fira Sans Extra Condensed"/>
                <a:ea typeface="Fira Sans Extra Condensed"/>
                <a:cs typeface="Fira Sans Extra Condensed"/>
                <a:sym typeface="Fira Sans Extra Condensed"/>
              </a:endParaRPr>
            </a:p>
          </p:txBody>
        </p:sp>
        <p:pic>
          <p:nvPicPr>
            <p:cNvPr id="28" name="Imagen 27">
              <a:extLst>
                <a:ext uri="{FF2B5EF4-FFF2-40B4-BE49-F238E27FC236}">
                  <a16:creationId xmlns:a16="http://schemas.microsoft.com/office/drawing/2014/main" id="{D17BBE99-FC72-4F50-8033-FE2758FDD4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3443" y="2840921"/>
              <a:ext cx="720000" cy="720000"/>
            </a:xfrm>
            <a:prstGeom prst="rect">
              <a:avLst/>
            </a:prstGeom>
          </p:spPr>
        </p:pic>
      </p:grpSp>
      <p:pic>
        <p:nvPicPr>
          <p:cNvPr id="12" name="Imagen 11">
            <a:extLst>
              <a:ext uri="{FF2B5EF4-FFF2-40B4-BE49-F238E27FC236}">
                <a16:creationId xmlns:a16="http://schemas.microsoft.com/office/drawing/2014/main" id="{66C5DF2F-9694-4A6E-9BE0-C4A70A2F2185}"/>
              </a:ext>
            </a:extLst>
          </p:cNvPr>
          <p:cNvPicPr>
            <a:picLocks noChangeAspect="1"/>
          </p:cNvPicPr>
          <p:nvPr/>
        </p:nvPicPr>
        <p:blipFill>
          <a:blip r:embed="rId7"/>
          <a:stretch>
            <a:fillRect/>
          </a:stretch>
        </p:blipFill>
        <p:spPr>
          <a:xfrm>
            <a:off x="8463332" y="2452453"/>
            <a:ext cx="1604589" cy="671424"/>
          </a:xfrm>
          <a:prstGeom prst="rect">
            <a:avLst/>
          </a:prstGeom>
        </p:spPr>
      </p:pic>
    </p:spTree>
    <p:extLst>
      <p:ext uri="{BB962C8B-B14F-4D97-AF65-F5344CB8AC3E}">
        <p14:creationId xmlns:p14="http://schemas.microsoft.com/office/powerpoint/2010/main" val="18777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54025" y="345232"/>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Antecedentes</a:t>
            </a:r>
            <a:endParaRPr lang="es-ES"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endParaRPr>
          </a:p>
        </p:txBody>
      </p:sp>
      <p:sp>
        <p:nvSpPr>
          <p:cNvPr id="45" name="Rectángulo 44">
            <a:extLst>
              <a:ext uri="{FF2B5EF4-FFF2-40B4-BE49-F238E27FC236}">
                <a16:creationId xmlns:a16="http://schemas.microsoft.com/office/drawing/2014/main" id="{16173EE8-FADB-4EEF-ABAD-5105D336E2EC}"/>
              </a:ext>
            </a:extLst>
          </p:cNvPr>
          <p:cNvSpPr/>
          <p:nvPr/>
        </p:nvSpPr>
        <p:spPr>
          <a:xfrm>
            <a:off x="454025" y="1186962"/>
            <a:ext cx="11953328" cy="962892"/>
          </a:xfrm>
          <a:prstGeom prst="rect">
            <a:avLst/>
          </a:prstGeom>
        </p:spPr>
        <p:txBody>
          <a:bodyPr wrap="square">
            <a:spAutoFit/>
          </a:bodyPr>
          <a:lstStyle/>
          <a:p>
            <a:pPr algn="just">
              <a:lnSpc>
                <a:spcPct val="107000"/>
              </a:lnSpc>
            </a:pPr>
            <a:r>
              <a:rPr lang="es-MX" dirty="0">
                <a:latin typeface="Microsoft JhengHei UI Light" panose="020B0304030504040204" pitchFamily="34" charset="-120"/>
                <a:ea typeface="Microsoft JhengHei UI Light" panose="020B0304030504040204" pitchFamily="34" charset="-120"/>
              </a:rPr>
              <a:t>La reforma Constitucional de 2013 en materia de telecomunicaciones reconoció la necesidad de que el Instituto Federal de Telecomunicaciones tenga por objeto el desarrollo eficiente de la radiodifusión y las telecomunicaciones. Para ello, le otorgó:</a:t>
            </a:r>
          </a:p>
        </p:txBody>
      </p:sp>
      <p:graphicFrame>
        <p:nvGraphicFramePr>
          <p:cNvPr id="2" name="Diagrama 1">
            <a:extLst>
              <a:ext uri="{FF2B5EF4-FFF2-40B4-BE49-F238E27FC236}">
                <a16:creationId xmlns:a16="http://schemas.microsoft.com/office/drawing/2014/main" id="{F5FB58CD-95E0-42BB-BD42-1874E59A0CFA}"/>
              </a:ext>
            </a:extLst>
          </p:cNvPr>
          <p:cNvGraphicFramePr/>
          <p:nvPr>
            <p:extLst>
              <p:ext uri="{D42A27DB-BD31-4B8C-83A1-F6EECF244321}">
                <p14:modId xmlns:p14="http://schemas.microsoft.com/office/powerpoint/2010/main" val="3684328786"/>
              </p:ext>
            </p:extLst>
          </p:nvPr>
        </p:nvGraphicFramePr>
        <p:xfrm>
          <a:off x="2037903" y="2433464"/>
          <a:ext cx="10369449" cy="4397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16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54025" y="345232"/>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Antecedentes</a:t>
            </a:r>
            <a:endParaRPr lang="es-ES"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endParaRPr>
          </a:p>
        </p:txBody>
      </p:sp>
      <p:sp>
        <p:nvSpPr>
          <p:cNvPr id="45" name="Rectángulo 44">
            <a:extLst>
              <a:ext uri="{FF2B5EF4-FFF2-40B4-BE49-F238E27FC236}">
                <a16:creationId xmlns:a16="http://schemas.microsoft.com/office/drawing/2014/main" id="{16173EE8-FADB-4EEF-ABAD-5105D336E2EC}"/>
              </a:ext>
            </a:extLst>
          </p:cNvPr>
          <p:cNvSpPr/>
          <p:nvPr/>
        </p:nvSpPr>
        <p:spPr>
          <a:xfrm>
            <a:off x="454025" y="1186962"/>
            <a:ext cx="11953328" cy="1259255"/>
          </a:xfrm>
          <a:prstGeom prst="rect">
            <a:avLst/>
          </a:prstGeom>
        </p:spPr>
        <p:txBody>
          <a:bodyPr wrap="square">
            <a:spAutoFit/>
          </a:bodyPr>
          <a:lstStyle/>
          <a:p>
            <a:pPr algn="just">
              <a:lnSpc>
                <a:spcPct val="107000"/>
              </a:lnSpc>
            </a:pPr>
            <a:r>
              <a:rPr lang="es-ES" dirty="0">
                <a:latin typeface="Microsoft JhengHei UI Light" panose="020B0304030504040204" pitchFamily="34" charset="-120"/>
                <a:ea typeface="Microsoft JhengHei UI Light" panose="020B0304030504040204" pitchFamily="34" charset="-120"/>
              </a:rPr>
              <a:t>El Programa Anual de Trabajo del Instituto Federal de Telecomunicaciones establece para el presente año, la conformación de un </a:t>
            </a:r>
            <a:r>
              <a:rPr lang="es-ES" b="1" dirty="0">
                <a:latin typeface="Microsoft JhengHei UI Light" panose="020B0304030504040204" pitchFamily="34" charset="-120"/>
                <a:ea typeface="Microsoft JhengHei UI Light" panose="020B0304030504040204" pitchFamily="34" charset="-120"/>
              </a:rPr>
              <a:t>Comité de Pequeños Operadores</a:t>
            </a:r>
            <a:r>
              <a:rPr lang="es-ES" dirty="0">
                <a:latin typeface="Microsoft JhengHei UI Light" panose="020B0304030504040204" pitchFamily="34" charset="-120"/>
                <a:ea typeface="Microsoft JhengHei UI Light" panose="020B0304030504040204" pitchFamily="34" charset="-120"/>
              </a:rPr>
              <a:t>, </a:t>
            </a:r>
            <a:r>
              <a:rPr lang="es-MX" dirty="0">
                <a:latin typeface="Microsoft JhengHei UI Light" panose="020B0304030504040204" pitchFamily="34" charset="-120"/>
                <a:ea typeface="Microsoft JhengHei UI Light" panose="020B0304030504040204" pitchFamily="34" charset="-120"/>
              </a:rPr>
              <a:t>con el propósito de establecer un canal de comunicación y colaboración con dicho segmento de regulados para promover el desarrollo eficiente de las telecomunicaciones y la radiodifusión en México.</a:t>
            </a:r>
            <a:endParaRPr lang="es-MX" b="1" dirty="0">
              <a:latin typeface="Microsoft JhengHei UI Light" panose="020B0304030504040204" pitchFamily="34" charset="-120"/>
              <a:ea typeface="Microsoft JhengHei UI Light" panose="020B0304030504040204" pitchFamily="34" charset="-120"/>
            </a:endParaRPr>
          </a:p>
        </p:txBody>
      </p:sp>
      <p:pic>
        <p:nvPicPr>
          <p:cNvPr id="3" name="Imagen 2">
            <a:extLst>
              <a:ext uri="{FF2B5EF4-FFF2-40B4-BE49-F238E27FC236}">
                <a16:creationId xmlns:a16="http://schemas.microsoft.com/office/drawing/2014/main" id="{251597FD-3F65-469A-8850-689EECE61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52" y="2700323"/>
            <a:ext cx="3154229" cy="4068648"/>
          </a:xfrm>
          <a:prstGeom prst="rect">
            <a:avLst/>
          </a:prstGeom>
        </p:spPr>
      </p:pic>
      <p:sp>
        <p:nvSpPr>
          <p:cNvPr id="11" name="CuadroTexto 10">
            <a:extLst>
              <a:ext uri="{FF2B5EF4-FFF2-40B4-BE49-F238E27FC236}">
                <a16:creationId xmlns:a16="http://schemas.microsoft.com/office/drawing/2014/main" id="{F6D11A06-CB8C-4FD2-8C94-8C0C41E3797F}"/>
              </a:ext>
            </a:extLst>
          </p:cNvPr>
          <p:cNvSpPr txBox="1"/>
          <p:nvPr/>
        </p:nvSpPr>
        <p:spPr>
          <a:xfrm>
            <a:off x="4438039" y="2887987"/>
            <a:ext cx="7897009" cy="3693319"/>
          </a:xfrm>
          <a:prstGeom prst="rect">
            <a:avLst/>
          </a:prstGeom>
          <a:solidFill>
            <a:schemeClr val="accent5">
              <a:lumMod val="40000"/>
              <a:lumOff val="60000"/>
            </a:schemeClr>
          </a:solidFill>
        </p:spPr>
        <p:txBody>
          <a:bodyPr wrap="square" rtlCol="0">
            <a:spAutoFit/>
          </a:bodyPr>
          <a:lstStyle/>
          <a:p>
            <a:r>
              <a:rPr lang="es-MX" b="1" dirty="0">
                <a:latin typeface="Microsoft JhengHei Light" panose="020B0304030504040204" pitchFamily="34" charset="-120"/>
                <a:ea typeface="Microsoft JhengHei Light" panose="020B0304030504040204" pitchFamily="34" charset="-120"/>
              </a:rPr>
              <a:t>Objetivo institucional:</a:t>
            </a:r>
          </a:p>
          <a:p>
            <a:endParaRPr lang="es-MX" dirty="0">
              <a:latin typeface="Microsoft JhengHei Light" panose="020B0304030504040204" pitchFamily="34" charset="-120"/>
              <a:ea typeface="Microsoft JhengHei Light" panose="020B0304030504040204" pitchFamily="34" charset="-120"/>
            </a:endParaRPr>
          </a:p>
          <a:p>
            <a:r>
              <a:rPr lang="es-MX" dirty="0">
                <a:latin typeface="Microsoft JhengHei Light" panose="020B0304030504040204" pitchFamily="34" charset="-120"/>
                <a:ea typeface="Microsoft JhengHei Light" panose="020B0304030504040204" pitchFamily="34" charset="-120"/>
              </a:rPr>
              <a:t>LAR T.1.6.: Revisar las regulaciones, marco normativo y otras disposiciones existentes para que respondan a la evolución tecnológica y del ecosistema digital, de acuerdo a las mejores prácticas internacionales con un enfoque ágil y flexible “soft law”, y basadas en los principios generales de buena regulación.</a:t>
            </a:r>
          </a:p>
          <a:p>
            <a:endParaRPr lang="es-MX" dirty="0">
              <a:latin typeface="Microsoft JhengHei Light" panose="020B0304030504040204" pitchFamily="34" charset="-120"/>
              <a:ea typeface="Microsoft JhengHei Light" panose="020B0304030504040204" pitchFamily="34" charset="-120"/>
            </a:endParaRPr>
          </a:p>
          <a:p>
            <a:r>
              <a:rPr lang="es-MX" b="1" dirty="0">
                <a:latin typeface="Microsoft JhengHei Light" panose="020B0304030504040204" pitchFamily="34" charset="-120"/>
                <a:ea typeface="Microsoft JhengHei Light" panose="020B0304030504040204" pitchFamily="34" charset="-120"/>
              </a:rPr>
              <a:t>Área responsable: </a:t>
            </a:r>
            <a:r>
              <a:rPr lang="es-MX" dirty="0">
                <a:latin typeface="Microsoft JhengHei Light" panose="020B0304030504040204" pitchFamily="34" charset="-120"/>
                <a:ea typeface="Microsoft JhengHei Light" panose="020B0304030504040204" pitchFamily="34" charset="-120"/>
              </a:rPr>
              <a:t>CGMR</a:t>
            </a:r>
          </a:p>
          <a:p>
            <a:endParaRPr lang="es-MX" dirty="0">
              <a:latin typeface="Microsoft JhengHei Light" panose="020B0304030504040204" pitchFamily="34" charset="-120"/>
              <a:ea typeface="Microsoft JhengHei Light" panose="020B0304030504040204" pitchFamily="34" charset="-120"/>
            </a:endParaRPr>
          </a:p>
          <a:p>
            <a:r>
              <a:rPr lang="es-MX" b="1" dirty="0">
                <a:latin typeface="Microsoft JhengHei Light" panose="020B0304030504040204" pitchFamily="34" charset="-120"/>
                <a:ea typeface="Microsoft JhengHei Light" panose="020B0304030504040204" pitchFamily="34" charset="-120"/>
              </a:rPr>
              <a:t>Áreas coadyuvantes: </a:t>
            </a:r>
            <a:r>
              <a:rPr lang="es-MX" dirty="0">
                <a:latin typeface="Microsoft JhengHei Light" panose="020B0304030504040204" pitchFamily="34" charset="-120"/>
                <a:ea typeface="Microsoft JhengHei Light" panose="020B0304030504040204" pitchFamily="34" charset="-120"/>
              </a:rPr>
              <a:t>CGPE, CGVI, UAJ, UCE, UCS, UER, UPR.</a:t>
            </a:r>
          </a:p>
          <a:p>
            <a:endParaRPr lang="es-MX" dirty="0">
              <a:latin typeface="Microsoft JhengHei Light" panose="020B0304030504040204" pitchFamily="34" charset="-120"/>
              <a:ea typeface="Microsoft JhengHei Light" panose="020B0304030504040204" pitchFamily="34" charset="-120"/>
            </a:endParaRPr>
          </a:p>
          <a:p>
            <a:r>
              <a:rPr lang="es-MX" b="1" dirty="0">
                <a:latin typeface="Microsoft JhengHei Light" panose="020B0304030504040204" pitchFamily="34" charset="-120"/>
                <a:ea typeface="Microsoft JhengHei Light" panose="020B0304030504040204" pitchFamily="34" charset="-120"/>
              </a:rPr>
              <a:t>Meta 2022: </a:t>
            </a:r>
            <a:r>
              <a:rPr lang="es-MX" dirty="0">
                <a:latin typeface="Microsoft JhengHei Light" panose="020B0304030504040204" pitchFamily="34" charset="-120"/>
                <a:ea typeface="Microsoft JhengHei Light" panose="020B0304030504040204" pitchFamily="34" charset="-120"/>
              </a:rPr>
              <a:t>100 % al IV Trimestre</a:t>
            </a:r>
          </a:p>
        </p:txBody>
      </p:sp>
    </p:spTree>
    <p:extLst>
      <p:ext uri="{BB962C8B-B14F-4D97-AF65-F5344CB8AC3E}">
        <p14:creationId xmlns:p14="http://schemas.microsoft.com/office/powerpoint/2010/main" val="5082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54025" y="345232"/>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Antecedentes</a:t>
            </a:r>
            <a:endParaRPr lang="es-ES"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endParaRPr>
          </a:p>
        </p:txBody>
      </p:sp>
      <p:sp>
        <p:nvSpPr>
          <p:cNvPr id="45" name="Rectángulo 44">
            <a:extLst>
              <a:ext uri="{FF2B5EF4-FFF2-40B4-BE49-F238E27FC236}">
                <a16:creationId xmlns:a16="http://schemas.microsoft.com/office/drawing/2014/main" id="{16173EE8-FADB-4EEF-ABAD-5105D336E2EC}"/>
              </a:ext>
            </a:extLst>
          </p:cNvPr>
          <p:cNvSpPr/>
          <p:nvPr/>
        </p:nvSpPr>
        <p:spPr>
          <a:xfrm>
            <a:off x="454025" y="1186962"/>
            <a:ext cx="11953328" cy="1851982"/>
          </a:xfrm>
          <a:prstGeom prst="rect">
            <a:avLst/>
          </a:prstGeom>
        </p:spPr>
        <p:txBody>
          <a:bodyPr wrap="square">
            <a:spAutoFit/>
          </a:bodyPr>
          <a:lstStyle/>
          <a:p>
            <a:pPr algn="just">
              <a:lnSpc>
                <a:spcPct val="107000"/>
              </a:lnSpc>
            </a:pPr>
            <a:r>
              <a:rPr lang="es-MX" dirty="0">
                <a:latin typeface="Microsoft JhengHei UI Light" panose="020B0304030504040204" pitchFamily="34" charset="-120"/>
                <a:ea typeface="Microsoft JhengHei UI Light" panose="020B0304030504040204" pitchFamily="34" charset="-120"/>
              </a:rPr>
              <a:t>En relación con lo anterior, el Instituto Federal de Telecomunicaciones ha emitido diversas disposiciones o decisiones que han tenido como propósito regular de forma asimétrica a los participantes de los mercados a su cargo, para eliminar eficazmente las barreras a la competencia y la libre concurrencia. </a:t>
            </a:r>
          </a:p>
          <a:p>
            <a:pPr algn="just">
              <a:lnSpc>
                <a:spcPct val="107000"/>
              </a:lnSpc>
            </a:pPr>
            <a:endParaRPr lang="es-MX" dirty="0">
              <a:latin typeface="Microsoft JhengHei UI Light" panose="020B0304030504040204" pitchFamily="34" charset="-120"/>
              <a:ea typeface="Microsoft JhengHei UI Light" panose="020B0304030504040204" pitchFamily="34" charset="-120"/>
            </a:endParaRPr>
          </a:p>
          <a:p>
            <a:pPr algn="just">
              <a:lnSpc>
                <a:spcPct val="107000"/>
              </a:lnSpc>
            </a:pPr>
            <a:r>
              <a:rPr lang="es-MX" dirty="0">
                <a:latin typeface="Microsoft JhengHei UI Light" panose="020B0304030504040204" pitchFamily="34" charset="-120"/>
                <a:ea typeface="Microsoft JhengHei UI Light" panose="020B0304030504040204" pitchFamily="34" charset="-120"/>
              </a:rPr>
              <a:t>Al menos 105 regulaciones, propuestas regulatorias e instrumentos programáticos emitidos por el Instituto tienen algún impacto favorable en los pequeños operadores, de las que destacan las siguientes:</a:t>
            </a:r>
          </a:p>
        </p:txBody>
      </p:sp>
      <p:sp>
        <p:nvSpPr>
          <p:cNvPr id="2" name="CuadroTexto 1">
            <a:extLst>
              <a:ext uri="{FF2B5EF4-FFF2-40B4-BE49-F238E27FC236}">
                <a16:creationId xmlns:a16="http://schemas.microsoft.com/office/drawing/2014/main" id="{9FA46FBE-B195-487C-9FC9-02CB0666C6B3}"/>
              </a:ext>
            </a:extLst>
          </p:cNvPr>
          <p:cNvSpPr txBox="1"/>
          <p:nvPr/>
        </p:nvSpPr>
        <p:spPr>
          <a:xfrm>
            <a:off x="2779040" y="3189084"/>
            <a:ext cx="9649369" cy="1477328"/>
          </a:xfrm>
          <a:prstGeom prst="rect">
            <a:avLst/>
          </a:prstGeom>
          <a:noFill/>
        </p:spPr>
        <p:txBody>
          <a:bodyPr wrap="square" rtlCol="0">
            <a:spAutoFit/>
          </a:bodyPr>
          <a:lstStyle/>
          <a:p>
            <a:pPr marL="285750" indent="-285750" algn="just">
              <a:buFontTx/>
              <a:buChar char="-"/>
            </a:pPr>
            <a:r>
              <a:rPr lang="es-MX" dirty="0">
                <a:latin typeface="Microsoft JhengHei Light" panose="020B0304030504040204" pitchFamily="34" charset="-120"/>
                <a:ea typeface="Microsoft JhengHei Light" panose="020B0304030504040204" pitchFamily="34" charset="-120"/>
              </a:rPr>
              <a:t>Propuesta de reforma a la Ley Federal de Derechos en materia de espectro radioeléctrico.</a:t>
            </a:r>
          </a:p>
          <a:p>
            <a:pPr marL="285750" indent="-285750" algn="just">
              <a:buFontTx/>
              <a:buChar char="-"/>
            </a:pPr>
            <a:endParaRPr lang="es-MX" dirty="0">
              <a:latin typeface="Microsoft JhengHei Light" panose="020B0304030504040204" pitchFamily="34" charset="-120"/>
              <a:ea typeface="Microsoft JhengHei Light" panose="020B0304030504040204" pitchFamily="34" charset="-120"/>
            </a:endParaRPr>
          </a:p>
          <a:p>
            <a:pPr marL="285750" indent="-285750" algn="just">
              <a:buFontTx/>
              <a:buChar char="-"/>
            </a:pPr>
            <a:r>
              <a:rPr lang="es-MX" dirty="0">
                <a:latin typeface="Microsoft JhengHei Light" panose="020B0304030504040204" pitchFamily="34" charset="-120"/>
                <a:ea typeface="Microsoft JhengHei Light" panose="020B0304030504040204" pitchFamily="34" charset="-120"/>
              </a:rPr>
              <a:t>Los diversos procesos licitatorios para concesionar el uso, aprovechamiento y explotación de espectro radioeléctrico.</a:t>
            </a:r>
          </a:p>
        </p:txBody>
      </p:sp>
      <p:pic>
        <p:nvPicPr>
          <p:cNvPr id="3" name="Imagen 2">
            <a:extLst>
              <a:ext uri="{FF2B5EF4-FFF2-40B4-BE49-F238E27FC236}">
                <a16:creationId xmlns:a16="http://schemas.microsoft.com/office/drawing/2014/main" id="{91A5E98E-F644-4E05-9D67-DE3F85B32095}"/>
              </a:ext>
            </a:extLst>
          </p:cNvPr>
          <p:cNvPicPr>
            <a:picLocks noChangeAspect="1"/>
          </p:cNvPicPr>
          <p:nvPr/>
        </p:nvPicPr>
        <p:blipFill>
          <a:blip r:embed="rId3"/>
          <a:stretch>
            <a:fillRect/>
          </a:stretch>
        </p:blipFill>
        <p:spPr>
          <a:xfrm>
            <a:off x="698996" y="3009528"/>
            <a:ext cx="1948904" cy="1948904"/>
          </a:xfrm>
          <a:prstGeom prst="rect">
            <a:avLst/>
          </a:prstGeom>
        </p:spPr>
      </p:pic>
      <p:pic>
        <p:nvPicPr>
          <p:cNvPr id="5" name="Imagen 4">
            <a:extLst>
              <a:ext uri="{FF2B5EF4-FFF2-40B4-BE49-F238E27FC236}">
                <a16:creationId xmlns:a16="http://schemas.microsoft.com/office/drawing/2014/main" id="{F78CBD7D-C97A-47E4-89E9-38ADAD578344}"/>
              </a:ext>
            </a:extLst>
          </p:cNvPr>
          <p:cNvPicPr>
            <a:picLocks noChangeAspect="1"/>
          </p:cNvPicPr>
          <p:nvPr/>
        </p:nvPicPr>
        <p:blipFill>
          <a:blip r:embed="rId4"/>
          <a:stretch>
            <a:fillRect/>
          </a:stretch>
        </p:blipFill>
        <p:spPr>
          <a:xfrm>
            <a:off x="648370" y="5056816"/>
            <a:ext cx="1847652" cy="1307888"/>
          </a:xfrm>
          <a:prstGeom prst="rect">
            <a:avLst/>
          </a:prstGeom>
        </p:spPr>
      </p:pic>
      <p:sp>
        <p:nvSpPr>
          <p:cNvPr id="10" name="CuadroTexto 9">
            <a:extLst>
              <a:ext uri="{FF2B5EF4-FFF2-40B4-BE49-F238E27FC236}">
                <a16:creationId xmlns:a16="http://schemas.microsoft.com/office/drawing/2014/main" id="{5AB68F6F-18CC-4A17-B5CD-518EAF04018E}"/>
              </a:ext>
            </a:extLst>
          </p:cNvPr>
          <p:cNvSpPr txBox="1"/>
          <p:nvPr/>
        </p:nvSpPr>
        <p:spPr>
          <a:xfrm>
            <a:off x="2727152" y="4869024"/>
            <a:ext cx="9649369" cy="923330"/>
          </a:xfrm>
          <a:prstGeom prst="rect">
            <a:avLst/>
          </a:prstGeom>
          <a:noFill/>
        </p:spPr>
        <p:txBody>
          <a:bodyPr wrap="square" rtlCol="0">
            <a:spAutoFit/>
          </a:bodyPr>
          <a:lstStyle/>
          <a:p>
            <a:pPr marL="285750" indent="-285750" algn="just">
              <a:buFontTx/>
              <a:buChar char="-"/>
            </a:pPr>
            <a:r>
              <a:rPr lang="es-MX" dirty="0">
                <a:latin typeface="Microsoft JhengHei Light" panose="020B0304030504040204" pitchFamily="34" charset="-120"/>
                <a:ea typeface="Microsoft JhengHei Light" panose="020B0304030504040204" pitchFamily="34" charset="-120"/>
              </a:rPr>
              <a:t>Lineamientos para la integración del acervo estadístico del Instituto.</a:t>
            </a:r>
          </a:p>
          <a:p>
            <a:pPr marL="285750" indent="-285750" algn="just">
              <a:buFontTx/>
              <a:buChar char="-"/>
            </a:pPr>
            <a:endParaRPr lang="es-MX" dirty="0">
              <a:latin typeface="Microsoft JhengHei Light" panose="020B0304030504040204" pitchFamily="34" charset="-120"/>
              <a:ea typeface="Microsoft JhengHei Light" panose="020B0304030504040204" pitchFamily="34" charset="-120"/>
            </a:endParaRPr>
          </a:p>
          <a:p>
            <a:pPr marL="285750" indent="-285750" algn="just">
              <a:buFontTx/>
              <a:buChar char="-"/>
            </a:pPr>
            <a:r>
              <a:rPr lang="es-MX" dirty="0">
                <a:latin typeface="Microsoft JhengHei Light" panose="020B0304030504040204" pitchFamily="34" charset="-120"/>
                <a:ea typeface="Microsoft JhengHei Light" panose="020B0304030504040204" pitchFamily="34" charset="-120"/>
              </a:rPr>
              <a:t>Metodología, términos y condiciones para llevar pruebas de replicabilidad económica.</a:t>
            </a:r>
          </a:p>
        </p:txBody>
      </p:sp>
      <p:sp>
        <p:nvSpPr>
          <p:cNvPr id="6" name="CuadroTexto 5">
            <a:extLst>
              <a:ext uri="{FF2B5EF4-FFF2-40B4-BE49-F238E27FC236}">
                <a16:creationId xmlns:a16="http://schemas.microsoft.com/office/drawing/2014/main" id="{4B2091F8-D15D-48CA-B46E-38869563930D}"/>
              </a:ext>
            </a:extLst>
          </p:cNvPr>
          <p:cNvSpPr txBox="1"/>
          <p:nvPr/>
        </p:nvSpPr>
        <p:spPr>
          <a:xfrm>
            <a:off x="698996" y="6392578"/>
            <a:ext cx="11953328" cy="369332"/>
          </a:xfrm>
          <a:prstGeom prst="rect">
            <a:avLst/>
          </a:prstGeom>
          <a:noFill/>
          <a:ln>
            <a:solidFill>
              <a:schemeClr val="tx1"/>
            </a:solidFill>
          </a:ln>
        </p:spPr>
        <p:txBody>
          <a:bodyPr wrap="square" rtlCol="0">
            <a:spAutoFit/>
          </a:bodyPr>
          <a:lstStyle/>
          <a:p>
            <a:r>
              <a:rPr lang="es-MX" dirty="0">
                <a:latin typeface="Microsoft JhengHei Light" panose="020B0304030504040204" pitchFamily="34" charset="-120"/>
                <a:ea typeface="Microsoft JhengHei Light" panose="020B0304030504040204" pitchFamily="34" charset="-120"/>
              </a:rPr>
              <a:t>Abanico de políticas integrales consistentes que favorecen la entrada y crecimiento de los pequeños operadores.</a:t>
            </a:r>
          </a:p>
        </p:txBody>
      </p:sp>
    </p:spTree>
    <p:extLst>
      <p:ext uri="{BB962C8B-B14F-4D97-AF65-F5344CB8AC3E}">
        <p14:creationId xmlns:p14="http://schemas.microsoft.com/office/powerpoint/2010/main" val="307956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54025" y="345232"/>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Recomendación del Consejo Consultivo</a:t>
            </a:r>
            <a:endParaRPr lang="es-ES"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endParaRPr>
          </a:p>
        </p:txBody>
      </p:sp>
      <p:sp>
        <p:nvSpPr>
          <p:cNvPr id="45" name="Rectángulo 44">
            <a:extLst>
              <a:ext uri="{FF2B5EF4-FFF2-40B4-BE49-F238E27FC236}">
                <a16:creationId xmlns:a16="http://schemas.microsoft.com/office/drawing/2014/main" id="{16173EE8-FADB-4EEF-ABAD-5105D336E2EC}"/>
              </a:ext>
            </a:extLst>
          </p:cNvPr>
          <p:cNvSpPr/>
          <p:nvPr/>
        </p:nvSpPr>
        <p:spPr>
          <a:xfrm>
            <a:off x="454025" y="1186962"/>
            <a:ext cx="11953328" cy="666529"/>
          </a:xfrm>
          <a:prstGeom prst="rect">
            <a:avLst/>
          </a:prstGeom>
        </p:spPr>
        <p:txBody>
          <a:bodyPr wrap="square">
            <a:spAutoFit/>
          </a:bodyPr>
          <a:lstStyle/>
          <a:p>
            <a:pPr algn="just">
              <a:lnSpc>
                <a:spcPct val="107000"/>
              </a:lnSpc>
            </a:pPr>
            <a:r>
              <a:rPr lang="es-MX" dirty="0">
                <a:latin typeface="Microsoft JhengHei UI Light" panose="020B0304030504040204" pitchFamily="34" charset="-120"/>
                <a:ea typeface="Microsoft JhengHei UI Light" panose="020B0304030504040204" pitchFamily="34" charset="-120"/>
              </a:rPr>
              <a:t>El VI Consejo Consultivo del Instituto Federal de Telecomunicaciones emitió recomendaciones especificas respecto a la conformación del Comité de Pequeños Operadores, mismas que se resumen en lo siguiente:  </a:t>
            </a:r>
          </a:p>
        </p:txBody>
      </p:sp>
      <p:sp>
        <p:nvSpPr>
          <p:cNvPr id="11" name="CuadroTexto 10">
            <a:extLst>
              <a:ext uri="{FF2B5EF4-FFF2-40B4-BE49-F238E27FC236}">
                <a16:creationId xmlns:a16="http://schemas.microsoft.com/office/drawing/2014/main" id="{50BC381F-49BA-43E6-9A1F-01310B6E1F7B}"/>
              </a:ext>
            </a:extLst>
          </p:cNvPr>
          <p:cNvSpPr txBox="1"/>
          <p:nvPr/>
        </p:nvSpPr>
        <p:spPr>
          <a:xfrm>
            <a:off x="454025" y="2145432"/>
            <a:ext cx="6840463" cy="4801314"/>
          </a:xfrm>
          <a:prstGeom prst="rect">
            <a:avLst/>
          </a:prstGeom>
          <a:noFill/>
        </p:spPr>
        <p:txBody>
          <a:bodyPr wrap="square" rtlCol="0">
            <a:spAutoFit/>
          </a:bodyPr>
          <a:lstStyle/>
          <a:p>
            <a:pPr algn="just"/>
            <a:r>
              <a:rPr lang="es-MX" dirty="0">
                <a:latin typeface="Microsoft JhengHei Light" panose="020B0304030504040204" pitchFamily="34" charset="-120"/>
                <a:ea typeface="Microsoft JhengHei Light" panose="020B0304030504040204" pitchFamily="34" charset="-120"/>
              </a:rPr>
              <a:t>i) Criterio para determinación de Pequeño Operador: </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Máximo de 5% de participación en el mercado. Enfocado en operadores de zonas rurales y urbanas con población no atendida por grandes operadores.</a:t>
            </a:r>
          </a:p>
          <a:p>
            <a:pPr algn="just"/>
            <a:endParaRPr lang="es-MX" dirty="0">
              <a:latin typeface="Microsoft JhengHei Light" panose="020B0304030504040204" pitchFamily="34" charset="-120"/>
              <a:ea typeface="Microsoft JhengHei Light" panose="020B0304030504040204" pitchFamily="34" charset="-120"/>
            </a:endParaRPr>
          </a:p>
          <a:p>
            <a:pPr algn="just"/>
            <a:r>
              <a:rPr lang="es-MX" dirty="0" err="1">
                <a:latin typeface="Microsoft JhengHei Light" panose="020B0304030504040204" pitchFamily="34" charset="-120"/>
                <a:ea typeface="Microsoft JhengHei Light" panose="020B0304030504040204" pitchFamily="34" charset="-120"/>
              </a:rPr>
              <a:t>iii</a:t>
            </a:r>
            <a:r>
              <a:rPr lang="es-MX" dirty="0">
                <a:latin typeface="Microsoft JhengHei Light" panose="020B0304030504040204" pitchFamily="34" charset="-120"/>
                <a:ea typeface="Microsoft JhengHei Light" panose="020B0304030504040204" pitchFamily="34" charset="-120"/>
              </a:rPr>
              <a:t>) Objetivos del Comité pueden ser:</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Dialogo permanente y formal;</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Simplificación de regulación para pequeños operadores;</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Capacitación a pequeños operadores en cuestiones regulatorias;</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Alternativas técnicas y regulatorias de uso de infraestructura y espectro radioeléctrico para mejor acceso a los pequeños operadores;</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Mecanismos de acceso a redes de grandes operadores;</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Identificación de subsidios para apoyar en etapas iniciales, y</a:t>
            </a:r>
          </a:p>
          <a:p>
            <a:pPr marL="285750" indent="-285750" algn="just">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Despliegue publico de información de infraestructura activa y pasiva de Telecomunicaciones y Radiodifusión.</a:t>
            </a:r>
          </a:p>
        </p:txBody>
      </p:sp>
      <p:pic>
        <p:nvPicPr>
          <p:cNvPr id="4" name="Imagen 3">
            <a:extLst>
              <a:ext uri="{FF2B5EF4-FFF2-40B4-BE49-F238E27FC236}">
                <a16:creationId xmlns:a16="http://schemas.microsoft.com/office/drawing/2014/main" id="{F544FE5E-A905-4652-95A8-803993589659}"/>
              </a:ext>
            </a:extLst>
          </p:cNvPr>
          <p:cNvPicPr>
            <a:picLocks noChangeAspect="1"/>
          </p:cNvPicPr>
          <p:nvPr/>
        </p:nvPicPr>
        <p:blipFill>
          <a:blip r:embed="rId3"/>
          <a:stretch>
            <a:fillRect/>
          </a:stretch>
        </p:blipFill>
        <p:spPr>
          <a:xfrm>
            <a:off x="7654528" y="4518286"/>
            <a:ext cx="5162608" cy="2160240"/>
          </a:xfrm>
          <a:prstGeom prst="rect">
            <a:avLst/>
          </a:prstGeom>
        </p:spPr>
      </p:pic>
      <p:sp>
        <p:nvSpPr>
          <p:cNvPr id="2" name="CuadroTexto 1">
            <a:extLst>
              <a:ext uri="{FF2B5EF4-FFF2-40B4-BE49-F238E27FC236}">
                <a16:creationId xmlns:a16="http://schemas.microsoft.com/office/drawing/2014/main" id="{2C92CA06-CE8B-4482-BBB7-E2F5EE71ED81}"/>
              </a:ext>
            </a:extLst>
          </p:cNvPr>
          <p:cNvSpPr txBox="1"/>
          <p:nvPr/>
        </p:nvSpPr>
        <p:spPr>
          <a:xfrm>
            <a:off x="7654528" y="2073424"/>
            <a:ext cx="5162608" cy="923330"/>
          </a:xfrm>
          <a:prstGeom prst="rect">
            <a:avLst/>
          </a:prstGeom>
          <a:noFill/>
        </p:spPr>
        <p:txBody>
          <a:bodyPr wrap="square" rtlCol="0">
            <a:spAutoFit/>
          </a:bodyPr>
          <a:lstStyle/>
          <a:p>
            <a:r>
              <a:rPr lang="es-MX" dirty="0" err="1">
                <a:latin typeface="Microsoft JhengHei Light" panose="020B0304030504040204" pitchFamily="34" charset="-120"/>
                <a:ea typeface="Microsoft JhengHei Light" panose="020B0304030504040204" pitchFamily="34" charset="-120"/>
              </a:rPr>
              <a:t>ii</a:t>
            </a:r>
            <a:r>
              <a:rPr lang="es-MX" dirty="0">
                <a:latin typeface="Microsoft JhengHei Light" panose="020B0304030504040204" pitchFamily="34" charset="-120"/>
                <a:ea typeface="Microsoft JhengHei Light" panose="020B0304030504040204" pitchFamily="34" charset="-120"/>
              </a:rPr>
              <a:t>) Conformación del Comité:</a:t>
            </a:r>
          </a:p>
          <a:p>
            <a:pPr marL="285750" indent="-285750">
              <a:buFont typeface="Arial" panose="020B0604020202020204" pitchFamily="34" charset="0"/>
              <a:buChar char="•"/>
            </a:pPr>
            <a:r>
              <a:rPr lang="es-MX" dirty="0">
                <a:latin typeface="Microsoft JhengHei Light" panose="020B0304030504040204" pitchFamily="34" charset="-120"/>
                <a:ea typeface="Microsoft JhengHei Light" panose="020B0304030504040204" pitchFamily="34" charset="-120"/>
              </a:rPr>
              <a:t>Tomar en cuenta a los Pequeños Operadores del sector de Radiodifusión.  </a:t>
            </a:r>
          </a:p>
        </p:txBody>
      </p:sp>
    </p:spTree>
    <p:extLst>
      <p:ext uri="{BB962C8B-B14F-4D97-AF65-F5344CB8AC3E}">
        <p14:creationId xmlns:p14="http://schemas.microsoft.com/office/powerpoint/2010/main" val="154635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454025" y="387623"/>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Comité de Pequeños Operadores</a:t>
            </a:r>
            <a:endParaRPr lang="es-ES"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endParaRPr>
          </a:p>
        </p:txBody>
      </p:sp>
      <p:sp>
        <p:nvSpPr>
          <p:cNvPr id="3" name="Rectángulo 2">
            <a:extLst>
              <a:ext uri="{FF2B5EF4-FFF2-40B4-BE49-F238E27FC236}">
                <a16:creationId xmlns:a16="http://schemas.microsoft.com/office/drawing/2014/main" id="{04CB0114-4C7B-459C-815F-EC0A09DB4A04}"/>
              </a:ext>
            </a:extLst>
          </p:cNvPr>
          <p:cNvSpPr/>
          <p:nvPr/>
        </p:nvSpPr>
        <p:spPr>
          <a:xfrm>
            <a:off x="525736" y="1209328"/>
            <a:ext cx="12025336" cy="1200329"/>
          </a:xfrm>
          <a:prstGeom prst="rect">
            <a:avLst/>
          </a:prstGeom>
        </p:spPr>
        <p:txBody>
          <a:bodyPr wrap="square">
            <a:spAutoFit/>
          </a:bodyPr>
          <a:lstStyle/>
          <a:p>
            <a:pPr algn="just"/>
            <a:r>
              <a:rPr lang="es-MX" dirty="0">
                <a:latin typeface="Microsoft JhengHei UI Light" panose="020B0304030504040204" pitchFamily="34" charset="-120"/>
                <a:ea typeface="Microsoft JhengHei UI Light" panose="020B0304030504040204" pitchFamily="34" charset="-120"/>
              </a:rPr>
              <a:t>Las reglas del anteproyecto integran un órgano técnico especializado de apoyo al Instituto Federal de Telecomunicaciones, en materia de telecomunicaciones </a:t>
            </a:r>
            <a:r>
              <a:rPr lang="es-MX" b="1" dirty="0">
                <a:latin typeface="Microsoft JhengHei UI Light" panose="020B0304030504040204" pitchFamily="34" charset="-120"/>
                <a:ea typeface="Microsoft JhengHei UI Light" panose="020B0304030504040204" pitchFamily="34" charset="-120"/>
              </a:rPr>
              <a:t>de naturaleza consultiva, no vinculante y de carácter permanente</a:t>
            </a:r>
            <a:r>
              <a:rPr lang="es-MX" dirty="0">
                <a:latin typeface="Microsoft JhengHei UI Light" panose="020B0304030504040204" pitchFamily="34" charset="-120"/>
                <a:ea typeface="Microsoft JhengHei UI Light" panose="020B0304030504040204" pitchFamily="34" charset="-120"/>
              </a:rPr>
              <a:t>, que pueda permitir una interacción entre este órgano constitucional autónomo y los integrantes de la industria que sean definidos como un pequeño operador. </a:t>
            </a:r>
          </a:p>
        </p:txBody>
      </p:sp>
      <p:grpSp>
        <p:nvGrpSpPr>
          <p:cNvPr id="73" name="Grupo 72">
            <a:extLst>
              <a:ext uri="{FF2B5EF4-FFF2-40B4-BE49-F238E27FC236}">
                <a16:creationId xmlns:a16="http://schemas.microsoft.com/office/drawing/2014/main" id="{3BCA9820-B59E-412B-AAE5-080BC4A418D5}"/>
              </a:ext>
            </a:extLst>
          </p:cNvPr>
          <p:cNvGrpSpPr/>
          <p:nvPr/>
        </p:nvGrpSpPr>
        <p:grpSpPr>
          <a:xfrm>
            <a:off x="588923" y="3009028"/>
            <a:ext cx="6339489" cy="2787582"/>
            <a:chOff x="812751" y="3030258"/>
            <a:chExt cx="7709237" cy="3248720"/>
          </a:xfrm>
        </p:grpSpPr>
        <p:sp>
          <p:nvSpPr>
            <p:cNvPr id="5" name="Rectángulo: esquinas redondeadas 4">
              <a:extLst>
                <a:ext uri="{FF2B5EF4-FFF2-40B4-BE49-F238E27FC236}">
                  <a16:creationId xmlns:a16="http://schemas.microsoft.com/office/drawing/2014/main" id="{00262296-0071-4B98-8FEB-847833C16A19}"/>
                </a:ext>
              </a:extLst>
            </p:cNvPr>
            <p:cNvSpPr/>
            <p:nvPr/>
          </p:nvSpPr>
          <p:spPr>
            <a:xfrm>
              <a:off x="3511878" y="3030258"/>
              <a:ext cx="2304256" cy="50405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Presidencia</a:t>
              </a:r>
            </a:p>
          </p:txBody>
        </p:sp>
        <p:sp>
          <p:nvSpPr>
            <p:cNvPr id="39" name="Rectángulo: esquinas redondeadas 38">
              <a:extLst>
                <a:ext uri="{FF2B5EF4-FFF2-40B4-BE49-F238E27FC236}">
                  <a16:creationId xmlns:a16="http://schemas.microsoft.com/office/drawing/2014/main" id="{42348CF4-80DA-4456-9A79-93438DF55717}"/>
                </a:ext>
              </a:extLst>
            </p:cNvPr>
            <p:cNvSpPr/>
            <p:nvPr/>
          </p:nvSpPr>
          <p:spPr>
            <a:xfrm>
              <a:off x="816115" y="5774922"/>
              <a:ext cx="2304256" cy="504056"/>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Mesas de Trabajo</a:t>
              </a:r>
            </a:p>
          </p:txBody>
        </p:sp>
        <p:sp>
          <p:nvSpPr>
            <p:cNvPr id="40" name="Rectángulo: esquinas redondeadas 39">
              <a:extLst>
                <a:ext uri="{FF2B5EF4-FFF2-40B4-BE49-F238E27FC236}">
                  <a16:creationId xmlns:a16="http://schemas.microsoft.com/office/drawing/2014/main" id="{7549E826-F2F0-49AB-A771-41361183BF09}"/>
                </a:ext>
              </a:extLst>
            </p:cNvPr>
            <p:cNvSpPr/>
            <p:nvPr/>
          </p:nvSpPr>
          <p:spPr>
            <a:xfrm>
              <a:off x="812751" y="4944189"/>
              <a:ext cx="2304256" cy="504056"/>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Coordinador (a)</a:t>
              </a:r>
            </a:p>
          </p:txBody>
        </p:sp>
        <p:cxnSp>
          <p:nvCxnSpPr>
            <p:cNvPr id="12" name="Conector recto 11">
              <a:extLst>
                <a:ext uri="{FF2B5EF4-FFF2-40B4-BE49-F238E27FC236}">
                  <a16:creationId xmlns:a16="http://schemas.microsoft.com/office/drawing/2014/main" id="{BFD299FA-8E15-4C7E-AA8B-2188E8532EBA}"/>
                </a:ext>
              </a:extLst>
            </p:cNvPr>
            <p:cNvCxnSpPr>
              <a:cxnSpLocks/>
            </p:cNvCxnSpPr>
            <p:nvPr/>
          </p:nvCxnSpPr>
          <p:spPr>
            <a:xfrm>
              <a:off x="1964879" y="5448245"/>
              <a:ext cx="3364" cy="32667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ángulo: esquinas redondeadas 42">
              <a:extLst>
                <a:ext uri="{FF2B5EF4-FFF2-40B4-BE49-F238E27FC236}">
                  <a16:creationId xmlns:a16="http://schemas.microsoft.com/office/drawing/2014/main" id="{08EBBA44-91A0-4586-915B-8CAE0DF59E24}"/>
                </a:ext>
              </a:extLst>
            </p:cNvPr>
            <p:cNvSpPr/>
            <p:nvPr/>
          </p:nvSpPr>
          <p:spPr>
            <a:xfrm>
              <a:off x="3515242" y="3855709"/>
              <a:ext cx="2304256" cy="5040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Secretaría Técnica</a:t>
              </a:r>
            </a:p>
          </p:txBody>
        </p:sp>
        <p:sp>
          <p:nvSpPr>
            <p:cNvPr id="44" name="Rectángulo: esquinas redondeadas 43">
              <a:extLst>
                <a:ext uri="{FF2B5EF4-FFF2-40B4-BE49-F238E27FC236}">
                  <a16:creationId xmlns:a16="http://schemas.microsoft.com/office/drawing/2014/main" id="{31A9347F-EB67-4922-B8FB-6E497D50CC13}"/>
                </a:ext>
              </a:extLst>
            </p:cNvPr>
            <p:cNvSpPr/>
            <p:nvPr/>
          </p:nvSpPr>
          <p:spPr>
            <a:xfrm>
              <a:off x="3515242" y="5774922"/>
              <a:ext cx="2304256" cy="504056"/>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Mesas de Trabajo</a:t>
              </a:r>
            </a:p>
          </p:txBody>
        </p:sp>
        <p:sp>
          <p:nvSpPr>
            <p:cNvPr id="47" name="Rectángulo: esquinas redondeadas 46">
              <a:extLst>
                <a:ext uri="{FF2B5EF4-FFF2-40B4-BE49-F238E27FC236}">
                  <a16:creationId xmlns:a16="http://schemas.microsoft.com/office/drawing/2014/main" id="{64411E12-8642-4705-B653-29D749A50768}"/>
                </a:ext>
              </a:extLst>
            </p:cNvPr>
            <p:cNvSpPr/>
            <p:nvPr/>
          </p:nvSpPr>
          <p:spPr>
            <a:xfrm>
              <a:off x="3511878" y="4944189"/>
              <a:ext cx="2304256" cy="504056"/>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Coordinador (a)</a:t>
              </a:r>
            </a:p>
          </p:txBody>
        </p:sp>
        <p:sp>
          <p:nvSpPr>
            <p:cNvPr id="49" name="Rectángulo: esquinas redondeadas 48">
              <a:extLst>
                <a:ext uri="{FF2B5EF4-FFF2-40B4-BE49-F238E27FC236}">
                  <a16:creationId xmlns:a16="http://schemas.microsoft.com/office/drawing/2014/main" id="{AC698163-4604-4E26-B1D4-820557BBE8FD}"/>
                </a:ext>
              </a:extLst>
            </p:cNvPr>
            <p:cNvSpPr/>
            <p:nvPr/>
          </p:nvSpPr>
          <p:spPr>
            <a:xfrm>
              <a:off x="6217732" y="5736277"/>
              <a:ext cx="2304256" cy="504056"/>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Mesas de Trabajo</a:t>
              </a:r>
            </a:p>
          </p:txBody>
        </p:sp>
        <p:sp>
          <p:nvSpPr>
            <p:cNvPr id="50" name="Rectángulo: esquinas redondeadas 49">
              <a:extLst>
                <a:ext uri="{FF2B5EF4-FFF2-40B4-BE49-F238E27FC236}">
                  <a16:creationId xmlns:a16="http://schemas.microsoft.com/office/drawing/2014/main" id="{56705E40-6431-4ED2-B218-CD54A6DC0C7F}"/>
                </a:ext>
              </a:extLst>
            </p:cNvPr>
            <p:cNvSpPr/>
            <p:nvPr/>
          </p:nvSpPr>
          <p:spPr>
            <a:xfrm>
              <a:off x="6214368" y="4905544"/>
              <a:ext cx="2304256" cy="504056"/>
            </a:xfrm>
            <a:prstGeom prst="roundRect">
              <a:avLst/>
            </a:prstGeom>
            <a:solidFill>
              <a:schemeClr val="accent1">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latin typeface="Microsoft JhengHei Light" panose="020B0304030504040204" pitchFamily="34" charset="-120"/>
                  <a:ea typeface="Microsoft JhengHei Light" panose="020B0304030504040204" pitchFamily="34" charset="-120"/>
                </a:rPr>
                <a:t>Coordinador (a)</a:t>
              </a:r>
            </a:p>
          </p:txBody>
        </p:sp>
        <p:cxnSp>
          <p:nvCxnSpPr>
            <p:cNvPr id="24" name="Conector recto 23">
              <a:extLst>
                <a:ext uri="{FF2B5EF4-FFF2-40B4-BE49-F238E27FC236}">
                  <a16:creationId xmlns:a16="http://schemas.microsoft.com/office/drawing/2014/main" id="{A4D0EDD1-EC68-4DC7-935F-540BCA210528}"/>
                </a:ext>
              </a:extLst>
            </p:cNvPr>
            <p:cNvCxnSpPr/>
            <p:nvPr/>
          </p:nvCxnSpPr>
          <p:spPr>
            <a:xfrm>
              <a:off x="4664006" y="5448245"/>
              <a:ext cx="3364" cy="326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A78A364-0987-4F7E-B097-E5920A5203FD}"/>
                </a:ext>
              </a:extLst>
            </p:cNvPr>
            <p:cNvCxnSpPr/>
            <p:nvPr/>
          </p:nvCxnSpPr>
          <p:spPr>
            <a:xfrm>
              <a:off x="7366496" y="5409600"/>
              <a:ext cx="3364" cy="326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CD48D3A0-D9FE-4F09-8944-AAF89CCF26EC}"/>
                </a:ext>
              </a:extLst>
            </p:cNvPr>
            <p:cNvCxnSpPr/>
            <p:nvPr/>
          </p:nvCxnSpPr>
          <p:spPr>
            <a:xfrm>
              <a:off x="4664006" y="3534314"/>
              <a:ext cx="3364" cy="321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F3B2A391-652D-4FF0-B9F9-79020287E60E}"/>
                </a:ext>
              </a:extLst>
            </p:cNvPr>
            <p:cNvCxnSpPr/>
            <p:nvPr/>
          </p:nvCxnSpPr>
          <p:spPr>
            <a:xfrm flipH="1">
              <a:off x="4664006" y="4359765"/>
              <a:ext cx="3364" cy="5844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421EEF57-0BF3-4B1F-B04A-349CA0A1F1FA}"/>
                </a:ext>
              </a:extLst>
            </p:cNvPr>
            <p:cNvCxnSpPr>
              <a:cxnSpLocks/>
            </p:cNvCxnSpPr>
            <p:nvPr/>
          </p:nvCxnSpPr>
          <p:spPr>
            <a:xfrm>
              <a:off x="1964879" y="4614434"/>
              <a:ext cx="5401617" cy="8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0C3E2E33-E3C5-431A-AF32-9958D2C58A01}"/>
                </a:ext>
              </a:extLst>
            </p:cNvPr>
            <p:cNvCxnSpPr/>
            <p:nvPr/>
          </p:nvCxnSpPr>
          <p:spPr>
            <a:xfrm>
              <a:off x="1964879" y="4622794"/>
              <a:ext cx="0" cy="321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8372CA70-0A92-4CFD-879E-249224EB359E}"/>
                </a:ext>
              </a:extLst>
            </p:cNvPr>
            <p:cNvCxnSpPr/>
            <p:nvPr/>
          </p:nvCxnSpPr>
          <p:spPr>
            <a:xfrm flipV="1">
              <a:off x="7366496" y="4614434"/>
              <a:ext cx="0" cy="291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riángulo isósceles 65">
            <a:extLst>
              <a:ext uri="{FF2B5EF4-FFF2-40B4-BE49-F238E27FC236}">
                <a16:creationId xmlns:a16="http://schemas.microsoft.com/office/drawing/2014/main" id="{E47A0D33-C46A-4F6A-8EBB-230D6298AEE5}"/>
              </a:ext>
            </a:extLst>
          </p:cNvPr>
          <p:cNvSpPr/>
          <p:nvPr/>
        </p:nvSpPr>
        <p:spPr>
          <a:xfrm rot="5400000">
            <a:off x="8375704" y="4468614"/>
            <a:ext cx="4118461" cy="299026"/>
          </a:xfrm>
          <a:prstGeom prst="triangle">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7" name="CuadroTexto 66">
            <a:extLst>
              <a:ext uri="{FF2B5EF4-FFF2-40B4-BE49-F238E27FC236}">
                <a16:creationId xmlns:a16="http://schemas.microsoft.com/office/drawing/2014/main" id="{E8902872-D219-4EA4-B972-E3B13FDF3685}"/>
              </a:ext>
            </a:extLst>
          </p:cNvPr>
          <p:cNvSpPr txBox="1"/>
          <p:nvPr/>
        </p:nvSpPr>
        <p:spPr>
          <a:xfrm>
            <a:off x="10708840" y="4433460"/>
            <a:ext cx="2058256" cy="369332"/>
          </a:xfrm>
          <a:prstGeom prst="rect">
            <a:avLst/>
          </a:prstGeom>
          <a:noFill/>
        </p:spPr>
        <p:txBody>
          <a:bodyPr wrap="none" rtlCol="0">
            <a:spAutoFit/>
          </a:bodyPr>
          <a:lstStyle/>
          <a:p>
            <a:r>
              <a:rPr lang="es-MX" dirty="0">
                <a:latin typeface="Microsoft JhengHei Light" panose="020B0304030504040204" pitchFamily="34" charset="-120"/>
                <a:ea typeface="Microsoft JhengHei Light" panose="020B0304030504040204" pitchFamily="34" charset="-120"/>
              </a:rPr>
              <a:t>Pleno del Instituto</a:t>
            </a:r>
          </a:p>
        </p:txBody>
      </p:sp>
      <p:pic>
        <p:nvPicPr>
          <p:cNvPr id="1026" name="Picture 2" descr="Figura Diseño De Objeto De Documentos De Cuaderno Para Escribir Ilustración  Vectorial Ilustraciones Vectoriales, Clip Art Vectorizado Libre De  Derechos. Image 87063765.">
            <a:extLst>
              <a:ext uri="{FF2B5EF4-FFF2-40B4-BE49-F238E27FC236}">
                <a16:creationId xmlns:a16="http://schemas.microsoft.com/office/drawing/2014/main" id="{FC3A614C-3523-457E-9774-5C49B629EF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749" y="3422993"/>
            <a:ext cx="957809" cy="95780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Figura Diseño De Objeto De Documentos De Cuaderno Para Escribir Ilustración  Vectorial Ilustraciones Vectoriales, Clip Art Vectorizado Libre De  Derechos. Image 87063765.">
            <a:extLst>
              <a:ext uri="{FF2B5EF4-FFF2-40B4-BE49-F238E27FC236}">
                <a16:creationId xmlns:a16="http://schemas.microsoft.com/office/drawing/2014/main" id="{4A139C68-0641-4786-9734-7914EA9CCA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2786" y="4619241"/>
            <a:ext cx="957809" cy="95780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Figura Diseño De Objeto De Documentos De Cuaderno Para Escribir Ilustración  Vectorial Ilustraciones Vectoriales, Clip Art Vectorizado Libre De  Derechos. Image 87063765.">
            <a:extLst>
              <a:ext uri="{FF2B5EF4-FFF2-40B4-BE49-F238E27FC236}">
                <a16:creationId xmlns:a16="http://schemas.microsoft.com/office/drawing/2014/main" id="{B508F552-96DB-4929-8D54-90449C0B9A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2836" y="4259445"/>
            <a:ext cx="957809" cy="95780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Figura Diseño De Objeto De Documentos De Cuaderno Para Escribir Ilustración  Vectorial Ilustraciones Vectoriales, Clip Art Vectorizado Libre De  Derechos. Image 87063765.">
            <a:extLst>
              <a:ext uri="{FF2B5EF4-FFF2-40B4-BE49-F238E27FC236}">
                <a16:creationId xmlns:a16="http://schemas.microsoft.com/office/drawing/2014/main" id="{B7E27636-4575-4836-B575-4E951A6FEC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6338" y="3155517"/>
            <a:ext cx="957809" cy="957809"/>
          </a:xfrm>
          <a:prstGeom prst="rect">
            <a:avLst/>
          </a:prstGeom>
          <a:noFill/>
          <a:extLst>
            <a:ext uri="{909E8E84-426E-40DD-AFC4-6F175D3DCCD1}">
              <a14:hiddenFill xmlns:a14="http://schemas.microsoft.com/office/drawing/2010/main">
                <a:solidFill>
                  <a:srgbClr val="FFFFFF"/>
                </a:solidFill>
              </a14:hiddenFill>
            </a:ext>
          </a:extLst>
        </p:spPr>
      </p:pic>
      <p:sp>
        <p:nvSpPr>
          <p:cNvPr id="90" name="CuadroTexto 89">
            <a:extLst>
              <a:ext uri="{FF2B5EF4-FFF2-40B4-BE49-F238E27FC236}">
                <a16:creationId xmlns:a16="http://schemas.microsoft.com/office/drawing/2014/main" id="{7917E6E5-33BD-4293-A074-77900433DD3B}"/>
              </a:ext>
            </a:extLst>
          </p:cNvPr>
          <p:cNvSpPr txBox="1"/>
          <p:nvPr/>
        </p:nvSpPr>
        <p:spPr>
          <a:xfrm>
            <a:off x="8041653" y="5645948"/>
            <a:ext cx="1819729" cy="369332"/>
          </a:xfrm>
          <a:prstGeom prst="rect">
            <a:avLst/>
          </a:prstGeom>
          <a:noFill/>
        </p:spPr>
        <p:txBody>
          <a:bodyPr wrap="none" rtlCol="0">
            <a:spAutoFit/>
          </a:bodyPr>
          <a:lstStyle/>
          <a:p>
            <a:r>
              <a:rPr lang="es-MX" dirty="0">
                <a:latin typeface="Microsoft JhengHei Light" panose="020B0304030504040204" pitchFamily="34" charset="-120"/>
                <a:ea typeface="Microsoft JhengHei Light" panose="020B0304030504040204" pitchFamily="34" charset="-120"/>
              </a:rPr>
              <a:t>Contribuciones</a:t>
            </a:r>
          </a:p>
        </p:txBody>
      </p:sp>
      <p:sp>
        <p:nvSpPr>
          <p:cNvPr id="74" name="Rectángulo 73">
            <a:extLst>
              <a:ext uri="{FF2B5EF4-FFF2-40B4-BE49-F238E27FC236}">
                <a16:creationId xmlns:a16="http://schemas.microsoft.com/office/drawing/2014/main" id="{DB0BE1B3-3ECB-488B-B56F-6BD72A577759}"/>
              </a:ext>
            </a:extLst>
          </p:cNvPr>
          <p:cNvSpPr/>
          <p:nvPr/>
        </p:nvSpPr>
        <p:spPr>
          <a:xfrm>
            <a:off x="588923" y="6231304"/>
            <a:ext cx="6336723" cy="738664"/>
          </a:xfrm>
          <a:prstGeom prst="rect">
            <a:avLst/>
          </a:prstGeom>
          <a:ln>
            <a:solidFill>
              <a:schemeClr val="tx1"/>
            </a:solidFill>
          </a:ln>
        </p:spPr>
        <p:txBody>
          <a:bodyPr wrap="square">
            <a:spAutoFit/>
          </a:bodyPr>
          <a:lstStyle/>
          <a:p>
            <a:pPr algn="just"/>
            <a:r>
              <a:rPr lang="es-MX" sz="1400" dirty="0">
                <a:latin typeface="Microsoft JhengHei Light" panose="020B0304030504040204" pitchFamily="34" charset="-120"/>
                <a:ea typeface="Microsoft JhengHei Light" panose="020B0304030504040204" pitchFamily="34" charset="-120"/>
              </a:rPr>
              <a:t>Espacios definidos para conocer y tratar las necesidades, propuestas, inquietudes, estrategias, prospectivas y estudios en materia de telecomunicaciones.</a:t>
            </a:r>
          </a:p>
        </p:txBody>
      </p:sp>
      <p:sp>
        <p:nvSpPr>
          <p:cNvPr id="93" name="Triángulo isósceles 92">
            <a:extLst>
              <a:ext uri="{FF2B5EF4-FFF2-40B4-BE49-F238E27FC236}">
                <a16:creationId xmlns:a16="http://schemas.microsoft.com/office/drawing/2014/main" id="{B8FF138F-DEAB-443F-BA7E-B856AB9860DE}"/>
              </a:ext>
            </a:extLst>
          </p:cNvPr>
          <p:cNvSpPr/>
          <p:nvPr/>
        </p:nvSpPr>
        <p:spPr>
          <a:xfrm rot="5400000">
            <a:off x="5364996" y="4468615"/>
            <a:ext cx="4118461" cy="299023"/>
          </a:xfrm>
          <a:prstGeom prst="triangle">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5" name="Flecha: hacia abajo 74">
            <a:extLst>
              <a:ext uri="{FF2B5EF4-FFF2-40B4-BE49-F238E27FC236}">
                <a16:creationId xmlns:a16="http://schemas.microsoft.com/office/drawing/2014/main" id="{1E835D48-D185-4B99-BDB6-55210FE3EA6C}"/>
              </a:ext>
            </a:extLst>
          </p:cNvPr>
          <p:cNvSpPr/>
          <p:nvPr/>
        </p:nvSpPr>
        <p:spPr>
          <a:xfrm>
            <a:off x="1377478" y="5900265"/>
            <a:ext cx="158867" cy="230029"/>
          </a:xfrm>
          <a:prstGeom prst="downArrow">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4" name="Flecha: hacia abajo 93">
            <a:extLst>
              <a:ext uri="{FF2B5EF4-FFF2-40B4-BE49-F238E27FC236}">
                <a16:creationId xmlns:a16="http://schemas.microsoft.com/office/drawing/2014/main" id="{A2D60710-72A1-47E8-ABB2-64C7083E0A23}"/>
              </a:ext>
            </a:extLst>
          </p:cNvPr>
          <p:cNvSpPr/>
          <p:nvPr/>
        </p:nvSpPr>
        <p:spPr>
          <a:xfrm rot="10800000">
            <a:off x="1546646" y="5886259"/>
            <a:ext cx="158867" cy="230029"/>
          </a:xfrm>
          <a:prstGeom prst="downArrow">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7" name="Flecha: hacia abajo 96">
            <a:extLst>
              <a:ext uri="{FF2B5EF4-FFF2-40B4-BE49-F238E27FC236}">
                <a16:creationId xmlns:a16="http://schemas.microsoft.com/office/drawing/2014/main" id="{67C75BB7-F675-4034-9A85-1A9B5446C8D7}"/>
              </a:ext>
            </a:extLst>
          </p:cNvPr>
          <p:cNvSpPr/>
          <p:nvPr/>
        </p:nvSpPr>
        <p:spPr>
          <a:xfrm>
            <a:off x="3634313" y="5929267"/>
            <a:ext cx="158867" cy="230029"/>
          </a:xfrm>
          <a:prstGeom prst="downArrow">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Flecha: hacia abajo 97">
            <a:extLst>
              <a:ext uri="{FF2B5EF4-FFF2-40B4-BE49-F238E27FC236}">
                <a16:creationId xmlns:a16="http://schemas.microsoft.com/office/drawing/2014/main" id="{72757BF1-800E-4FB8-80C9-D5853036B8D7}"/>
              </a:ext>
            </a:extLst>
          </p:cNvPr>
          <p:cNvSpPr/>
          <p:nvPr/>
        </p:nvSpPr>
        <p:spPr>
          <a:xfrm rot="10800000">
            <a:off x="3803481" y="5915261"/>
            <a:ext cx="158867" cy="230029"/>
          </a:xfrm>
          <a:prstGeom prst="downArrow">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Flecha: hacia abajo 98">
            <a:extLst>
              <a:ext uri="{FF2B5EF4-FFF2-40B4-BE49-F238E27FC236}">
                <a16:creationId xmlns:a16="http://schemas.microsoft.com/office/drawing/2014/main" id="{3D4354BE-F5AB-4809-BC4D-6EA741231164}"/>
              </a:ext>
            </a:extLst>
          </p:cNvPr>
          <p:cNvSpPr/>
          <p:nvPr/>
        </p:nvSpPr>
        <p:spPr>
          <a:xfrm>
            <a:off x="5794554" y="5885270"/>
            <a:ext cx="158867" cy="230029"/>
          </a:xfrm>
          <a:prstGeom prst="downArrow">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0" name="Flecha: hacia abajo 99">
            <a:extLst>
              <a:ext uri="{FF2B5EF4-FFF2-40B4-BE49-F238E27FC236}">
                <a16:creationId xmlns:a16="http://schemas.microsoft.com/office/drawing/2014/main" id="{7EFDAABC-CCE8-400A-920D-0D3A17263FCE}"/>
              </a:ext>
            </a:extLst>
          </p:cNvPr>
          <p:cNvSpPr/>
          <p:nvPr/>
        </p:nvSpPr>
        <p:spPr>
          <a:xfrm rot="10800000">
            <a:off x="5963722" y="5871264"/>
            <a:ext cx="158867" cy="230029"/>
          </a:xfrm>
          <a:prstGeom prst="downArrow">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5223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1987C9-BD72-4694-9C03-DD4E41532EC9}"/>
              </a:ext>
            </a:extLst>
          </p:cNvPr>
          <p:cNvSpPr/>
          <p:nvPr/>
        </p:nvSpPr>
        <p:spPr>
          <a:xfrm>
            <a:off x="453431" y="1228116"/>
            <a:ext cx="12097344" cy="666529"/>
          </a:xfrm>
          <a:prstGeom prst="rect">
            <a:avLst/>
          </a:prstGeom>
        </p:spPr>
        <p:txBody>
          <a:bodyPr wrap="square">
            <a:spAutoFit/>
          </a:bodyPr>
          <a:lstStyle/>
          <a:p>
            <a:pPr algn="just">
              <a:lnSpc>
                <a:spcPct val="107000"/>
              </a:lnSpc>
            </a:pPr>
            <a:r>
              <a:rPr lang="es-ES" dirty="0">
                <a:latin typeface="Microsoft JhengHei UI Light" panose="020B0304030504040204" pitchFamily="34" charset="-120"/>
                <a:ea typeface="Microsoft JhengHei UI Light" panose="020B0304030504040204" pitchFamily="34" charset="-120"/>
              </a:rPr>
              <a:t>Se propondrá que el anteproyecto de Reglas para la conformación del Comité considere, cuando menos, las siguientes Mesas de Trabajo:</a:t>
            </a:r>
            <a:endParaRPr lang="es-MX" b="1" dirty="0">
              <a:latin typeface="Microsoft JhengHei UI Light" panose="020B0304030504040204" pitchFamily="34" charset="-120"/>
              <a:ea typeface="Microsoft JhengHei UI Light" panose="020B0304030504040204" pitchFamily="34" charset="-120"/>
            </a:endParaRPr>
          </a:p>
        </p:txBody>
      </p:sp>
      <p:grpSp>
        <p:nvGrpSpPr>
          <p:cNvPr id="223" name="Grupo 222">
            <a:extLst>
              <a:ext uri="{FF2B5EF4-FFF2-40B4-BE49-F238E27FC236}">
                <a16:creationId xmlns:a16="http://schemas.microsoft.com/office/drawing/2014/main" id="{4F4F0505-0AFD-4A99-A3D9-E91BFE125D04}"/>
              </a:ext>
            </a:extLst>
          </p:cNvPr>
          <p:cNvGrpSpPr/>
          <p:nvPr/>
        </p:nvGrpSpPr>
        <p:grpSpPr>
          <a:xfrm>
            <a:off x="2080192" y="4559344"/>
            <a:ext cx="2796897" cy="1265488"/>
            <a:chOff x="6142233" y="5269189"/>
            <a:chExt cx="2796897" cy="1662826"/>
          </a:xfrm>
        </p:grpSpPr>
        <p:sp>
          <p:nvSpPr>
            <p:cNvPr id="164" name="Google Shape;645;p32">
              <a:extLst>
                <a:ext uri="{FF2B5EF4-FFF2-40B4-BE49-F238E27FC236}">
                  <a16:creationId xmlns:a16="http://schemas.microsoft.com/office/drawing/2014/main" id="{52402890-432F-4C5E-B291-C10E0DD980F3}"/>
                </a:ext>
              </a:extLst>
            </p:cNvPr>
            <p:cNvSpPr txBox="1"/>
            <p:nvPr/>
          </p:nvSpPr>
          <p:spPr>
            <a:xfrm>
              <a:off x="6218311" y="5269189"/>
              <a:ext cx="2720819" cy="1439997"/>
            </a:xfrm>
            <a:prstGeom prst="rect">
              <a:avLst/>
            </a:prstGeom>
            <a:noFill/>
            <a:ln>
              <a:noFill/>
            </a:ln>
          </p:spPr>
          <p:txBody>
            <a:bodyPr spcFirstLastPara="1" wrap="square" lIns="91425" tIns="91425" rIns="91425" bIns="91425" anchor="ctr" anchorCtr="0">
              <a:noAutofit/>
            </a:bodyPr>
            <a:lstStyle/>
            <a:p>
              <a:pPr algn="just">
                <a:buClr>
                  <a:srgbClr val="000000"/>
                </a:buClr>
              </a:pPr>
              <a:r>
                <a:rPr lang="es-MX" sz="1801" b="1" kern="0" dirty="0">
                  <a:solidFill>
                    <a:schemeClr val="accent4">
                      <a:lumMod val="75000"/>
                    </a:schemeClr>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rPr>
                <a:t>MT 3: Desregulación y simplificación administrativa.</a:t>
              </a:r>
              <a:endParaRPr sz="1801" b="1" kern="0" dirty="0">
                <a:solidFill>
                  <a:schemeClr val="accent4">
                    <a:lumMod val="75000"/>
                  </a:schemeClr>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endParaRPr>
            </a:p>
          </p:txBody>
        </p:sp>
        <p:cxnSp>
          <p:nvCxnSpPr>
            <p:cNvPr id="172" name="Google Shape;653;p32">
              <a:extLst>
                <a:ext uri="{FF2B5EF4-FFF2-40B4-BE49-F238E27FC236}">
                  <a16:creationId xmlns:a16="http://schemas.microsoft.com/office/drawing/2014/main" id="{CC0C4449-C958-4EF4-BB5B-C4C75693B5CE}"/>
                </a:ext>
              </a:extLst>
            </p:cNvPr>
            <p:cNvCxnSpPr>
              <a:cxnSpLocks/>
            </p:cNvCxnSpPr>
            <p:nvPr/>
          </p:nvCxnSpPr>
          <p:spPr>
            <a:xfrm>
              <a:off x="6142233" y="5492015"/>
              <a:ext cx="0" cy="14400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22" name="Grupo 221">
            <a:extLst>
              <a:ext uri="{FF2B5EF4-FFF2-40B4-BE49-F238E27FC236}">
                <a16:creationId xmlns:a16="http://schemas.microsoft.com/office/drawing/2014/main" id="{5470D620-7BDC-4CCD-AD8A-27F359CF92DD}"/>
              </a:ext>
            </a:extLst>
          </p:cNvPr>
          <p:cNvGrpSpPr/>
          <p:nvPr/>
        </p:nvGrpSpPr>
        <p:grpSpPr>
          <a:xfrm>
            <a:off x="2064212" y="3410967"/>
            <a:ext cx="2751632" cy="939359"/>
            <a:chOff x="6142233" y="3941000"/>
            <a:chExt cx="3024910" cy="1440000"/>
          </a:xfrm>
        </p:grpSpPr>
        <p:sp>
          <p:nvSpPr>
            <p:cNvPr id="169" name="Google Shape;650;p32">
              <a:extLst>
                <a:ext uri="{FF2B5EF4-FFF2-40B4-BE49-F238E27FC236}">
                  <a16:creationId xmlns:a16="http://schemas.microsoft.com/office/drawing/2014/main" id="{11665063-15AA-48F0-B47F-F4058B1CCBC2}"/>
                </a:ext>
              </a:extLst>
            </p:cNvPr>
            <p:cNvSpPr txBox="1"/>
            <p:nvPr/>
          </p:nvSpPr>
          <p:spPr>
            <a:xfrm>
              <a:off x="6227129" y="4173559"/>
              <a:ext cx="2940014" cy="735505"/>
            </a:xfrm>
            <a:prstGeom prst="rect">
              <a:avLst/>
            </a:prstGeom>
            <a:noFill/>
            <a:ln>
              <a:noFill/>
            </a:ln>
          </p:spPr>
          <p:txBody>
            <a:bodyPr spcFirstLastPara="1" wrap="square" lIns="91425" tIns="91425" rIns="91425" bIns="91425" anchor="ctr" anchorCtr="0">
              <a:noAutofit/>
            </a:bodyPr>
            <a:lstStyle/>
            <a:p>
              <a:pPr algn="just">
                <a:buClr>
                  <a:srgbClr val="000000"/>
                </a:buClr>
              </a:pPr>
              <a:r>
                <a:rPr lang="es-MX" sz="1801" b="1" kern="0" dirty="0">
                  <a:solidFill>
                    <a:srgbClr val="C00000"/>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rPr>
                <a:t>MT 2: Desarrollo e implementación de nuevas tecnologías.</a:t>
              </a:r>
              <a:endParaRPr sz="1801" b="1" kern="0" dirty="0">
                <a:solidFill>
                  <a:srgbClr val="C00000"/>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endParaRPr>
            </a:p>
          </p:txBody>
        </p:sp>
        <p:cxnSp>
          <p:nvCxnSpPr>
            <p:cNvPr id="177" name="Google Shape;658;p32">
              <a:extLst>
                <a:ext uri="{FF2B5EF4-FFF2-40B4-BE49-F238E27FC236}">
                  <a16:creationId xmlns:a16="http://schemas.microsoft.com/office/drawing/2014/main" id="{F732D1DE-C43D-4CA8-A534-17CC9FE38818}"/>
                </a:ext>
              </a:extLst>
            </p:cNvPr>
            <p:cNvCxnSpPr/>
            <p:nvPr/>
          </p:nvCxnSpPr>
          <p:spPr>
            <a:xfrm>
              <a:off x="6142233" y="3941000"/>
              <a:ext cx="0" cy="14400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21" name="Grupo 220">
            <a:extLst>
              <a:ext uri="{FF2B5EF4-FFF2-40B4-BE49-F238E27FC236}">
                <a16:creationId xmlns:a16="http://schemas.microsoft.com/office/drawing/2014/main" id="{D21F5470-DCCB-4D64-A2B3-142E951D1FA8}"/>
              </a:ext>
            </a:extLst>
          </p:cNvPr>
          <p:cNvGrpSpPr/>
          <p:nvPr/>
        </p:nvGrpSpPr>
        <p:grpSpPr>
          <a:xfrm>
            <a:off x="2064212" y="2164668"/>
            <a:ext cx="2751631" cy="939359"/>
            <a:chOff x="6142233" y="2290857"/>
            <a:chExt cx="2751631" cy="1440000"/>
          </a:xfrm>
        </p:grpSpPr>
        <p:sp>
          <p:nvSpPr>
            <p:cNvPr id="163" name="Google Shape;644;p32">
              <a:extLst>
                <a:ext uri="{FF2B5EF4-FFF2-40B4-BE49-F238E27FC236}">
                  <a16:creationId xmlns:a16="http://schemas.microsoft.com/office/drawing/2014/main" id="{664AD45D-04ED-4296-9D61-C3567D65074C}"/>
                </a:ext>
              </a:extLst>
            </p:cNvPr>
            <p:cNvSpPr txBox="1"/>
            <p:nvPr/>
          </p:nvSpPr>
          <p:spPr>
            <a:xfrm>
              <a:off x="6317067" y="2694734"/>
              <a:ext cx="2576797" cy="502392"/>
            </a:xfrm>
            <a:prstGeom prst="rect">
              <a:avLst/>
            </a:prstGeom>
            <a:noFill/>
            <a:ln>
              <a:noFill/>
            </a:ln>
          </p:spPr>
          <p:txBody>
            <a:bodyPr spcFirstLastPara="1" wrap="square" lIns="91425" tIns="91425" rIns="91425" bIns="91425" anchor="ctr" anchorCtr="0">
              <a:noAutofit/>
            </a:bodyPr>
            <a:lstStyle/>
            <a:p>
              <a:pPr algn="just">
                <a:buClr>
                  <a:srgbClr val="000000"/>
                </a:buClr>
              </a:pPr>
              <a:r>
                <a:rPr lang="es-MX" sz="1801" b="1" kern="0" dirty="0">
                  <a:solidFill>
                    <a:schemeClr val="accent6"/>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rPr>
                <a:t>MT 1: Servicios de telecomunicaciones.</a:t>
              </a:r>
              <a:endParaRPr sz="1801" b="1" kern="0" dirty="0">
                <a:solidFill>
                  <a:schemeClr val="accent6"/>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endParaRPr>
            </a:p>
          </p:txBody>
        </p:sp>
        <p:sp>
          <p:nvSpPr>
            <p:cNvPr id="166" name="Google Shape;647;p32">
              <a:extLst>
                <a:ext uri="{FF2B5EF4-FFF2-40B4-BE49-F238E27FC236}">
                  <a16:creationId xmlns:a16="http://schemas.microsoft.com/office/drawing/2014/main" id="{F7697CF8-E208-491C-B28D-EE365FBE04BF}"/>
                </a:ext>
              </a:extLst>
            </p:cNvPr>
            <p:cNvSpPr txBox="1"/>
            <p:nvPr/>
          </p:nvSpPr>
          <p:spPr>
            <a:xfrm>
              <a:off x="6218316" y="2486417"/>
              <a:ext cx="2576794" cy="943485"/>
            </a:xfrm>
            <a:prstGeom prst="rect">
              <a:avLst/>
            </a:prstGeom>
            <a:noFill/>
            <a:ln>
              <a:noFill/>
            </a:ln>
          </p:spPr>
          <p:txBody>
            <a:bodyPr spcFirstLastPara="1" wrap="square" lIns="91425" tIns="91425" rIns="91425" bIns="91425" anchor="ctr" anchorCtr="0">
              <a:noAutofit/>
            </a:bodyPr>
            <a:lstStyle/>
            <a:p>
              <a:pPr algn="just">
                <a:lnSpc>
                  <a:spcPct val="115000"/>
                </a:lnSpc>
                <a:buClr>
                  <a:srgbClr val="000000"/>
                </a:buClr>
              </a:pPr>
              <a:endParaRPr sz="1200" kern="0" dirty="0">
                <a:solidFill>
                  <a:srgbClr val="000000"/>
                </a:solidFill>
                <a:latin typeface="Microsoft JhengHei UI Light" panose="020B0304030504040204" pitchFamily="34" charset="-120"/>
                <a:ea typeface="Microsoft JhengHei UI Light" panose="020B0304030504040204" pitchFamily="34" charset="-120"/>
                <a:cs typeface="Roboto"/>
                <a:sym typeface="Roboto"/>
              </a:endParaRPr>
            </a:p>
          </p:txBody>
        </p:sp>
        <p:cxnSp>
          <p:nvCxnSpPr>
            <p:cNvPr id="178" name="Google Shape;659;p32">
              <a:extLst>
                <a:ext uri="{FF2B5EF4-FFF2-40B4-BE49-F238E27FC236}">
                  <a16:creationId xmlns:a16="http://schemas.microsoft.com/office/drawing/2014/main" id="{EABBA0B5-BD85-447D-AAA7-AB92BE705552}"/>
                </a:ext>
              </a:extLst>
            </p:cNvPr>
            <p:cNvCxnSpPr>
              <a:cxnSpLocks/>
            </p:cNvCxnSpPr>
            <p:nvPr/>
          </p:nvCxnSpPr>
          <p:spPr>
            <a:xfrm>
              <a:off x="6142233" y="2290857"/>
              <a:ext cx="0" cy="14400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25" name="Grupo 224">
            <a:extLst>
              <a:ext uri="{FF2B5EF4-FFF2-40B4-BE49-F238E27FC236}">
                <a16:creationId xmlns:a16="http://schemas.microsoft.com/office/drawing/2014/main" id="{55A21662-7988-4A73-8B2D-159FD0AC7C72}"/>
              </a:ext>
            </a:extLst>
          </p:cNvPr>
          <p:cNvGrpSpPr/>
          <p:nvPr/>
        </p:nvGrpSpPr>
        <p:grpSpPr>
          <a:xfrm>
            <a:off x="7206538" y="2122313"/>
            <a:ext cx="2679701" cy="939359"/>
            <a:chOff x="9742760" y="4516378"/>
            <a:chExt cx="2679701" cy="1440000"/>
          </a:xfrm>
        </p:grpSpPr>
        <p:sp>
          <p:nvSpPr>
            <p:cNvPr id="168" name="Google Shape;649;p32">
              <a:extLst>
                <a:ext uri="{FF2B5EF4-FFF2-40B4-BE49-F238E27FC236}">
                  <a16:creationId xmlns:a16="http://schemas.microsoft.com/office/drawing/2014/main" id="{9F764682-1EA4-4964-BCEA-EF1D80C12C2E}"/>
                </a:ext>
              </a:extLst>
            </p:cNvPr>
            <p:cNvSpPr txBox="1"/>
            <p:nvPr/>
          </p:nvSpPr>
          <p:spPr>
            <a:xfrm>
              <a:off x="9846980" y="4863198"/>
              <a:ext cx="2575481" cy="534135"/>
            </a:xfrm>
            <a:prstGeom prst="rect">
              <a:avLst/>
            </a:prstGeom>
            <a:noFill/>
            <a:ln>
              <a:noFill/>
            </a:ln>
          </p:spPr>
          <p:txBody>
            <a:bodyPr spcFirstLastPara="1" wrap="square" lIns="91425" tIns="91425" rIns="91425" bIns="91425" anchor="ctr" anchorCtr="0">
              <a:noAutofit/>
            </a:bodyPr>
            <a:lstStyle/>
            <a:p>
              <a:pPr algn="just">
                <a:buClr>
                  <a:srgbClr val="000000"/>
                </a:buClr>
              </a:pPr>
              <a:r>
                <a:rPr lang="es-MX" sz="1801" b="1" kern="0" dirty="0">
                  <a:latin typeface="ITC Avant Garde Demi" panose="020B0702020203020204" pitchFamily="34" charset="0"/>
                  <a:ea typeface="Microsoft JhengHei UI Light" panose="020B0304030504040204" pitchFamily="34" charset="-120"/>
                  <a:cs typeface="Fira Sans Extra Condensed Medium"/>
                  <a:sym typeface="Fira Sans Extra Condensed Medium"/>
                </a:rPr>
                <a:t>MT 5: Mejoramiento de condiciones de competencia.</a:t>
              </a:r>
              <a:endParaRPr sz="1801" b="1" kern="0" dirty="0">
                <a:latin typeface="ITC Avant Garde Demi" panose="020B0702020203020204" pitchFamily="34" charset="0"/>
                <a:ea typeface="Microsoft JhengHei UI Light" panose="020B0304030504040204" pitchFamily="34" charset="-120"/>
                <a:cs typeface="Fira Sans Extra Condensed Medium"/>
                <a:sym typeface="Fira Sans Extra Condensed Medium"/>
              </a:endParaRPr>
            </a:p>
          </p:txBody>
        </p:sp>
        <p:cxnSp>
          <p:nvCxnSpPr>
            <p:cNvPr id="179" name="Google Shape;660;p32">
              <a:extLst>
                <a:ext uri="{FF2B5EF4-FFF2-40B4-BE49-F238E27FC236}">
                  <a16:creationId xmlns:a16="http://schemas.microsoft.com/office/drawing/2014/main" id="{BABFDB10-C570-4423-A8D5-842DDBD610C6}"/>
                </a:ext>
              </a:extLst>
            </p:cNvPr>
            <p:cNvCxnSpPr/>
            <p:nvPr/>
          </p:nvCxnSpPr>
          <p:spPr>
            <a:xfrm>
              <a:off x="9742760" y="4516378"/>
              <a:ext cx="0" cy="14400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24" name="Grupo 223">
            <a:extLst>
              <a:ext uri="{FF2B5EF4-FFF2-40B4-BE49-F238E27FC236}">
                <a16:creationId xmlns:a16="http://schemas.microsoft.com/office/drawing/2014/main" id="{D544D6E9-53B8-4CA4-A277-A9737F50AF51}"/>
              </a:ext>
            </a:extLst>
          </p:cNvPr>
          <p:cNvGrpSpPr/>
          <p:nvPr/>
        </p:nvGrpSpPr>
        <p:grpSpPr>
          <a:xfrm>
            <a:off x="2064212" y="6100871"/>
            <a:ext cx="2652872" cy="1095905"/>
            <a:chOff x="9742760" y="2290857"/>
            <a:chExt cx="2652872" cy="1440000"/>
          </a:xfrm>
        </p:grpSpPr>
        <p:sp>
          <p:nvSpPr>
            <p:cNvPr id="162" name="Google Shape;643;p32">
              <a:extLst>
                <a:ext uri="{FF2B5EF4-FFF2-40B4-BE49-F238E27FC236}">
                  <a16:creationId xmlns:a16="http://schemas.microsoft.com/office/drawing/2014/main" id="{58523E57-DE40-44C2-8033-54E0B0CAA89C}"/>
                </a:ext>
              </a:extLst>
            </p:cNvPr>
            <p:cNvSpPr txBox="1"/>
            <p:nvPr/>
          </p:nvSpPr>
          <p:spPr>
            <a:xfrm>
              <a:off x="9820140" y="2362811"/>
              <a:ext cx="2575492" cy="534135"/>
            </a:xfrm>
            <a:prstGeom prst="rect">
              <a:avLst/>
            </a:prstGeom>
            <a:noFill/>
            <a:ln>
              <a:noFill/>
            </a:ln>
          </p:spPr>
          <p:txBody>
            <a:bodyPr spcFirstLastPara="1" wrap="square" lIns="91425" tIns="91425" rIns="91425" bIns="91425" anchor="ctr" anchorCtr="0">
              <a:noAutofit/>
            </a:bodyPr>
            <a:lstStyle/>
            <a:p>
              <a:pPr algn="just">
                <a:buClr>
                  <a:srgbClr val="000000"/>
                </a:buClr>
              </a:pPr>
              <a:r>
                <a:rPr lang="es-MX" sz="1801" b="1" kern="0" dirty="0">
                  <a:solidFill>
                    <a:schemeClr val="accent3">
                      <a:lumMod val="75000"/>
                    </a:schemeClr>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rPr>
                <a:t>MT 4: Calidad de los servicios.</a:t>
              </a:r>
              <a:endParaRPr sz="1801" b="1" kern="0" dirty="0">
                <a:solidFill>
                  <a:schemeClr val="accent3">
                    <a:lumMod val="75000"/>
                  </a:schemeClr>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endParaRPr>
            </a:p>
          </p:txBody>
        </p:sp>
        <p:cxnSp>
          <p:nvCxnSpPr>
            <p:cNvPr id="180" name="Google Shape;661;p32">
              <a:extLst>
                <a:ext uri="{FF2B5EF4-FFF2-40B4-BE49-F238E27FC236}">
                  <a16:creationId xmlns:a16="http://schemas.microsoft.com/office/drawing/2014/main" id="{9F7AF5B4-B0F0-4626-836D-CA22E2305298}"/>
                </a:ext>
              </a:extLst>
            </p:cNvPr>
            <p:cNvCxnSpPr/>
            <p:nvPr/>
          </p:nvCxnSpPr>
          <p:spPr>
            <a:xfrm>
              <a:off x="9742760" y="2290857"/>
              <a:ext cx="0" cy="14400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20" name="Grupo 219">
            <a:extLst>
              <a:ext uri="{FF2B5EF4-FFF2-40B4-BE49-F238E27FC236}">
                <a16:creationId xmlns:a16="http://schemas.microsoft.com/office/drawing/2014/main" id="{ACF057D0-887E-44F9-AE77-9088613B8BE9}"/>
              </a:ext>
            </a:extLst>
          </p:cNvPr>
          <p:cNvGrpSpPr>
            <a:grpSpLocks noChangeAspect="1"/>
          </p:cNvGrpSpPr>
          <p:nvPr/>
        </p:nvGrpSpPr>
        <p:grpSpPr>
          <a:xfrm>
            <a:off x="10466996" y="4863858"/>
            <a:ext cx="2316567" cy="2268243"/>
            <a:chOff x="599661" y="1729176"/>
            <a:chExt cx="5299509" cy="5188963"/>
          </a:xfrm>
        </p:grpSpPr>
        <p:pic>
          <p:nvPicPr>
            <p:cNvPr id="217" name="Imagen 216">
              <a:extLst>
                <a:ext uri="{FF2B5EF4-FFF2-40B4-BE49-F238E27FC236}">
                  <a16:creationId xmlns:a16="http://schemas.microsoft.com/office/drawing/2014/main" id="{D612A2A9-1E96-4D45-BC67-07F32E0CDE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0032"/>
            <a:stretch/>
          </p:blipFill>
          <p:spPr>
            <a:xfrm>
              <a:off x="2540941" y="4017354"/>
              <a:ext cx="1233401" cy="835925"/>
            </a:xfrm>
            <a:prstGeom prst="rect">
              <a:avLst/>
            </a:prstGeom>
          </p:spPr>
        </p:pic>
        <p:sp>
          <p:nvSpPr>
            <p:cNvPr id="157" name="Google Shape;638;p32">
              <a:extLst>
                <a:ext uri="{FF2B5EF4-FFF2-40B4-BE49-F238E27FC236}">
                  <a16:creationId xmlns:a16="http://schemas.microsoft.com/office/drawing/2014/main" id="{E438FB0D-DB08-4097-B60D-73E1F87F0A51}"/>
                </a:ext>
              </a:extLst>
            </p:cNvPr>
            <p:cNvSpPr/>
            <p:nvPr/>
          </p:nvSpPr>
          <p:spPr>
            <a:xfrm flipH="1">
              <a:off x="3325860" y="2920010"/>
              <a:ext cx="2573310" cy="2696495"/>
            </a:xfrm>
            <a:custGeom>
              <a:avLst/>
              <a:gdLst/>
              <a:ahLst/>
              <a:cxnLst/>
              <a:rect l="l" t="t" r="r" b="b"/>
              <a:pathLst>
                <a:path w="28664" h="29090" extrusionOk="0">
                  <a:moveTo>
                    <a:pt x="8268" y="22585"/>
                  </a:moveTo>
                  <a:cubicBezTo>
                    <a:pt x="10487" y="23314"/>
                    <a:pt x="12858" y="23344"/>
                    <a:pt x="15107" y="22645"/>
                  </a:cubicBezTo>
                  <a:cubicBezTo>
                    <a:pt x="15198" y="22615"/>
                    <a:pt x="15320" y="22585"/>
                    <a:pt x="15411" y="22554"/>
                  </a:cubicBezTo>
                  <a:lnTo>
                    <a:pt x="15624" y="22493"/>
                  </a:lnTo>
                  <a:cubicBezTo>
                    <a:pt x="17509" y="21977"/>
                    <a:pt x="19454" y="22341"/>
                    <a:pt x="21034" y="23496"/>
                  </a:cubicBezTo>
                  <a:cubicBezTo>
                    <a:pt x="22645" y="24651"/>
                    <a:pt x="23618" y="26475"/>
                    <a:pt x="23679" y="28451"/>
                  </a:cubicBezTo>
                  <a:cubicBezTo>
                    <a:pt x="23679" y="28603"/>
                    <a:pt x="23679" y="28755"/>
                    <a:pt x="23679" y="28907"/>
                  </a:cubicBezTo>
                  <a:lnTo>
                    <a:pt x="28664" y="29089"/>
                  </a:lnTo>
                  <a:cubicBezTo>
                    <a:pt x="28664" y="28816"/>
                    <a:pt x="28664" y="28542"/>
                    <a:pt x="28664" y="28269"/>
                  </a:cubicBezTo>
                  <a:cubicBezTo>
                    <a:pt x="28542" y="24743"/>
                    <a:pt x="26840" y="21551"/>
                    <a:pt x="23983" y="19454"/>
                  </a:cubicBezTo>
                  <a:cubicBezTo>
                    <a:pt x="23496" y="19119"/>
                    <a:pt x="22980" y="18785"/>
                    <a:pt x="22433" y="18512"/>
                  </a:cubicBezTo>
                  <a:cubicBezTo>
                    <a:pt x="20974" y="17934"/>
                    <a:pt x="17448" y="17083"/>
                    <a:pt x="13618" y="17904"/>
                  </a:cubicBezTo>
                  <a:cubicBezTo>
                    <a:pt x="12372" y="18268"/>
                    <a:pt x="11034" y="18268"/>
                    <a:pt x="9818" y="17843"/>
                  </a:cubicBezTo>
                  <a:cubicBezTo>
                    <a:pt x="8177" y="17326"/>
                    <a:pt x="6870" y="16201"/>
                    <a:pt x="6080" y="14682"/>
                  </a:cubicBezTo>
                  <a:cubicBezTo>
                    <a:pt x="5289" y="13132"/>
                    <a:pt x="5168" y="11399"/>
                    <a:pt x="5685" y="9788"/>
                  </a:cubicBezTo>
                  <a:cubicBezTo>
                    <a:pt x="6232" y="8147"/>
                    <a:pt x="7356" y="6840"/>
                    <a:pt x="8876" y="6049"/>
                  </a:cubicBezTo>
                  <a:cubicBezTo>
                    <a:pt x="10396" y="5289"/>
                    <a:pt x="12128" y="5137"/>
                    <a:pt x="13770" y="5685"/>
                  </a:cubicBezTo>
                  <a:cubicBezTo>
                    <a:pt x="15016" y="6080"/>
                    <a:pt x="16110" y="6840"/>
                    <a:pt x="16901" y="7903"/>
                  </a:cubicBezTo>
                  <a:lnTo>
                    <a:pt x="20882" y="4894"/>
                  </a:lnTo>
                  <a:cubicBezTo>
                    <a:pt x="19454" y="3040"/>
                    <a:pt x="17539" y="1672"/>
                    <a:pt x="15290" y="943"/>
                  </a:cubicBezTo>
                  <a:cubicBezTo>
                    <a:pt x="12402" y="1"/>
                    <a:pt x="9332" y="244"/>
                    <a:pt x="6627" y="1612"/>
                  </a:cubicBezTo>
                  <a:cubicBezTo>
                    <a:pt x="6080" y="1885"/>
                    <a:pt x="5563" y="2220"/>
                    <a:pt x="5077" y="2554"/>
                  </a:cubicBezTo>
                  <a:cubicBezTo>
                    <a:pt x="3131" y="3982"/>
                    <a:pt x="1703" y="5928"/>
                    <a:pt x="943" y="8238"/>
                  </a:cubicBezTo>
                  <a:cubicBezTo>
                    <a:pt x="1" y="11125"/>
                    <a:pt x="244" y="14226"/>
                    <a:pt x="1642" y="16931"/>
                  </a:cubicBezTo>
                  <a:cubicBezTo>
                    <a:pt x="3010" y="19636"/>
                    <a:pt x="5381" y="21642"/>
                    <a:pt x="8268" y="22585"/>
                  </a:cubicBezTo>
                  <a:close/>
                </a:path>
              </a:pathLst>
            </a:custGeom>
            <a:solidFill>
              <a:srgbClr val="6B7F9B"/>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sp>
          <p:nvSpPr>
            <p:cNvPr id="158" name="Google Shape;639;p32">
              <a:extLst>
                <a:ext uri="{FF2B5EF4-FFF2-40B4-BE49-F238E27FC236}">
                  <a16:creationId xmlns:a16="http://schemas.microsoft.com/office/drawing/2014/main" id="{0B6960E5-5885-49D5-8426-346803A3B287}"/>
                </a:ext>
              </a:extLst>
            </p:cNvPr>
            <p:cNvSpPr/>
            <p:nvPr/>
          </p:nvSpPr>
          <p:spPr>
            <a:xfrm flipH="1">
              <a:off x="942996" y="3644155"/>
              <a:ext cx="2073985" cy="3273984"/>
            </a:xfrm>
            <a:custGeom>
              <a:avLst/>
              <a:gdLst/>
              <a:ahLst/>
              <a:cxnLst/>
              <a:rect l="l" t="t" r="r" b="b"/>
              <a:pathLst>
                <a:path w="23102" h="35320" extrusionOk="0">
                  <a:moveTo>
                    <a:pt x="20609" y="17235"/>
                  </a:moveTo>
                  <a:cubicBezTo>
                    <a:pt x="19211" y="15350"/>
                    <a:pt x="17326" y="13922"/>
                    <a:pt x="15108" y="13162"/>
                  </a:cubicBezTo>
                  <a:cubicBezTo>
                    <a:pt x="15016" y="13131"/>
                    <a:pt x="14895" y="13101"/>
                    <a:pt x="14773" y="13070"/>
                  </a:cubicBezTo>
                  <a:lnTo>
                    <a:pt x="14560" y="12979"/>
                  </a:lnTo>
                  <a:cubicBezTo>
                    <a:pt x="12767" y="12280"/>
                    <a:pt x="11399" y="10852"/>
                    <a:pt x="10791" y="8997"/>
                  </a:cubicBezTo>
                  <a:cubicBezTo>
                    <a:pt x="10183" y="7113"/>
                    <a:pt x="10457" y="5076"/>
                    <a:pt x="11551" y="3435"/>
                  </a:cubicBezTo>
                  <a:cubicBezTo>
                    <a:pt x="11642" y="3313"/>
                    <a:pt x="11734" y="3192"/>
                    <a:pt x="11825" y="3070"/>
                  </a:cubicBezTo>
                  <a:lnTo>
                    <a:pt x="7904" y="0"/>
                  </a:lnTo>
                  <a:cubicBezTo>
                    <a:pt x="7752" y="213"/>
                    <a:pt x="7569" y="426"/>
                    <a:pt x="7417" y="639"/>
                  </a:cubicBezTo>
                  <a:cubicBezTo>
                    <a:pt x="5472" y="3557"/>
                    <a:pt x="4955" y="7174"/>
                    <a:pt x="6050" y="10548"/>
                  </a:cubicBezTo>
                  <a:cubicBezTo>
                    <a:pt x="6232" y="11095"/>
                    <a:pt x="6475" y="11672"/>
                    <a:pt x="6749" y="12189"/>
                  </a:cubicBezTo>
                  <a:cubicBezTo>
                    <a:pt x="7569" y="13526"/>
                    <a:pt x="9940" y="16292"/>
                    <a:pt x="13497" y="17903"/>
                  </a:cubicBezTo>
                  <a:cubicBezTo>
                    <a:pt x="14743" y="18329"/>
                    <a:pt x="15807" y="19119"/>
                    <a:pt x="16567" y="20183"/>
                  </a:cubicBezTo>
                  <a:cubicBezTo>
                    <a:pt x="17570" y="21551"/>
                    <a:pt x="17965" y="23253"/>
                    <a:pt x="17691" y="24925"/>
                  </a:cubicBezTo>
                  <a:cubicBezTo>
                    <a:pt x="17448" y="26627"/>
                    <a:pt x="16536" y="28116"/>
                    <a:pt x="15138" y="29119"/>
                  </a:cubicBezTo>
                  <a:cubicBezTo>
                    <a:pt x="13770" y="30122"/>
                    <a:pt x="12068" y="30517"/>
                    <a:pt x="10366" y="30244"/>
                  </a:cubicBezTo>
                  <a:cubicBezTo>
                    <a:pt x="8694" y="29970"/>
                    <a:pt x="7205" y="29089"/>
                    <a:pt x="6202" y="27691"/>
                  </a:cubicBezTo>
                  <a:cubicBezTo>
                    <a:pt x="5411" y="26627"/>
                    <a:pt x="5016" y="25381"/>
                    <a:pt x="4986" y="24043"/>
                  </a:cubicBezTo>
                  <a:lnTo>
                    <a:pt x="1" y="24134"/>
                  </a:lnTo>
                  <a:cubicBezTo>
                    <a:pt x="31" y="26475"/>
                    <a:pt x="791" y="28724"/>
                    <a:pt x="2159" y="30639"/>
                  </a:cubicBezTo>
                  <a:cubicBezTo>
                    <a:pt x="3952" y="33071"/>
                    <a:pt x="6597" y="34712"/>
                    <a:pt x="9606" y="35168"/>
                  </a:cubicBezTo>
                  <a:cubicBezTo>
                    <a:pt x="10214" y="35259"/>
                    <a:pt x="10822" y="35320"/>
                    <a:pt x="11399" y="35320"/>
                  </a:cubicBezTo>
                  <a:cubicBezTo>
                    <a:pt x="13800" y="35320"/>
                    <a:pt x="16111" y="34560"/>
                    <a:pt x="18086" y="33132"/>
                  </a:cubicBezTo>
                  <a:cubicBezTo>
                    <a:pt x="20518" y="31369"/>
                    <a:pt x="22159" y="28724"/>
                    <a:pt x="22615" y="25715"/>
                  </a:cubicBezTo>
                  <a:cubicBezTo>
                    <a:pt x="23102" y="22706"/>
                    <a:pt x="22372" y="19697"/>
                    <a:pt x="20609" y="17235"/>
                  </a:cubicBezTo>
                  <a:close/>
                </a:path>
              </a:pathLst>
            </a:custGeom>
            <a:solidFill>
              <a:srgbClr val="5D8994"/>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sp>
          <p:nvSpPr>
            <p:cNvPr id="159" name="Google Shape;640;p32">
              <a:extLst>
                <a:ext uri="{FF2B5EF4-FFF2-40B4-BE49-F238E27FC236}">
                  <a16:creationId xmlns:a16="http://schemas.microsoft.com/office/drawing/2014/main" id="{E5C4F6BA-F8E5-4D82-83BB-1BB3C125170E}"/>
                </a:ext>
              </a:extLst>
            </p:cNvPr>
            <p:cNvSpPr/>
            <p:nvPr/>
          </p:nvSpPr>
          <p:spPr>
            <a:xfrm flipH="1">
              <a:off x="2273190" y="1729176"/>
              <a:ext cx="2142214" cy="2585695"/>
            </a:xfrm>
            <a:custGeom>
              <a:avLst/>
              <a:gdLst/>
              <a:ahLst/>
              <a:cxnLst/>
              <a:rect l="l" t="t" r="r" b="b"/>
              <a:pathLst>
                <a:path w="23862" h="28238" extrusionOk="0">
                  <a:moveTo>
                    <a:pt x="23861" y="10882"/>
                  </a:moveTo>
                  <a:cubicBezTo>
                    <a:pt x="23709" y="10912"/>
                    <a:pt x="23527" y="10973"/>
                    <a:pt x="23345" y="11034"/>
                  </a:cubicBezTo>
                  <a:cubicBezTo>
                    <a:pt x="21186" y="11733"/>
                    <a:pt x="19302" y="13040"/>
                    <a:pt x="17934" y="14833"/>
                  </a:cubicBezTo>
                  <a:lnTo>
                    <a:pt x="17904" y="14833"/>
                  </a:lnTo>
                  <a:cubicBezTo>
                    <a:pt x="17904" y="14864"/>
                    <a:pt x="17873" y="14894"/>
                    <a:pt x="17843" y="14925"/>
                  </a:cubicBezTo>
                  <a:cubicBezTo>
                    <a:pt x="18542" y="13861"/>
                    <a:pt x="18907" y="12645"/>
                    <a:pt x="18907" y="11399"/>
                  </a:cubicBezTo>
                  <a:cubicBezTo>
                    <a:pt x="18907" y="9696"/>
                    <a:pt x="18238" y="8086"/>
                    <a:pt x="17022" y="6870"/>
                  </a:cubicBezTo>
                  <a:cubicBezTo>
                    <a:pt x="15806" y="5654"/>
                    <a:pt x="14195" y="4985"/>
                    <a:pt x="12493" y="4985"/>
                  </a:cubicBezTo>
                  <a:cubicBezTo>
                    <a:pt x="10791" y="4985"/>
                    <a:pt x="9180" y="5654"/>
                    <a:pt x="7964" y="6870"/>
                  </a:cubicBezTo>
                  <a:cubicBezTo>
                    <a:pt x="6749" y="8086"/>
                    <a:pt x="6080" y="9696"/>
                    <a:pt x="6080" y="11399"/>
                  </a:cubicBezTo>
                  <a:cubicBezTo>
                    <a:pt x="6080" y="12706"/>
                    <a:pt x="6475" y="13952"/>
                    <a:pt x="7235" y="15046"/>
                  </a:cubicBezTo>
                  <a:cubicBezTo>
                    <a:pt x="7235" y="15046"/>
                    <a:pt x="7265" y="15077"/>
                    <a:pt x="7265" y="15107"/>
                  </a:cubicBezTo>
                  <a:cubicBezTo>
                    <a:pt x="8755" y="17751"/>
                    <a:pt x="9271" y="20548"/>
                    <a:pt x="9363" y="22371"/>
                  </a:cubicBezTo>
                  <a:cubicBezTo>
                    <a:pt x="9393" y="22858"/>
                    <a:pt x="9363" y="23283"/>
                    <a:pt x="9363" y="23618"/>
                  </a:cubicBezTo>
                  <a:cubicBezTo>
                    <a:pt x="9271" y="24226"/>
                    <a:pt x="9119" y="24803"/>
                    <a:pt x="8937" y="25381"/>
                  </a:cubicBezTo>
                  <a:cubicBezTo>
                    <a:pt x="8603" y="26414"/>
                    <a:pt x="8147" y="27356"/>
                    <a:pt x="7539" y="28238"/>
                  </a:cubicBezTo>
                  <a:cubicBezTo>
                    <a:pt x="5776" y="27751"/>
                    <a:pt x="3010" y="27356"/>
                    <a:pt x="1" y="27964"/>
                  </a:cubicBezTo>
                  <a:cubicBezTo>
                    <a:pt x="122" y="27934"/>
                    <a:pt x="213" y="27903"/>
                    <a:pt x="305" y="27873"/>
                  </a:cubicBezTo>
                  <a:cubicBezTo>
                    <a:pt x="2159" y="27204"/>
                    <a:pt x="3587" y="25715"/>
                    <a:pt x="4195" y="23830"/>
                  </a:cubicBezTo>
                  <a:cubicBezTo>
                    <a:pt x="4803" y="21976"/>
                    <a:pt x="4530" y="20001"/>
                    <a:pt x="3466" y="18390"/>
                  </a:cubicBezTo>
                  <a:lnTo>
                    <a:pt x="3435" y="18329"/>
                  </a:lnTo>
                  <a:lnTo>
                    <a:pt x="3344" y="18207"/>
                  </a:lnTo>
                  <a:cubicBezTo>
                    <a:pt x="3283" y="18116"/>
                    <a:pt x="3253" y="18055"/>
                    <a:pt x="3192" y="17964"/>
                  </a:cubicBezTo>
                  <a:cubicBezTo>
                    <a:pt x="3192" y="17964"/>
                    <a:pt x="3162" y="17934"/>
                    <a:pt x="3162" y="17903"/>
                  </a:cubicBezTo>
                  <a:cubicBezTo>
                    <a:pt x="3101" y="17873"/>
                    <a:pt x="3071" y="17812"/>
                    <a:pt x="3040" y="17751"/>
                  </a:cubicBezTo>
                  <a:cubicBezTo>
                    <a:pt x="1764" y="15867"/>
                    <a:pt x="1095" y="13678"/>
                    <a:pt x="1095" y="11399"/>
                  </a:cubicBezTo>
                  <a:cubicBezTo>
                    <a:pt x="1095" y="11216"/>
                    <a:pt x="1095" y="11034"/>
                    <a:pt x="1125" y="10882"/>
                  </a:cubicBezTo>
                  <a:cubicBezTo>
                    <a:pt x="1247" y="8025"/>
                    <a:pt x="2402" y="5380"/>
                    <a:pt x="4438" y="3344"/>
                  </a:cubicBezTo>
                  <a:cubicBezTo>
                    <a:pt x="6597" y="1186"/>
                    <a:pt x="9454" y="0"/>
                    <a:pt x="12493" y="0"/>
                  </a:cubicBezTo>
                  <a:cubicBezTo>
                    <a:pt x="14925" y="0"/>
                    <a:pt x="17235" y="760"/>
                    <a:pt x="19150" y="2158"/>
                  </a:cubicBezTo>
                  <a:cubicBezTo>
                    <a:pt x="19636" y="2523"/>
                    <a:pt x="20092" y="2918"/>
                    <a:pt x="20548" y="3344"/>
                  </a:cubicBezTo>
                  <a:cubicBezTo>
                    <a:pt x="22554" y="5380"/>
                    <a:pt x="23740" y="8025"/>
                    <a:pt x="23861" y="10882"/>
                  </a:cubicBezTo>
                  <a:close/>
                </a:path>
              </a:pathLst>
            </a:custGeom>
            <a:solidFill>
              <a:srgbClr val="93ABCA"/>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sp>
          <p:nvSpPr>
            <p:cNvPr id="160" name="Google Shape;641;p32">
              <a:extLst>
                <a:ext uri="{FF2B5EF4-FFF2-40B4-BE49-F238E27FC236}">
                  <a16:creationId xmlns:a16="http://schemas.microsoft.com/office/drawing/2014/main" id="{28F4248D-4DEE-4770-A158-740B29658D63}"/>
                </a:ext>
              </a:extLst>
            </p:cNvPr>
            <p:cNvSpPr/>
            <p:nvPr/>
          </p:nvSpPr>
          <p:spPr>
            <a:xfrm flipH="1">
              <a:off x="599661" y="2798945"/>
              <a:ext cx="2799814" cy="2073770"/>
            </a:xfrm>
            <a:custGeom>
              <a:avLst/>
              <a:gdLst/>
              <a:ahLst/>
              <a:cxnLst/>
              <a:rect l="l" t="t" r="r" b="b"/>
              <a:pathLst>
                <a:path w="31187" h="22372" extrusionOk="0">
                  <a:moveTo>
                    <a:pt x="30457" y="15228"/>
                  </a:moveTo>
                  <a:cubicBezTo>
                    <a:pt x="30274" y="15806"/>
                    <a:pt x="30031" y="16353"/>
                    <a:pt x="29758" y="16900"/>
                  </a:cubicBezTo>
                  <a:cubicBezTo>
                    <a:pt x="28451" y="19453"/>
                    <a:pt x="26293" y="21399"/>
                    <a:pt x="23618" y="22371"/>
                  </a:cubicBezTo>
                  <a:cubicBezTo>
                    <a:pt x="23527" y="22250"/>
                    <a:pt x="23435" y="22098"/>
                    <a:pt x="23344" y="21946"/>
                  </a:cubicBezTo>
                  <a:cubicBezTo>
                    <a:pt x="22007" y="20122"/>
                    <a:pt x="20153" y="18724"/>
                    <a:pt x="18025" y="17964"/>
                  </a:cubicBezTo>
                  <a:lnTo>
                    <a:pt x="18025" y="17933"/>
                  </a:lnTo>
                  <a:cubicBezTo>
                    <a:pt x="17994" y="17933"/>
                    <a:pt x="17964" y="17903"/>
                    <a:pt x="17934" y="17903"/>
                  </a:cubicBezTo>
                  <a:cubicBezTo>
                    <a:pt x="19119" y="18237"/>
                    <a:pt x="20396" y="18207"/>
                    <a:pt x="21581" y="17812"/>
                  </a:cubicBezTo>
                  <a:cubicBezTo>
                    <a:pt x="23223" y="17295"/>
                    <a:pt x="24530" y="16170"/>
                    <a:pt x="25320" y="14651"/>
                  </a:cubicBezTo>
                  <a:cubicBezTo>
                    <a:pt x="26080" y="13101"/>
                    <a:pt x="26232" y="11368"/>
                    <a:pt x="25715" y="9757"/>
                  </a:cubicBezTo>
                  <a:cubicBezTo>
                    <a:pt x="25168" y="8116"/>
                    <a:pt x="24043" y="6809"/>
                    <a:pt x="22523" y="6018"/>
                  </a:cubicBezTo>
                  <a:cubicBezTo>
                    <a:pt x="21004" y="5258"/>
                    <a:pt x="19241" y="5106"/>
                    <a:pt x="17630" y="5654"/>
                  </a:cubicBezTo>
                  <a:cubicBezTo>
                    <a:pt x="16384" y="6049"/>
                    <a:pt x="15320" y="6809"/>
                    <a:pt x="14529" y="7842"/>
                  </a:cubicBezTo>
                  <a:cubicBezTo>
                    <a:pt x="14499" y="7872"/>
                    <a:pt x="14499" y="7872"/>
                    <a:pt x="14469" y="7903"/>
                  </a:cubicBezTo>
                  <a:cubicBezTo>
                    <a:pt x="12402" y="10152"/>
                    <a:pt x="9940" y="11490"/>
                    <a:pt x="8237" y="12128"/>
                  </a:cubicBezTo>
                  <a:cubicBezTo>
                    <a:pt x="7751" y="12310"/>
                    <a:pt x="7356" y="12432"/>
                    <a:pt x="7022" y="12523"/>
                  </a:cubicBezTo>
                  <a:cubicBezTo>
                    <a:pt x="6414" y="12614"/>
                    <a:pt x="5836" y="12675"/>
                    <a:pt x="5228" y="12675"/>
                  </a:cubicBezTo>
                  <a:cubicBezTo>
                    <a:pt x="4134" y="12675"/>
                    <a:pt x="3101" y="12523"/>
                    <a:pt x="2098" y="12249"/>
                  </a:cubicBezTo>
                  <a:cubicBezTo>
                    <a:pt x="2006" y="10426"/>
                    <a:pt x="1490" y="7660"/>
                    <a:pt x="0" y="4985"/>
                  </a:cubicBezTo>
                  <a:cubicBezTo>
                    <a:pt x="61" y="5076"/>
                    <a:pt x="122" y="5137"/>
                    <a:pt x="183" y="5228"/>
                  </a:cubicBezTo>
                  <a:cubicBezTo>
                    <a:pt x="1398" y="6778"/>
                    <a:pt x="3222" y="7690"/>
                    <a:pt x="5228" y="7690"/>
                  </a:cubicBezTo>
                  <a:cubicBezTo>
                    <a:pt x="7174" y="7690"/>
                    <a:pt x="8967" y="6839"/>
                    <a:pt x="10183" y="5319"/>
                  </a:cubicBezTo>
                  <a:lnTo>
                    <a:pt x="10244" y="5258"/>
                  </a:lnTo>
                  <a:lnTo>
                    <a:pt x="10335" y="5137"/>
                  </a:lnTo>
                  <a:cubicBezTo>
                    <a:pt x="10396" y="5046"/>
                    <a:pt x="10456" y="4985"/>
                    <a:pt x="10487" y="4894"/>
                  </a:cubicBezTo>
                  <a:cubicBezTo>
                    <a:pt x="10517" y="4894"/>
                    <a:pt x="10517" y="4894"/>
                    <a:pt x="10517" y="4863"/>
                  </a:cubicBezTo>
                  <a:cubicBezTo>
                    <a:pt x="10578" y="4803"/>
                    <a:pt x="10608" y="4772"/>
                    <a:pt x="10669" y="4711"/>
                  </a:cubicBezTo>
                  <a:cubicBezTo>
                    <a:pt x="12037" y="2918"/>
                    <a:pt x="13921" y="1611"/>
                    <a:pt x="16080" y="912"/>
                  </a:cubicBezTo>
                  <a:cubicBezTo>
                    <a:pt x="16262" y="851"/>
                    <a:pt x="16444" y="790"/>
                    <a:pt x="16596" y="760"/>
                  </a:cubicBezTo>
                  <a:cubicBezTo>
                    <a:pt x="19332" y="0"/>
                    <a:pt x="22219" y="274"/>
                    <a:pt x="24773" y="1581"/>
                  </a:cubicBezTo>
                  <a:cubicBezTo>
                    <a:pt x="27478" y="2979"/>
                    <a:pt x="29514" y="5319"/>
                    <a:pt x="30457" y="8207"/>
                  </a:cubicBezTo>
                  <a:cubicBezTo>
                    <a:pt x="31186" y="10517"/>
                    <a:pt x="31186" y="12949"/>
                    <a:pt x="30457" y="15228"/>
                  </a:cubicBezTo>
                  <a:close/>
                </a:path>
              </a:pathLst>
            </a:custGeom>
            <a:solidFill>
              <a:srgbClr val="8BC5BB"/>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sp>
          <p:nvSpPr>
            <p:cNvPr id="161" name="Google Shape;642;p32">
              <a:extLst>
                <a:ext uri="{FF2B5EF4-FFF2-40B4-BE49-F238E27FC236}">
                  <a16:creationId xmlns:a16="http://schemas.microsoft.com/office/drawing/2014/main" id="{6D79BABE-E8A5-4761-84C3-31DB37A62A81}"/>
                </a:ext>
              </a:extLst>
            </p:cNvPr>
            <p:cNvSpPr/>
            <p:nvPr/>
          </p:nvSpPr>
          <p:spPr>
            <a:xfrm flipH="1">
              <a:off x="2226665" y="4779740"/>
              <a:ext cx="2829800" cy="2079425"/>
            </a:xfrm>
            <a:custGeom>
              <a:avLst/>
              <a:gdLst/>
              <a:ahLst/>
              <a:cxnLst/>
              <a:rect l="l" t="t" r="r" b="b"/>
              <a:pathLst>
                <a:path w="31521" h="22433" extrusionOk="0">
                  <a:moveTo>
                    <a:pt x="31521" y="4651"/>
                  </a:moveTo>
                  <a:cubicBezTo>
                    <a:pt x="31430" y="4621"/>
                    <a:pt x="31338" y="4590"/>
                    <a:pt x="31247" y="4560"/>
                  </a:cubicBezTo>
                  <a:cubicBezTo>
                    <a:pt x="29332" y="4013"/>
                    <a:pt x="27326" y="4347"/>
                    <a:pt x="25715" y="5532"/>
                  </a:cubicBezTo>
                  <a:cubicBezTo>
                    <a:pt x="24135" y="6657"/>
                    <a:pt x="23192" y="8420"/>
                    <a:pt x="23071" y="10365"/>
                  </a:cubicBezTo>
                  <a:lnTo>
                    <a:pt x="23071" y="10426"/>
                  </a:lnTo>
                  <a:lnTo>
                    <a:pt x="23071" y="10426"/>
                  </a:lnTo>
                  <a:lnTo>
                    <a:pt x="23071" y="10578"/>
                  </a:lnTo>
                  <a:cubicBezTo>
                    <a:pt x="23071" y="10669"/>
                    <a:pt x="23071" y="10760"/>
                    <a:pt x="23071" y="10821"/>
                  </a:cubicBezTo>
                  <a:lnTo>
                    <a:pt x="23071" y="10852"/>
                  </a:lnTo>
                  <a:cubicBezTo>
                    <a:pt x="23071" y="10882"/>
                    <a:pt x="23071" y="10912"/>
                    <a:pt x="23071" y="10912"/>
                  </a:cubicBezTo>
                  <a:cubicBezTo>
                    <a:pt x="23071" y="11004"/>
                    <a:pt x="23071" y="11064"/>
                    <a:pt x="23071" y="11125"/>
                  </a:cubicBezTo>
                  <a:cubicBezTo>
                    <a:pt x="22980" y="13405"/>
                    <a:pt x="22250" y="15563"/>
                    <a:pt x="20913" y="17417"/>
                  </a:cubicBezTo>
                  <a:cubicBezTo>
                    <a:pt x="20791" y="17539"/>
                    <a:pt x="20700" y="17691"/>
                    <a:pt x="20578" y="17812"/>
                  </a:cubicBezTo>
                  <a:cubicBezTo>
                    <a:pt x="18815" y="20061"/>
                    <a:pt x="16293" y="21490"/>
                    <a:pt x="13466" y="21946"/>
                  </a:cubicBezTo>
                  <a:cubicBezTo>
                    <a:pt x="10457" y="22432"/>
                    <a:pt x="7447" y="21703"/>
                    <a:pt x="4985" y="19910"/>
                  </a:cubicBezTo>
                  <a:cubicBezTo>
                    <a:pt x="3040" y="18511"/>
                    <a:pt x="1611" y="16536"/>
                    <a:pt x="851" y="14256"/>
                  </a:cubicBezTo>
                  <a:cubicBezTo>
                    <a:pt x="669" y="13678"/>
                    <a:pt x="548" y="13101"/>
                    <a:pt x="426" y="12493"/>
                  </a:cubicBezTo>
                  <a:cubicBezTo>
                    <a:pt x="0" y="9666"/>
                    <a:pt x="608" y="6839"/>
                    <a:pt x="2159" y="4438"/>
                  </a:cubicBezTo>
                  <a:cubicBezTo>
                    <a:pt x="2341" y="4529"/>
                    <a:pt x="2493" y="4560"/>
                    <a:pt x="2675" y="4621"/>
                  </a:cubicBezTo>
                  <a:cubicBezTo>
                    <a:pt x="4833" y="5320"/>
                    <a:pt x="7113" y="5380"/>
                    <a:pt x="9301" y="4742"/>
                  </a:cubicBezTo>
                  <a:lnTo>
                    <a:pt x="9301" y="4742"/>
                  </a:lnTo>
                  <a:cubicBezTo>
                    <a:pt x="9332" y="4742"/>
                    <a:pt x="9393" y="4742"/>
                    <a:pt x="9423" y="4712"/>
                  </a:cubicBezTo>
                  <a:cubicBezTo>
                    <a:pt x="8238" y="5168"/>
                    <a:pt x="7235" y="5928"/>
                    <a:pt x="6505" y="6931"/>
                  </a:cubicBezTo>
                  <a:cubicBezTo>
                    <a:pt x="5502" y="8329"/>
                    <a:pt x="5107" y="10031"/>
                    <a:pt x="5350" y="11703"/>
                  </a:cubicBezTo>
                  <a:cubicBezTo>
                    <a:pt x="5624" y="13405"/>
                    <a:pt x="6535" y="14894"/>
                    <a:pt x="7934" y="15897"/>
                  </a:cubicBezTo>
                  <a:cubicBezTo>
                    <a:pt x="9301" y="16900"/>
                    <a:pt x="11004" y="17295"/>
                    <a:pt x="12675" y="17022"/>
                  </a:cubicBezTo>
                  <a:cubicBezTo>
                    <a:pt x="14378" y="16748"/>
                    <a:pt x="15867" y="15867"/>
                    <a:pt x="16870" y="14469"/>
                  </a:cubicBezTo>
                  <a:cubicBezTo>
                    <a:pt x="17630" y="13405"/>
                    <a:pt x="18055" y="12159"/>
                    <a:pt x="18086" y="10882"/>
                  </a:cubicBezTo>
                  <a:cubicBezTo>
                    <a:pt x="18086" y="10852"/>
                    <a:pt x="18086" y="10821"/>
                    <a:pt x="18086" y="10791"/>
                  </a:cubicBezTo>
                  <a:lnTo>
                    <a:pt x="18086" y="10791"/>
                  </a:lnTo>
                  <a:cubicBezTo>
                    <a:pt x="18451" y="7751"/>
                    <a:pt x="19666" y="5228"/>
                    <a:pt x="20669" y="3678"/>
                  </a:cubicBezTo>
                  <a:cubicBezTo>
                    <a:pt x="20943" y="3283"/>
                    <a:pt x="21186" y="2918"/>
                    <a:pt x="21399" y="2675"/>
                  </a:cubicBezTo>
                  <a:cubicBezTo>
                    <a:pt x="21825" y="2250"/>
                    <a:pt x="22280" y="1855"/>
                    <a:pt x="22767" y="1490"/>
                  </a:cubicBezTo>
                  <a:cubicBezTo>
                    <a:pt x="23648" y="851"/>
                    <a:pt x="24591" y="365"/>
                    <a:pt x="25563" y="0"/>
                  </a:cubicBezTo>
                  <a:cubicBezTo>
                    <a:pt x="26718" y="1429"/>
                    <a:pt x="28755" y="3374"/>
                    <a:pt x="31521" y="4651"/>
                  </a:cubicBezTo>
                  <a:close/>
                </a:path>
              </a:pathLst>
            </a:custGeom>
            <a:solidFill>
              <a:srgbClr val="85B0BB"/>
            </a:solidFill>
            <a:ln>
              <a:noFill/>
            </a:ln>
          </p:spPr>
          <p:txBody>
            <a:bodyPr spcFirstLastPara="1" wrap="square" lIns="91425" tIns="91425" rIns="91425" bIns="91425" anchor="ctr" anchorCtr="0">
              <a:noAutofit/>
            </a:bodyPr>
            <a:lstStyle/>
            <a:p>
              <a:pPr defTabSz="914429">
                <a:buClr>
                  <a:srgbClr val="000000"/>
                </a:buClr>
                <a:defRPr/>
              </a:pPr>
              <a:endParaRPr sz="1401" kern="0" dirty="0">
                <a:solidFill>
                  <a:srgbClr val="000000"/>
                </a:solidFill>
                <a:latin typeface="Microsoft JhengHei UI Light" panose="020B0304030504040204" pitchFamily="34" charset="-120"/>
                <a:ea typeface="Microsoft JhengHei UI Light" panose="020B0304030504040204" pitchFamily="34" charset="-120"/>
                <a:cs typeface="Arial"/>
                <a:sym typeface="Arial"/>
              </a:endParaRPr>
            </a:p>
          </p:txBody>
        </p:sp>
      </p:grpSp>
      <p:grpSp>
        <p:nvGrpSpPr>
          <p:cNvPr id="38" name="Grupo 37">
            <a:extLst>
              <a:ext uri="{FF2B5EF4-FFF2-40B4-BE49-F238E27FC236}">
                <a16:creationId xmlns:a16="http://schemas.microsoft.com/office/drawing/2014/main" id="{BE3063A0-8823-4E9C-9834-FFE060C3F172}"/>
              </a:ext>
            </a:extLst>
          </p:cNvPr>
          <p:cNvGrpSpPr/>
          <p:nvPr/>
        </p:nvGrpSpPr>
        <p:grpSpPr>
          <a:xfrm>
            <a:off x="7206538" y="3332890"/>
            <a:ext cx="2679701" cy="939359"/>
            <a:chOff x="9742760" y="4516378"/>
            <a:chExt cx="2679701" cy="1440000"/>
          </a:xfrm>
        </p:grpSpPr>
        <p:sp>
          <p:nvSpPr>
            <p:cNvPr id="39" name="Google Shape;649;p32">
              <a:extLst>
                <a:ext uri="{FF2B5EF4-FFF2-40B4-BE49-F238E27FC236}">
                  <a16:creationId xmlns:a16="http://schemas.microsoft.com/office/drawing/2014/main" id="{F3F347A4-BB9B-4CBA-933F-DF25B67EF32A}"/>
                </a:ext>
              </a:extLst>
            </p:cNvPr>
            <p:cNvSpPr txBox="1"/>
            <p:nvPr/>
          </p:nvSpPr>
          <p:spPr>
            <a:xfrm>
              <a:off x="9846980" y="4863198"/>
              <a:ext cx="2575481" cy="534135"/>
            </a:xfrm>
            <a:prstGeom prst="rect">
              <a:avLst/>
            </a:prstGeom>
            <a:noFill/>
            <a:ln>
              <a:noFill/>
            </a:ln>
          </p:spPr>
          <p:txBody>
            <a:bodyPr spcFirstLastPara="1" wrap="square" lIns="91425" tIns="91425" rIns="91425" bIns="91425" anchor="ctr" anchorCtr="0">
              <a:noAutofit/>
            </a:bodyPr>
            <a:lstStyle/>
            <a:p>
              <a:pPr algn="just">
                <a:buClr>
                  <a:srgbClr val="000000"/>
                </a:buClr>
              </a:pPr>
              <a:r>
                <a:rPr lang="es-MX" sz="1801" b="1" kern="0" dirty="0">
                  <a:solidFill>
                    <a:srgbClr val="2EC068"/>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rPr>
                <a:t>MT 6: Despliegue de infraestructura y cobertura social.</a:t>
              </a:r>
              <a:endParaRPr sz="1801" b="1" kern="0" dirty="0">
                <a:solidFill>
                  <a:srgbClr val="2EC068"/>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endParaRPr>
            </a:p>
          </p:txBody>
        </p:sp>
        <p:cxnSp>
          <p:nvCxnSpPr>
            <p:cNvPr id="40" name="Google Shape;660;p32">
              <a:extLst>
                <a:ext uri="{FF2B5EF4-FFF2-40B4-BE49-F238E27FC236}">
                  <a16:creationId xmlns:a16="http://schemas.microsoft.com/office/drawing/2014/main" id="{5B2D1571-A835-4BF8-86E3-12C328CB6501}"/>
                </a:ext>
              </a:extLst>
            </p:cNvPr>
            <p:cNvCxnSpPr/>
            <p:nvPr/>
          </p:nvCxnSpPr>
          <p:spPr>
            <a:xfrm>
              <a:off x="9742760" y="4516378"/>
              <a:ext cx="0" cy="14400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1" name="Grupo 40">
            <a:extLst>
              <a:ext uri="{FF2B5EF4-FFF2-40B4-BE49-F238E27FC236}">
                <a16:creationId xmlns:a16="http://schemas.microsoft.com/office/drawing/2014/main" id="{D70EB6F8-9E16-4B90-8E3B-4E035D350532}"/>
              </a:ext>
            </a:extLst>
          </p:cNvPr>
          <p:cNvGrpSpPr/>
          <p:nvPr/>
        </p:nvGrpSpPr>
        <p:grpSpPr>
          <a:xfrm>
            <a:off x="7204971" y="4637616"/>
            <a:ext cx="2679701" cy="939359"/>
            <a:chOff x="9742760" y="4516378"/>
            <a:chExt cx="2679701" cy="1440000"/>
          </a:xfrm>
        </p:grpSpPr>
        <p:sp>
          <p:nvSpPr>
            <p:cNvPr id="42" name="Google Shape;649;p32">
              <a:extLst>
                <a:ext uri="{FF2B5EF4-FFF2-40B4-BE49-F238E27FC236}">
                  <a16:creationId xmlns:a16="http://schemas.microsoft.com/office/drawing/2014/main" id="{98F42781-BD9E-4C8B-AA1D-F3D4388C09F8}"/>
                </a:ext>
              </a:extLst>
            </p:cNvPr>
            <p:cNvSpPr txBox="1"/>
            <p:nvPr/>
          </p:nvSpPr>
          <p:spPr>
            <a:xfrm>
              <a:off x="9846980" y="4863198"/>
              <a:ext cx="2575481" cy="534135"/>
            </a:xfrm>
            <a:prstGeom prst="rect">
              <a:avLst/>
            </a:prstGeom>
            <a:noFill/>
            <a:ln>
              <a:noFill/>
            </a:ln>
          </p:spPr>
          <p:txBody>
            <a:bodyPr spcFirstLastPara="1" wrap="square" lIns="91425" tIns="91425" rIns="91425" bIns="91425" anchor="ctr" anchorCtr="0">
              <a:noAutofit/>
            </a:bodyPr>
            <a:lstStyle/>
            <a:p>
              <a:pPr algn="just">
                <a:buClr>
                  <a:srgbClr val="000000"/>
                </a:buClr>
              </a:pPr>
              <a:r>
                <a:rPr lang="es-MX" sz="1801" b="1" kern="0" dirty="0">
                  <a:solidFill>
                    <a:schemeClr val="bg2">
                      <a:lumMod val="50000"/>
                    </a:schemeClr>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rPr>
                <a:t>MT 7: Cumplimiento de obligaciones.</a:t>
              </a:r>
              <a:endParaRPr sz="1801" b="1" kern="0" dirty="0">
                <a:solidFill>
                  <a:schemeClr val="bg2">
                    <a:lumMod val="50000"/>
                  </a:schemeClr>
                </a:solidFill>
                <a:latin typeface="ITC Avant Garde Demi" panose="020B0702020203020204" pitchFamily="34" charset="0"/>
                <a:ea typeface="Microsoft JhengHei UI Light" panose="020B0304030504040204" pitchFamily="34" charset="-120"/>
                <a:cs typeface="Fira Sans Extra Condensed Medium"/>
                <a:sym typeface="Fira Sans Extra Condensed Medium"/>
              </a:endParaRPr>
            </a:p>
          </p:txBody>
        </p:sp>
        <p:cxnSp>
          <p:nvCxnSpPr>
            <p:cNvPr id="43" name="Google Shape;660;p32">
              <a:extLst>
                <a:ext uri="{FF2B5EF4-FFF2-40B4-BE49-F238E27FC236}">
                  <a16:creationId xmlns:a16="http://schemas.microsoft.com/office/drawing/2014/main" id="{8441F4A3-3796-4852-AACB-ABB8CE313DD7}"/>
                </a:ext>
              </a:extLst>
            </p:cNvPr>
            <p:cNvCxnSpPr/>
            <p:nvPr/>
          </p:nvCxnSpPr>
          <p:spPr>
            <a:xfrm>
              <a:off x="9742760" y="4516378"/>
              <a:ext cx="0" cy="14400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4" name="CuadroTexto 43">
            <a:extLst>
              <a:ext uri="{FF2B5EF4-FFF2-40B4-BE49-F238E27FC236}">
                <a16:creationId xmlns:a16="http://schemas.microsoft.com/office/drawing/2014/main" id="{01B4231F-E473-4F89-9464-4B93F08D38E3}"/>
              </a:ext>
            </a:extLst>
          </p:cNvPr>
          <p:cNvSpPr txBox="1"/>
          <p:nvPr/>
        </p:nvSpPr>
        <p:spPr>
          <a:xfrm>
            <a:off x="454025" y="387623"/>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Comité de Pequeños Operadores</a:t>
            </a:r>
            <a:endParaRPr lang="es-ES"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endParaRPr>
          </a:p>
        </p:txBody>
      </p:sp>
      <p:pic>
        <p:nvPicPr>
          <p:cNvPr id="2" name="Imagen 1">
            <a:extLst>
              <a:ext uri="{FF2B5EF4-FFF2-40B4-BE49-F238E27FC236}">
                <a16:creationId xmlns:a16="http://schemas.microsoft.com/office/drawing/2014/main" id="{77BD0C1C-8C28-4D99-BE87-9B30ADF4B382}"/>
              </a:ext>
            </a:extLst>
          </p:cNvPr>
          <p:cNvPicPr>
            <a:picLocks noChangeAspect="1"/>
          </p:cNvPicPr>
          <p:nvPr/>
        </p:nvPicPr>
        <p:blipFill>
          <a:blip r:embed="rId4"/>
          <a:stretch>
            <a:fillRect/>
          </a:stretch>
        </p:blipFill>
        <p:spPr>
          <a:xfrm>
            <a:off x="5892986" y="2185445"/>
            <a:ext cx="1181642" cy="793707"/>
          </a:xfrm>
          <a:prstGeom prst="rect">
            <a:avLst/>
          </a:prstGeom>
        </p:spPr>
      </p:pic>
      <p:pic>
        <p:nvPicPr>
          <p:cNvPr id="3" name="Imagen 2">
            <a:extLst>
              <a:ext uri="{FF2B5EF4-FFF2-40B4-BE49-F238E27FC236}">
                <a16:creationId xmlns:a16="http://schemas.microsoft.com/office/drawing/2014/main" id="{7EBD4590-9712-493A-AC81-2DC92072E21C}"/>
              </a:ext>
            </a:extLst>
          </p:cNvPr>
          <p:cNvPicPr>
            <a:picLocks noChangeAspect="1"/>
          </p:cNvPicPr>
          <p:nvPr/>
        </p:nvPicPr>
        <p:blipFill>
          <a:blip r:embed="rId5"/>
          <a:stretch>
            <a:fillRect/>
          </a:stretch>
        </p:blipFill>
        <p:spPr>
          <a:xfrm>
            <a:off x="847925" y="3410967"/>
            <a:ext cx="915875" cy="939359"/>
          </a:xfrm>
          <a:prstGeom prst="rect">
            <a:avLst/>
          </a:prstGeom>
        </p:spPr>
      </p:pic>
      <p:pic>
        <p:nvPicPr>
          <p:cNvPr id="4" name="Imagen 3">
            <a:extLst>
              <a:ext uri="{FF2B5EF4-FFF2-40B4-BE49-F238E27FC236}">
                <a16:creationId xmlns:a16="http://schemas.microsoft.com/office/drawing/2014/main" id="{489D163A-4611-4E23-B0AC-4D30FB6DA009}"/>
              </a:ext>
            </a:extLst>
          </p:cNvPr>
          <p:cNvPicPr>
            <a:picLocks noChangeAspect="1"/>
          </p:cNvPicPr>
          <p:nvPr/>
        </p:nvPicPr>
        <p:blipFill>
          <a:blip r:embed="rId6">
            <a:extLst>
              <a:ext uri="{BEBA8EAE-BF5A-486C-A8C5-ECC9F3942E4B}">
                <a14:imgProps xmlns:a14="http://schemas.microsoft.com/office/drawing/2010/main">
                  <a14:imgLayer r:embed="rId7">
                    <a14:imgEffect>
                      <a14:saturation sat="33000"/>
                    </a14:imgEffect>
                  </a14:imgLayer>
                </a14:imgProps>
              </a:ext>
            </a:extLst>
          </a:blip>
          <a:stretch>
            <a:fillRect/>
          </a:stretch>
        </p:blipFill>
        <p:spPr>
          <a:xfrm>
            <a:off x="783546" y="4786859"/>
            <a:ext cx="1143500" cy="848050"/>
          </a:xfrm>
          <a:prstGeom prst="rect">
            <a:avLst/>
          </a:prstGeom>
        </p:spPr>
      </p:pic>
      <p:pic>
        <p:nvPicPr>
          <p:cNvPr id="5" name="Imagen 4">
            <a:extLst>
              <a:ext uri="{FF2B5EF4-FFF2-40B4-BE49-F238E27FC236}">
                <a16:creationId xmlns:a16="http://schemas.microsoft.com/office/drawing/2014/main" id="{71296B7C-3427-4591-9DA3-6F4831CC219D}"/>
              </a:ext>
            </a:extLst>
          </p:cNvPr>
          <p:cNvPicPr>
            <a:picLocks noChangeAspect="1"/>
          </p:cNvPicPr>
          <p:nvPr/>
        </p:nvPicPr>
        <p:blipFill>
          <a:blip r:embed="rId8"/>
          <a:stretch>
            <a:fillRect/>
          </a:stretch>
        </p:blipFill>
        <p:spPr>
          <a:xfrm flipH="1">
            <a:off x="6313229" y="3369568"/>
            <a:ext cx="341155" cy="793707"/>
          </a:xfrm>
          <a:prstGeom prst="rect">
            <a:avLst/>
          </a:prstGeom>
        </p:spPr>
      </p:pic>
      <p:pic>
        <p:nvPicPr>
          <p:cNvPr id="7" name="Imagen 6">
            <a:extLst>
              <a:ext uri="{FF2B5EF4-FFF2-40B4-BE49-F238E27FC236}">
                <a16:creationId xmlns:a16="http://schemas.microsoft.com/office/drawing/2014/main" id="{F19240A7-D76E-4627-82A1-AA9B4337529A}"/>
              </a:ext>
            </a:extLst>
          </p:cNvPr>
          <p:cNvPicPr>
            <a:picLocks noChangeAspect="1"/>
          </p:cNvPicPr>
          <p:nvPr/>
        </p:nvPicPr>
        <p:blipFill>
          <a:blip r:embed="rId9"/>
          <a:stretch>
            <a:fillRect/>
          </a:stretch>
        </p:blipFill>
        <p:spPr>
          <a:xfrm>
            <a:off x="914909" y="6046804"/>
            <a:ext cx="880773" cy="880773"/>
          </a:xfrm>
          <a:prstGeom prst="rect">
            <a:avLst/>
          </a:prstGeom>
        </p:spPr>
      </p:pic>
      <p:pic>
        <p:nvPicPr>
          <p:cNvPr id="8" name="Imagen 7">
            <a:extLst>
              <a:ext uri="{FF2B5EF4-FFF2-40B4-BE49-F238E27FC236}">
                <a16:creationId xmlns:a16="http://schemas.microsoft.com/office/drawing/2014/main" id="{19EBB7C9-1839-4C60-9A8D-960DFD6FEFD8}"/>
              </a:ext>
            </a:extLst>
          </p:cNvPr>
          <p:cNvPicPr>
            <a:picLocks noChangeAspect="1"/>
          </p:cNvPicPr>
          <p:nvPr/>
        </p:nvPicPr>
        <p:blipFill>
          <a:blip r:embed="rId10"/>
          <a:stretch>
            <a:fillRect/>
          </a:stretch>
        </p:blipFill>
        <p:spPr>
          <a:xfrm>
            <a:off x="5981110" y="4631005"/>
            <a:ext cx="1223433" cy="814139"/>
          </a:xfrm>
          <a:prstGeom prst="rect">
            <a:avLst/>
          </a:prstGeom>
        </p:spPr>
      </p:pic>
      <p:pic>
        <p:nvPicPr>
          <p:cNvPr id="9" name="Imagen 8">
            <a:extLst>
              <a:ext uri="{FF2B5EF4-FFF2-40B4-BE49-F238E27FC236}">
                <a16:creationId xmlns:a16="http://schemas.microsoft.com/office/drawing/2014/main" id="{76704503-213B-422D-A904-D3565F548529}"/>
              </a:ext>
            </a:extLst>
          </p:cNvPr>
          <p:cNvPicPr>
            <a:picLocks noChangeAspect="1"/>
          </p:cNvPicPr>
          <p:nvPr/>
        </p:nvPicPr>
        <p:blipFill>
          <a:blip r:embed="rId11"/>
          <a:stretch>
            <a:fillRect/>
          </a:stretch>
        </p:blipFill>
        <p:spPr>
          <a:xfrm>
            <a:off x="635466" y="2135646"/>
            <a:ext cx="1428746" cy="800098"/>
          </a:xfrm>
          <a:prstGeom prst="rect">
            <a:avLst/>
          </a:prstGeom>
        </p:spPr>
      </p:pic>
    </p:spTree>
    <p:extLst>
      <p:ext uri="{BB962C8B-B14F-4D97-AF65-F5344CB8AC3E}">
        <p14:creationId xmlns:p14="http://schemas.microsoft.com/office/powerpoint/2010/main" val="63526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BA35CE1-9D9E-49FC-8CC4-5696EA2B82F3}"/>
              </a:ext>
            </a:extLst>
          </p:cNvPr>
          <p:cNvSpPr txBox="1"/>
          <p:nvPr/>
        </p:nvSpPr>
        <p:spPr>
          <a:xfrm>
            <a:off x="454025" y="345232"/>
            <a:ext cx="10297145" cy="461665"/>
          </a:xfrm>
          <a:prstGeom prst="rect">
            <a:avLst/>
          </a:prstGeom>
          <a:noFill/>
        </p:spPr>
        <p:txBody>
          <a:bodyPr wrap="square" rtlCol="0">
            <a:spAutoFit/>
          </a:bodyPr>
          <a:lstStyle/>
          <a:p>
            <a:r>
              <a:rPr lang="es-MX" sz="2400" b="1" dirty="0">
                <a:solidFill>
                  <a:schemeClr val="tx1">
                    <a:lumMod val="65000"/>
                    <a:lumOff val="35000"/>
                  </a:schemeClr>
                </a:solidFill>
                <a:latin typeface="Microsoft JhengHei UI Light" panose="020B0304030504040204" pitchFamily="34" charset="-120"/>
                <a:ea typeface="Microsoft JhengHei UI Light" panose="020B0304030504040204" pitchFamily="34" charset="-120"/>
                <a:cs typeface="Microsoft New Tai Lue" panose="020B0502040204020203" pitchFamily="34" charset="0"/>
              </a:rPr>
              <a:t>Identificación de un pequeño operador</a:t>
            </a:r>
          </a:p>
        </p:txBody>
      </p:sp>
      <p:sp>
        <p:nvSpPr>
          <p:cNvPr id="7" name="Rectángulo 6">
            <a:extLst>
              <a:ext uri="{FF2B5EF4-FFF2-40B4-BE49-F238E27FC236}">
                <a16:creationId xmlns:a16="http://schemas.microsoft.com/office/drawing/2014/main" id="{D094020E-384A-4D8A-BD22-6D8416A50026}"/>
              </a:ext>
            </a:extLst>
          </p:cNvPr>
          <p:cNvSpPr/>
          <p:nvPr/>
        </p:nvSpPr>
        <p:spPr>
          <a:xfrm>
            <a:off x="453728" y="1209328"/>
            <a:ext cx="12097344" cy="1555619"/>
          </a:xfrm>
          <a:prstGeom prst="rect">
            <a:avLst/>
          </a:prstGeom>
        </p:spPr>
        <p:txBody>
          <a:bodyPr wrap="square">
            <a:spAutoFit/>
          </a:bodyPr>
          <a:lstStyle/>
          <a:p>
            <a:pPr algn="just">
              <a:lnSpc>
                <a:spcPct val="107000"/>
              </a:lnSpc>
            </a:pPr>
            <a:r>
              <a:rPr lang="es-ES" dirty="0">
                <a:latin typeface="Microsoft JhengHei UI Light" panose="020B0304030504040204" pitchFamily="34" charset="-120"/>
                <a:ea typeface="Microsoft JhengHei UI Light" panose="020B0304030504040204" pitchFamily="34" charset="-120"/>
              </a:rPr>
              <a:t>Se han realizado algunos ejercicios encaminados a generar criterios trasparentes, claros y replicables que le permitan al Instituto Federal de Telecomunicaciones y a los integrantes de la industria que regula, identificar a un pequeño operador </a:t>
            </a:r>
            <a:r>
              <a:rPr lang="es-ES" b="1" u="sng" dirty="0">
                <a:solidFill>
                  <a:srgbClr val="FF0000"/>
                </a:solidFill>
                <a:latin typeface="Microsoft JhengHei UI Light" panose="020B0304030504040204" pitchFamily="34" charset="-120"/>
                <a:ea typeface="Microsoft JhengHei UI Light" panose="020B0304030504040204" pitchFamily="34" charset="-120"/>
              </a:rPr>
              <a:t>únicamente para efectos de su participación en el Comité sin prejuzgar sobre las determinaciones del Instituto en el ejercicio de sus atribuciones regulatorias y de competencia</a:t>
            </a:r>
            <a:r>
              <a:rPr lang="es-ES" dirty="0">
                <a:latin typeface="Microsoft JhengHei UI Light" panose="020B0304030504040204" pitchFamily="34" charset="-120"/>
                <a:ea typeface="Microsoft JhengHei UI Light" panose="020B0304030504040204" pitchFamily="34" charset="-120"/>
              </a:rPr>
              <a:t>; ello, con base en la información que obra en el Banco de Información de Telecomunicaciones (BIT).</a:t>
            </a:r>
          </a:p>
        </p:txBody>
      </p:sp>
      <p:sp>
        <p:nvSpPr>
          <p:cNvPr id="2" name="Rectángulo 1">
            <a:extLst>
              <a:ext uri="{FF2B5EF4-FFF2-40B4-BE49-F238E27FC236}">
                <a16:creationId xmlns:a16="http://schemas.microsoft.com/office/drawing/2014/main" id="{CA628D26-42FE-409C-84BA-2EE863CB7DCE}"/>
              </a:ext>
            </a:extLst>
          </p:cNvPr>
          <p:cNvSpPr/>
          <p:nvPr/>
        </p:nvSpPr>
        <p:spPr>
          <a:xfrm>
            <a:off x="4918224" y="3081536"/>
            <a:ext cx="7776864" cy="23083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s-MX" dirty="0">
                <a:latin typeface="Microsoft JhengHei Light" panose="020B0304030504040204" pitchFamily="34" charset="-120"/>
                <a:ea typeface="Microsoft JhengHei Light" panose="020B0304030504040204" pitchFamily="34" charset="-120"/>
              </a:rPr>
              <a:t>Aquellas personas físicas o morales que presten servicios de telecomunicaciones, como concesionarios o autorizados, que hayan obtenido ingresos nominales totales menores o iguales a  MX$ 636,111,709 durante el año fiscal de 2021. </a:t>
            </a:r>
          </a:p>
          <a:p>
            <a:pPr algn="just"/>
            <a:endParaRPr lang="es-MX" dirty="0">
              <a:latin typeface="Microsoft JhengHei Light" panose="020B0304030504040204" pitchFamily="34" charset="-120"/>
              <a:ea typeface="Microsoft JhengHei Light" panose="020B0304030504040204" pitchFamily="34" charset="-120"/>
            </a:endParaRPr>
          </a:p>
          <a:p>
            <a:pPr algn="just"/>
            <a:r>
              <a:rPr lang="es-MX" dirty="0">
                <a:latin typeface="Microsoft JhengHei Light" panose="020B0304030504040204" pitchFamily="34" charset="-120"/>
                <a:ea typeface="Microsoft JhengHei Light" panose="020B0304030504040204" pitchFamily="34" charset="-120"/>
              </a:rPr>
              <a:t>En el caso de los grupos de interés económico, se sumarán los ingresos de cada una de las empresas que los conforman para efectos de confirmar que cumplen con el umbral referido.</a:t>
            </a:r>
          </a:p>
        </p:txBody>
      </p:sp>
      <p:sp>
        <p:nvSpPr>
          <p:cNvPr id="4" name="CuadroTexto 3">
            <a:extLst>
              <a:ext uri="{FF2B5EF4-FFF2-40B4-BE49-F238E27FC236}">
                <a16:creationId xmlns:a16="http://schemas.microsoft.com/office/drawing/2014/main" id="{4E6C2CAE-2FB3-4367-8AC5-6E5C18B7F037}"/>
              </a:ext>
            </a:extLst>
          </p:cNvPr>
          <p:cNvSpPr txBox="1"/>
          <p:nvPr/>
        </p:nvSpPr>
        <p:spPr>
          <a:xfrm>
            <a:off x="1317824" y="3144252"/>
            <a:ext cx="2316340" cy="369332"/>
          </a:xfrm>
          <a:prstGeom prst="rect">
            <a:avLst/>
          </a:prstGeom>
          <a:noFill/>
        </p:spPr>
        <p:txBody>
          <a:bodyPr wrap="none" rtlCol="0">
            <a:spAutoFit/>
          </a:bodyPr>
          <a:lstStyle/>
          <a:p>
            <a:r>
              <a:rPr lang="es-MX" dirty="0">
                <a:latin typeface="Microsoft JhengHei Light" panose="020B0304030504040204" pitchFamily="34" charset="-120"/>
                <a:ea typeface="Microsoft JhengHei Light" panose="020B0304030504040204" pitchFamily="34" charset="-120"/>
              </a:rPr>
              <a:t>Criterio establecido: </a:t>
            </a:r>
          </a:p>
        </p:txBody>
      </p:sp>
      <p:pic>
        <p:nvPicPr>
          <p:cNvPr id="8" name="Imagen 7">
            <a:extLst>
              <a:ext uri="{FF2B5EF4-FFF2-40B4-BE49-F238E27FC236}">
                <a16:creationId xmlns:a16="http://schemas.microsoft.com/office/drawing/2014/main" id="{33D19A5B-9A57-4988-BC95-6CF771AB1143}"/>
              </a:ext>
            </a:extLst>
          </p:cNvPr>
          <p:cNvPicPr>
            <a:picLocks noChangeAspect="1"/>
          </p:cNvPicPr>
          <p:nvPr/>
        </p:nvPicPr>
        <p:blipFill>
          <a:blip r:embed="rId2"/>
          <a:stretch>
            <a:fillRect/>
          </a:stretch>
        </p:blipFill>
        <p:spPr>
          <a:xfrm>
            <a:off x="957784" y="3718168"/>
            <a:ext cx="2592288" cy="2592288"/>
          </a:xfrm>
          <a:prstGeom prst="rect">
            <a:avLst/>
          </a:prstGeom>
        </p:spPr>
      </p:pic>
      <p:sp>
        <p:nvSpPr>
          <p:cNvPr id="9" name="Rectángulo 8">
            <a:extLst>
              <a:ext uri="{FF2B5EF4-FFF2-40B4-BE49-F238E27FC236}">
                <a16:creationId xmlns:a16="http://schemas.microsoft.com/office/drawing/2014/main" id="{8580CEEA-AE02-4D09-87F1-8C10912AE436}"/>
              </a:ext>
            </a:extLst>
          </p:cNvPr>
          <p:cNvSpPr/>
          <p:nvPr/>
        </p:nvSpPr>
        <p:spPr>
          <a:xfrm>
            <a:off x="4918224" y="5769639"/>
            <a:ext cx="7776864" cy="120032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s-MX" dirty="0">
                <a:latin typeface="Microsoft JhengHei Light" panose="020B0304030504040204" pitchFamily="34" charset="-120"/>
                <a:ea typeface="Microsoft JhengHei Light" panose="020B0304030504040204" pitchFamily="34" charset="-120"/>
              </a:rPr>
              <a:t>En caso de que los Integrantes de la Industria dejen de cumplir con el criterio de elegibilidad, solo podrán participar en las sesiones del Comité y las Mesas de Trabajo programadas para el año calendario correspondiente. </a:t>
            </a:r>
          </a:p>
        </p:txBody>
      </p:sp>
    </p:spTree>
    <p:extLst>
      <p:ext uri="{BB962C8B-B14F-4D97-AF65-F5344CB8AC3E}">
        <p14:creationId xmlns:p14="http://schemas.microsoft.com/office/powerpoint/2010/main" val="17531443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lantilla PPT" id="{534BCB3F-0A0A-4758-97A9-F583EC60D9F5}" vid="{549F9382-3061-4D18-A005-696710A3A0D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6E7D6EC5640224DB1509D8815662B44" ma:contentTypeVersion="0" ma:contentTypeDescription="Crear nuevo documento." ma:contentTypeScope="" ma:versionID="665e15c8d41dc957b4eee22fee82fd4a">
  <xsd:schema xmlns:xsd="http://www.w3.org/2001/XMLSchema" xmlns:xs="http://www.w3.org/2001/XMLSchema" xmlns:p="http://schemas.microsoft.com/office/2006/metadata/properties" targetNamespace="http://schemas.microsoft.com/office/2006/metadata/properties" ma:root="true" ma:fieldsID="dad187ede1053dd323176c0832b983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Asunto_"/>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2F7758-55A4-4021-9717-77C1A936E563}">
  <ds:schemaRefs>
    <ds:schemaRef ds:uri="http://schemas.microsoft.com/sharepoint/v3/contenttype/forms"/>
  </ds:schemaRefs>
</ds:datastoreItem>
</file>

<file path=customXml/itemProps2.xml><?xml version="1.0" encoding="utf-8"?>
<ds:datastoreItem xmlns:ds="http://schemas.openxmlformats.org/officeDocument/2006/customXml" ds:itemID="{15671EB4-B8BE-4AA2-8FB0-A418CF160260}">
  <ds:schemaRefs>
    <ds:schemaRef ds:uri="http://schemas.microsoft.com/office/2006/documentManagement/types"/>
    <ds:schemaRef ds:uri="http://schemas.microsoft.com/office/2006/metadata/properties"/>
    <ds:schemaRef ds:uri="http://purl.org/dc/dcmitype/"/>
    <ds:schemaRef ds:uri="http://schemas.microsoft.com/office/infopath/2007/PartnerControls"/>
    <ds:schemaRef ds:uri="http://purl.org/dc/terms/"/>
    <ds:schemaRef ds:uri="http://schemas.openxmlformats.org/package/2006/metadata/core-properties"/>
    <ds:schemaRef ds:uri="http://purl.org/dc/elements/1.1/"/>
    <ds:schemaRef ds:uri="http://www.w3.org/XML/1998/namespace"/>
  </ds:schemaRefs>
</ds:datastoreItem>
</file>

<file path=customXml/itemProps3.xml><?xml version="1.0" encoding="utf-8"?>
<ds:datastoreItem xmlns:ds="http://schemas.openxmlformats.org/officeDocument/2006/customXml" ds:itemID="{E67D2F8F-DCC0-4FA2-B4C6-9D514FF90A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IFT_16_9</Template>
  <TotalTime>28920</TotalTime>
  <Words>1553</Words>
  <Application>Microsoft Office PowerPoint</Application>
  <PresentationFormat>Personalizado</PresentationFormat>
  <Paragraphs>144</Paragraphs>
  <Slides>16</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Microsoft JhengHei Light</vt:lpstr>
      <vt:lpstr>Microsoft JhengHei UI Light</vt:lpstr>
      <vt:lpstr>Arial</vt:lpstr>
      <vt:lpstr>Calibri</vt:lpstr>
      <vt:lpstr>Fira Sans Extra Condensed</vt:lpstr>
      <vt:lpstr>ITC Avant Garde Demi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ASP</dc:creator>
  <cp:lastModifiedBy>Rodrigo Guarneros Gutierrez</cp:lastModifiedBy>
  <cp:revision>668</cp:revision>
  <dcterms:created xsi:type="dcterms:W3CDTF">2020-09-10T22:08:20Z</dcterms:created>
  <dcterms:modified xsi:type="dcterms:W3CDTF">2022-08-25T16:59:56Z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0x01010096E7D6EC5640224DB1509D8815662B44</vt:lpwstr>
  </property>
</Properties>
</file>