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6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2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6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2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06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ood-texture-structure-surface-132331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034A1-2981-E7A9-4B8B-D4275D1D1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159" b="201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A19B98-04B1-7052-9626-A804AC0D6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283551"/>
            <a:ext cx="3412067" cy="163005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Crossway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DB193C-1FF8-F2CF-51DE-F6E3A3CC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100" dirty="0"/>
              <a:t>Software Development Methods exam</a:t>
            </a:r>
          </a:p>
          <a:p>
            <a:pPr>
              <a:lnSpc>
                <a:spcPct val="100000"/>
              </a:lnSpc>
            </a:pPr>
            <a:r>
              <a:rPr lang="en-GB" sz="1100" dirty="0"/>
              <a:t>Giulia Bernardi, Marianna </a:t>
            </a:r>
            <a:r>
              <a:rPr lang="en-GB" sz="1100" dirty="0" err="1"/>
              <a:t>Corsano</a:t>
            </a:r>
            <a:r>
              <a:rPr lang="en-GB" sz="1100" dirty="0"/>
              <a:t> and Rodolfo </a:t>
            </a:r>
            <a:r>
              <a:rPr lang="en-GB" sz="1100" dirty="0" err="1"/>
              <a:t>Tolloi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30225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7F8BF5-9A87-D99E-AF9B-AD6E004F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2"/>
                </a:solidFill>
              </a:rPr>
              <a:t>STEP 4: IMPLEMENTATION OF THE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A2600-CC3F-566C-7AEF-A25A82BC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At </a:t>
            </a:r>
            <a:r>
              <a:rPr lang="it-IT" dirty="0" err="1">
                <a:solidFill>
                  <a:schemeClr val="tx2"/>
                </a:solidFill>
              </a:rPr>
              <a:t>this</a:t>
            </a:r>
            <a:r>
              <a:rPr lang="it-IT" dirty="0">
                <a:solidFill>
                  <a:schemeClr val="tx2"/>
                </a:solidFill>
              </a:rPr>
              <a:t> point, </a:t>
            </a:r>
            <a:r>
              <a:rPr lang="it-IT" dirty="0" err="1">
                <a:solidFill>
                  <a:schemeClr val="tx2"/>
                </a:solidFill>
              </a:rPr>
              <a:t>we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had</a:t>
            </a:r>
            <a:r>
              <a:rPr lang="it-IT" dirty="0">
                <a:solidFill>
                  <a:schemeClr val="tx2"/>
                </a:solidFill>
              </a:rPr>
              <a:t> a working board (</a:t>
            </a:r>
            <a:r>
              <a:rPr lang="it-IT" dirty="0" err="1">
                <a:solidFill>
                  <a:schemeClr val="tx2"/>
                </a:solidFill>
              </a:rPr>
              <a:t>both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logically</a:t>
            </a:r>
            <a:r>
              <a:rPr lang="it-IT" dirty="0">
                <a:solidFill>
                  <a:schemeClr val="tx2"/>
                </a:solidFill>
              </a:rPr>
              <a:t> and </a:t>
            </a:r>
            <a:r>
              <a:rPr lang="it-IT" dirty="0" err="1">
                <a:solidFill>
                  <a:schemeClr val="tx2"/>
                </a:solidFill>
              </a:rPr>
              <a:t>graphically</a:t>
            </a:r>
            <a:r>
              <a:rPr lang="it-IT" dirty="0">
                <a:solidFill>
                  <a:schemeClr val="tx2"/>
                </a:solidFill>
              </a:rPr>
              <a:t>) </a:t>
            </a:r>
            <a:r>
              <a:rPr lang="it-IT" dirty="0" err="1">
                <a:solidFill>
                  <a:schemeClr val="tx2"/>
                </a:solidFill>
              </a:rPr>
              <a:t>but</a:t>
            </a:r>
            <a:r>
              <a:rPr lang="it-IT" dirty="0">
                <a:solidFill>
                  <a:schemeClr val="tx2"/>
                </a:solidFill>
              </a:rPr>
              <a:t> the rules of the game </a:t>
            </a:r>
            <a:r>
              <a:rPr lang="it-IT" dirty="0" err="1">
                <a:solidFill>
                  <a:schemeClr val="tx2"/>
                </a:solidFill>
              </a:rPr>
              <a:t>had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not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been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implemented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yet</a:t>
            </a:r>
            <a:r>
              <a:rPr lang="it-IT" dirty="0">
                <a:solidFill>
                  <a:schemeClr val="tx2"/>
                </a:solidFill>
              </a:rPr>
              <a:t>. </a:t>
            </a:r>
            <a:r>
              <a:rPr lang="it-IT" dirty="0" err="1">
                <a:solidFill>
                  <a:schemeClr val="tx2"/>
                </a:solidFill>
              </a:rPr>
              <a:t>This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was</a:t>
            </a:r>
            <a:r>
              <a:rPr lang="it-IT" dirty="0">
                <a:solidFill>
                  <a:schemeClr val="tx2"/>
                </a:solidFill>
              </a:rPr>
              <a:t> the </a:t>
            </a:r>
            <a:r>
              <a:rPr lang="it-IT" dirty="0" err="1">
                <a:solidFill>
                  <a:schemeClr val="tx2"/>
                </a:solidFill>
              </a:rPr>
              <a:t>next</a:t>
            </a:r>
            <a:r>
              <a:rPr lang="it-IT" dirty="0">
                <a:solidFill>
                  <a:schemeClr val="tx2"/>
                </a:solidFill>
              </a:rPr>
              <a:t> step.</a:t>
            </a:r>
          </a:p>
        </p:txBody>
      </p:sp>
      <p:pic>
        <p:nvPicPr>
          <p:cNvPr id="5" name="Picture 4" descr="Pieces on carrom board">
            <a:extLst>
              <a:ext uri="{FF2B5EF4-FFF2-40B4-BE49-F238E27FC236}">
                <a16:creationId xmlns:a16="http://schemas.microsoft.com/office/drawing/2014/main" id="{2BAB283F-DD9A-E1AD-B336-01B6619EC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2" r="26577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5502D0B-9FFE-4ED0-C320-0586A32882A7}"/>
              </a:ext>
            </a:extLst>
          </p:cNvPr>
          <p:cNvSpPr/>
          <p:nvPr/>
        </p:nvSpPr>
        <p:spPr>
          <a:xfrm>
            <a:off x="7153275" y="5572124"/>
            <a:ext cx="4543425" cy="853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52338F-14F4-45CE-DC71-3436CFA5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IMPLEMENTATION OF THE RULES: ILLEGAL POSITIONS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B1476-4F5F-8F44-3EB9-313948D7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transparent</a:t>
            </a:r>
            <a:r>
              <a:rPr lang="it-IT" dirty="0"/>
              <a:t>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follows the mouse of the players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on </a:t>
            </a:r>
            <a:r>
              <a:rPr lang="it-IT" dirty="0" err="1"/>
              <a:t>legal</a:t>
            </a:r>
            <a:r>
              <a:rPr lang="it-IT" dirty="0"/>
              <a:t> placements of the </a:t>
            </a:r>
            <a:r>
              <a:rPr lang="it-IT" dirty="0" err="1"/>
              <a:t>piece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placements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the </a:t>
            </a:r>
            <a:r>
              <a:rPr lang="it-IT" dirty="0" err="1"/>
              <a:t>disposition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In order to do so, </a:t>
            </a:r>
            <a:r>
              <a:rPr lang="it-IT" dirty="0" err="1"/>
              <a:t>each</a:t>
            </a:r>
            <a:r>
              <a:rPr lang="it-IT" dirty="0"/>
              <a:t> time the mouse </a:t>
            </a:r>
            <a:r>
              <a:rPr lang="it-IT" dirty="0" err="1"/>
              <a:t>hovers</a:t>
            </a:r>
            <a:r>
              <a:rPr lang="it-IT" dirty="0"/>
              <a:t> over a coordinate the </a:t>
            </a:r>
            <a:r>
              <a:rPr lang="it-IT" i="1" dirty="0" err="1"/>
              <a:t>canPlace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checks the 8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neighbouring</a:t>
            </a:r>
            <a:r>
              <a:rPr lang="it-IT" dirty="0"/>
              <a:t> the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near</a:t>
            </a:r>
            <a:r>
              <a:rPr lang="it-IT" dirty="0"/>
              <a:t> a </a:t>
            </a:r>
            <a:r>
              <a:rPr lang="it-IT" dirty="0" err="1"/>
              <a:t>diagonal</a:t>
            </a:r>
            <a:r>
              <a:rPr lang="it-IT" dirty="0"/>
              <a:t> of the opposite </a:t>
            </a:r>
            <a:r>
              <a:rPr lang="it-IT" dirty="0" err="1"/>
              <a:t>colour</a:t>
            </a:r>
            <a:r>
              <a:rPr lang="it-IT" dirty="0"/>
              <a:t> and </a:t>
            </a:r>
            <a:r>
              <a:rPr lang="it-IT" dirty="0" err="1"/>
              <a:t>that</a:t>
            </a:r>
            <a:r>
              <a:rPr lang="it-IT" dirty="0"/>
              <a:t> on the </a:t>
            </a:r>
            <a:r>
              <a:rPr lang="it-IT" dirty="0" err="1"/>
              <a:t>other</a:t>
            </a:r>
            <a:r>
              <a:rPr lang="it-IT" dirty="0"/>
              <a:t> side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diagonal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piece</a:t>
            </a:r>
            <a:r>
              <a:rPr lang="it-IT" dirty="0"/>
              <a:t>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colour</a:t>
            </a:r>
            <a:r>
              <a:rPr lang="it-IT" dirty="0"/>
              <a:t>, </a:t>
            </a:r>
            <a:r>
              <a:rPr lang="it-IT" i="1" dirty="0" err="1"/>
              <a:t>canPlace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false and the </a:t>
            </a:r>
            <a:r>
              <a:rPr lang="it-IT" dirty="0" err="1"/>
              <a:t>transparent</a:t>
            </a:r>
            <a:r>
              <a:rPr lang="it-IT" dirty="0"/>
              <a:t>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shown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player </a:t>
            </a:r>
            <a:r>
              <a:rPr lang="it-IT" dirty="0" err="1"/>
              <a:t>tries</a:t>
            </a:r>
            <a:r>
              <a:rPr lang="it-IT" dirty="0"/>
              <a:t> to click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anyway</a:t>
            </a:r>
            <a:r>
              <a:rPr lang="it-IT" dirty="0"/>
              <a:t> the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i="1" dirty="0" err="1"/>
              <a:t>canPlace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checks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on the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allowing</a:t>
            </a:r>
            <a:r>
              <a:rPr lang="it-IT" dirty="0"/>
              <a:t> a placement on an </a:t>
            </a:r>
            <a:r>
              <a:rPr lang="it-IT" dirty="0" err="1"/>
              <a:t>occupied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8DFD26-912A-F0DC-163C-3E58664A8336}"/>
              </a:ext>
            </a:extLst>
          </p:cNvPr>
          <p:cNvSpPr/>
          <p:nvPr/>
        </p:nvSpPr>
        <p:spPr>
          <a:xfrm>
            <a:off x="9719523" y="702156"/>
            <a:ext cx="1500667" cy="151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A794E5-5777-35C5-1E6C-D291AA540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443" y="818259"/>
            <a:ext cx="1266825" cy="1285875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DE4E63-4750-1929-08B4-C5907EC6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5" y="5665309"/>
            <a:ext cx="438211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BADEB8D-FEC3-1FE3-D66E-EDE1AFF4254E}"/>
              </a:ext>
            </a:extLst>
          </p:cNvPr>
          <p:cNvSpPr/>
          <p:nvPr/>
        </p:nvSpPr>
        <p:spPr>
          <a:xfrm>
            <a:off x="9144000" y="5380465"/>
            <a:ext cx="2552700" cy="877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300CB1-ED13-0037-5BA8-3770A3FF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IMPLEMENTATION OF THE RULES: WIN CONDITION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5CDBD8-A745-A745-6AEB-C4A25003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win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of </a:t>
            </a:r>
            <a:r>
              <a:rPr lang="it-IT" dirty="0" err="1"/>
              <a:t>same</a:t>
            </a:r>
            <a:r>
              <a:rPr lang="it-IT" dirty="0"/>
              <a:t> coloured </a:t>
            </a:r>
            <a:r>
              <a:rPr lang="it-IT" dirty="0" err="1"/>
              <a:t>pieces</a:t>
            </a:r>
            <a:r>
              <a:rPr lang="it-IT" dirty="0"/>
              <a:t>, </a:t>
            </a:r>
            <a:r>
              <a:rPr lang="it-IT" dirty="0" err="1"/>
              <a:t>our</a:t>
            </a:r>
            <a:r>
              <a:rPr lang="it-IT" dirty="0"/>
              <a:t> idea </a:t>
            </a:r>
            <a:r>
              <a:rPr lang="it-IT" dirty="0" err="1"/>
              <a:t>was</a:t>
            </a:r>
            <a:r>
              <a:rPr lang="it-IT" dirty="0"/>
              <a:t> to create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pieces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colour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a </a:t>
            </a:r>
            <a:r>
              <a:rPr lang="it-IT" dirty="0" err="1"/>
              <a:t>piece</a:t>
            </a:r>
            <a:r>
              <a:rPr lang="it-IT" dirty="0"/>
              <a:t> in the last </a:t>
            </a:r>
            <a:r>
              <a:rPr lang="it-IT" dirty="0" err="1"/>
              <a:t>row</a:t>
            </a:r>
            <a:r>
              <a:rPr lang="it-IT" dirty="0"/>
              <a:t> or </a:t>
            </a:r>
            <a:r>
              <a:rPr lang="it-IT" dirty="0" err="1"/>
              <a:t>column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Therefore</a:t>
            </a:r>
            <a:r>
              <a:rPr lang="it-IT" dirty="0"/>
              <a:t>, the classes </a:t>
            </a:r>
            <a:r>
              <a:rPr lang="it-IT" i="1" dirty="0" err="1"/>
              <a:t>Graph</a:t>
            </a:r>
            <a:r>
              <a:rPr lang="it-IT" dirty="0"/>
              <a:t> and </a:t>
            </a:r>
            <a:r>
              <a:rPr lang="it-IT" i="1" dirty="0" err="1"/>
              <a:t>Vector</a:t>
            </a:r>
            <a:r>
              <a:rPr lang="it-IT" i="1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by Giulia Bernardi. </a:t>
            </a:r>
          </a:p>
          <a:p>
            <a:pPr marL="0" indent="0">
              <a:buNone/>
            </a:pPr>
            <a:r>
              <a:rPr lang="it-IT" dirty="0"/>
              <a:t>The class </a:t>
            </a:r>
            <a:r>
              <a:rPr lang="it-IT" dirty="0" err="1"/>
              <a:t>WinController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checks for </a:t>
            </a:r>
            <a:r>
              <a:rPr lang="it-IT" dirty="0" err="1"/>
              <a:t>victory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of </a:t>
            </a:r>
            <a:r>
              <a:rPr lang="it-IT" dirty="0" err="1"/>
              <a:t>each</a:t>
            </a:r>
            <a:r>
              <a:rPr lang="it-IT" dirty="0"/>
              <a:t> turn,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by Rodolfo </a:t>
            </a:r>
            <a:r>
              <a:rPr lang="it-IT" dirty="0" err="1"/>
              <a:t>Tolloi</a:t>
            </a:r>
            <a:r>
              <a:rPr lang="it-IT" dirty="0"/>
              <a:t>.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creating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to check </a:t>
            </a:r>
            <a:r>
              <a:rPr lang="it-IT" dirty="0" err="1"/>
              <a:t>if</a:t>
            </a:r>
            <a:r>
              <a:rPr lang="it-IT" dirty="0"/>
              <a:t> the player won, some </a:t>
            </a:r>
            <a:r>
              <a:rPr lang="it-IT" dirty="0" err="1"/>
              <a:t>simpler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are </a:t>
            </a:r>
            <a:r>
              <a:rPr lang="it-IT" dirty="0" err="1"/>
              <a:t>evaluated</a:t>
            </a:r>
            <a:r>
              <a:rPr lang="it-IT" dirty="0"/>
              <a:t>:</a:t>
            </a:r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white/black </a:t>
            </a:r>
            <a:r>
              <a:rPr lang="it-IT" dirty="0" err="1"/>
              <a:t>pieces</a:t>
            </a:r>
            <a:r>
              <a:rPr lang="it-IT" dirty="0"/>
              <a:t> on the board to </a:t>
            </a:r>
            <a:r>
              <a:rPr lang="it-IT" dirty="0" err="1"/>
              <a:t>win</a:t>
            </a:r>
            <a:r>
              <a:rPr lang="it-IT" dirty="0"/>
              <a:t>?</a:t>
            </a:r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a </a:t>
            </a:r>
            <a:r>
              <a:rPr lang="it-IT" dirty="0" err="1"/>
              <a:t>piece</a:t>
            </a:r>
            <a:r>
              <a:rPr lang="it-IT" dirty="0"/>
              <a:t> of the player </a:t>
            </a:r>
            <a:r>
              <a:rPr lang="it-IT" dirty="0" err="1"/>
              <a:t>colour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/</a:t>
            </a:r>
            <a:r>
              <a:rPr lang="it-IT" dirty="0" err="1"/>
              <a:t>column</a:t>
            </a:r>
            <a:r>
              <a:rPr lang="it-IT" dirty="0"/>
              <a:t> index?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0D0CA-6DD2-9D2B-B2C4-C1D74197C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751" y="5450896"/>
            <a:ext cx="237205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AB987EDB-54C5-0785-DDEC-F4009ACC2FC9}"/>
              </a:ext>
            </a:extLst>
          </p:cNvPr>
          <p:cNvSpPr/>
          <p:nvPr/>
        </p:nvSpPr>
        <p:spPr>
          <a:xfrm>
            <a:off x="3876588" y="5333527"/>
            <a:ext cx="4286423" cy="84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48536B3-6BFD-3413-8F4E-63AA56E3D2AE}"/>
              </a:ext>
            </a:extLst>
          </p:cNvPr>
          <p:cNvSpPr/>
          <p:nvPr/>
        </p:nvSpPr>
        <p:spPr>
          <a:xfrm>
            <a:off x="8648700" y="5286375"/>
            <a:ext cx="3048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232108-9D0C-495B-3BAC-846B92DA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ELEMENTS: THE PLAYER CLASS AND THE STARTING GUI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80F2C-27BE-C051-069D-DBC9C3BD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At </a:t>
            </a:r>
            <a:r>
              <a:rPr lang="it-IT" dirty="0" err="1"/>
              <a:t>this</a:t>
            </a:r>
            <a:r>
              <a:rPr lang="it-IT" dirty="0"/>
              <a:t> point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the name of the players on the GUI,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a </a:t>
            </a:r>
            <a:r>
              <a:rPr lang="it-IT" dirty="0" err="1"/>
              <a:t>congratulations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«end of the game» panel,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by Rodolfo </a:t>
            </a:r>
            <a:r>
              <a:rPr lang="it-IT" dirty="0" err="1"/>
              <a:t>Tolloi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decision</a:t>
            </a:r>
            <a:r>
              <a:rPr lang="it-IT" dirty="0"/>
              <a:t> lead to the </a:t>
            </a:r>
            <a:r>
              <a:rPr lang="it-IT" dirty="0" err="1"/>
              <a:t>addition</a:t>
            </a:r>
            <a:r>
              <a:rPr lang="it-IT" dirty="0"/>
              <a:t> of the </a:t>
            </a:r>
            <a:r>
              <a:rPr lang="it-IT" i="1" dirty="0"/>
              <a:t>Player </a:t>
            </a:r>
            <a:r>
              <a:rPr lang="it-IT" dirty="0"/>
              <a:t>class </a:t>
            </a:r>
            <a:r>
              <a:rPr lang="it-IT" dirty="0" err="1"/>
              <a:t>implemented</a:t>
            </a:r>
            <a:r>
              <a:rPr lang="it-IT" dirty="0"/>
              <a:t> by Marianna Corsano and of the </a:t>
            </a:r>
            <a:r>
              <a:rPr lang="it-IT" i="1" dirty="0" err="1"/>
              <a:t>StartingGui</a:t>
            </a:r>
            <a:r>
              <a:rPr lang="it-IT" i="1" dirty="0"/>
              <a:t> </a:t>
            </a:r>
            <a:r>
              <a:rPr lang="it-IT" dirty="0"/>
              <a:t>class, </a:t>
            </a:r>
            <a:r>
              <a:rPr lang="it-IT" dirty="0" err="1"/>
              <a:t>implemented</a:t>
            </a:r>
            <a:r>
              <a:rPr lang="it-IT" dirty="0"/>
              <a:t> by Rodolfo </a:t>
            </a:r>
            <a:r>
              <a:rPr lang="it-IT" dirty="0" err="1"/>
              <a:t>Tolloi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GUI </a:t>
            </a:r>
            <a:r>
              <a:rPr lang="it-IT" dirty="0" err="1"/>
              <a:t>asks</a:t>
            </a:r>
            <a:r>
              <a:rPr lang="it-IT" dirty="0"/>
              <a:t> the users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name </a:t>
            </a:r>
            <a:r>
              <a:rPr lang="it-IT" dirty="0" err="1"/>
              <a:t>before</a:t>
            </a:r>
            <a:r>
              <a:rPr lang="it-IT" dirty="0"/>
              <a:t> playing.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1531F9-06B5-DEA9-55D8-29E28F47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856" y="5355632"/>
            <a:ext cx="2876951" cy="800212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87D112B-3852-75E0-3FA1-704A2B2DD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13" y="5419677"/>
            <a:ext cx="411537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7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5C18A7D-9EC8-EED0-34D4-EB9D11153C05}"/>
              </a:ext>
            </a:extLst>
          </p:cNvPr>
          <p:cNvSpPr/>
          <p:nvPr/>
        </p:nvSpPr>
        <p:spPr>
          <a:xfrm>
            <a:off x="8305632" y="1890876"/>
            <a:ext cx="3305175" cy="84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4E8FBA-B512-7929-0736-1E58E54F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IMPLEMENTATION OF THE RULES: PIE RULE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96113E-FE1F-EB31-54CD-E2FC4D51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pie rule can be </a:t>
            </a:r>
            <a:r>
              <a:rPr lang="it-IT" dirty="0" err="1"/>
              <a:t>invoked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 in the game,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white </a:t>
            </a:r>
            <a:r>
              <a:rPr lang="it-IT" dirty="0" err="1"/>
              <a:t>player’s</a:t>
            </a:r>
            <a:r>
              <a:rPr lang="it-IT" dirty="0"/>
              <a:t> first turn. </a:t>
            </a:r>
            <a:r>
              <a:rPr lang="it-IT" dirty="0" err="1"/>
              <a:t>Therefore</a:t>
            </a:r>
            <a:r>
              <a:rPr lang="it-IT" dirty="0"/>
              <a:t>, Marianna Corsano </a:t>
            </a:r>
            <a:r>
              <a:rPr lang="it-IT" dirty="0" err="1"/>
              <a:t>added</a:t>
            </a:r>
            <a:r>
              <a:rPr lang="it-IT" dirty="0"/>
              <a:t> to the GUI a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appears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time </a:t>
            </a:r>
            <a:r>
              <a:rPr lang="it-IT" dirty="0" err="1"/>
              <a:t>which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clicked</a:t>
            </a:r>
            <a:r>
              <a:rPr lang="it-IT" dirty="0"/>
              <a:t>, </a:t>
            </a:r>
            <a:r>
              <a:rPr lang="it-IT" dirty="0" err="1"/>
              <a:t>activates</a:t>
            </a:r>
            <a:r>
              <a:rPr lang="it-IT" dirty="0"/>
              <a:t> the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by Giulia Bernardi,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switches the </a:t>
            </a:r>
            <a:r>
              <a:rPr lang="it-IT" dirty="0" err="1"/>
              <a:t>colours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players </a:t>
            </a:r>
            <a:r>
              <a:rPr lang="it-IT" dirty="0" err="1"/>
              <a:t>proceding</a:t>
            </a:r>
            <a:r>
              <a:rPr lang="it-IT" dirty="0"/>
              <a:t> with the turns </a:t>
            </a:r>
            <a:r>
              <a:rPr lang="it-IT" dirty="0" err="1"/>
              <a:t>normally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clicked</a:t>
            </a:r>
            <a:r>
              <a:rPr lang="it-IT" dirty="0"/>
              <a:t> and a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disappears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804485-702C-50D2-10FD-2FACD1B2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24" y="1941560"/>
            <a:ext cx="315321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8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D85571F6-BF70-26F7-73CD-DF1DCF3C5A4B}"/>
              </a:ext>
            </a:extLst>
          </p:cNvPr>
          <p:cNvSpPr/>
          <p:nvPr/>
        </p:nvSpPr>
        <p:spPr>
          <a:xfrm>
            <a:off x="8963025" y="5585680"/>
            <a:ext cx="2740392" cy="77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6725250-8431-F452-31B7-92589DDC1EFD}"/>
              </a:ext>
            </a:extLst>
          </p:cNvPr>
          <p:cNvSpPr/>
          <p:nvPr/>
        </p:nvSpPr>
        <p:spPr>
          <a:xfrm>
            <a:off x="4445792" y="5597533"/>
            <a:ext cx="3910014" cy="75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06C9BE-19D0-AC1F-B157-D446A771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4: A SPECIAL CASE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A3447E-0331-9143-B3C7-06D62B5E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 special case </a:t>
            </a:r>
            <a:r>
              <a:rPr lang="it-IT" dirty="0" err="1"/>
              <a:t>occurs</a:t>
            </a:r>
            <a:r>
              <a:rPr lang="it-IT" dirty="0"/>
              <a:t> in the game </a:t>
            </a:r>
            <a:r>
              <a:rPr lang="it-IT" dirty="0" err="1"/>
              <a:t>when</a:t>
            </a:r>
            <a:r>
              <a:rPr lang="it-IT" dirty="0"/>
              <a:t> a player </a:t>
            </a:r>
            <a:r>
              <a:rPr lang="it-IT" dirty="0" err="1"/>
              <a:t>has</a:t>
            </a:r>
            <a:r>
              <a:rPr lang="it-IT" dirty="0"/>
              <a:t> no </a:t>
            </a:r>
            <a:r>
              <a:rPr lang="it-IT" dirty="0" err="1"/>
              <a:t>available</a:t>
            </a:r>
            <a:r>
              <a:rPr lang="it-IT" dirty="0"/>
              <a:t> positions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pieces</a:t>
            </a:r>
            <a:r>
              <a:rPr lang="it-IT" dirty="0"/>
              <a:t>. In </a:t>
            </a:r>
            <a:r>
              <a:rPr lang="it-IT" dirty="0" err="1"/>
              <a:t>this</a:t>
            </a:r>
            <a:r>
              <a:rPr lang="it-IT" dirty="0"/>
              <a:t> rare </a:t>
            </a:r>
            <a:r>
              <a:rPr lang="it-IT" dirty="0" err="1"/>
              <a:t>occasion</a:t>
            </a:r>
            <a:r>
              <a:rPr lang="it-IT" dirty="0"/>
              <a:t>, the player </a:t>
            </a:r>
            <a:r>
              <a:rPr lang="it-IT" dirty="0" err="1"/>
              <a:t>will</a:t>
            </a:r>
            <a:r>
              <a:rPr lang="it-IT" dirty="0"/>
              <a:t> skip </a:t>
            </a:r>
            <a:r>
              <a:rPr lang="it-IT" dirty="0" err="1"/>
              <a:t>their</a:t>
            </a:r>
            <a:r>
              <a:rPr lang="it-IT" dirty="0"/>
              <a:t> turn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player </a:t>
            </a:r>
            <a:r>
              <a:rPr lang="it-IT" dirty="0" err="1"/>
              <a:t>wins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calls </a:t>
            </a:r>
            <a:r>
              <a:rPr lang="it-IT" i="1" dirty="0" err="1"/>
              <a:t>canPlace</a:t>
            </a:r>
            <a:r>
              <a:rPr lang="it-IT" i="1" dirty="0"/>
              <a:t> </a:t>
            </a:r>
            <a:r>
              <a:rPr lang="it-IT" dirty="0"/>
              <a:t>on </a:t>
            </a:r>
            <a:r>
              <a:rPr lang="it-IT" dirty="0" err="1"/>
              <a:t>all</a:t>
            </a:r>
            <a:r>
              <a:rPr lang="it-IT" dirty="0"/>
              <a:t> the board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turn </a:t>
            </a:r>
            <a:r>
              <a:rPr lang="it-IT" dirty="0" err="1"/>
              <a:t>returning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first </a:t>
            </a:r>
            <a:r>
              <a:rPr lang="it-IT" dirty="0" err="1"/>
              <a:t>available</a:t>
            </a:r>
            <a:r>
              <a:rPr lang="it-IT" dirty="0"/>
              <a:t> position,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by Giulia Bernardi. 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indicate the turn on the GUI by </a:t>
            </a:r>
            <a:r>
              <a:rPr lang="it-IT" dirty="0" err="1"/>
              <a:t>highlighting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player in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colour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, arancia&#10;&#10;Descrizione generata automaticamente">
            <a:extLst>
              <a:ext uri="{FF2B5EF4-FFF2-40B4-BE49-F238E27FC236}">
                <a16:creationId xmlns:a16="http://schemas.microsoft.com/office/drawing/2014/main" id="{37FAB365-EC25-06DA-64B2-C15A2B9DD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02" y="5684796"/>
            <a:ext cx="3724795" cy="581106"/>
          </a:xfrm>
          <a:prstGeom prst="rect">
            <a:avLst/>
          </a:prstGeom>
        </p:spPr>
      </p:pic>
      <p:pic>
        <p:nvPicPr>
          <p:cNvPr id="7" name="Immagine 6" descr="Immagine che contiene testo, screenshot, arancia, vicino&#10;&#10;Descrizione generata automaticamente">
            <a:extLst>
              <a:ext uri="{FF2B5EF4-FFF2-40B4-BE49-F238E27FC236}">
                <a16:creationId xmlns:a16="http://schemas.microsoft.com/office/drawing/2014/main" id="{A4A7C84E-AE30-22D5-87AF-92A4802E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98" y="5641928"/>
            <a:ext cx="257210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6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B4E714-54E2-297E-CE16-69EC9A88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2"/>
                </a:solidFill>
              </a:rPr>
              <a:t>STEP 5: FINISHING TOUCHES AND REFACTORING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A1C547-070D-B507-BDE8-AA7006ED9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At </a:t>
            </a:r>
            <a:r>
              <a:rPr lang="it-IT" dirty="0" err="1">
                <a:solidFill>
                  <a:schemeClr val="tx2"/>
                </a:solidFill>
              </a:rPr>
              <a:t>this</a:t>
            </a:r>
            <a:r>
              <a:rPr lang="it-IT" dirty="0">
                <a:solidFill>
                  <a:schemeClr val="tx2"/>
                </a:solidFill>
              </a:rPr>
              <a:t> point, the game </a:t>
            </a:r>
            <a:r>
              <a:rPr lang="it-IT" dirty="0" err="1">
                <a:solidFill>
                  <a:schemeClr val="tx2"/>
                </a:solidFill>
              </a:rPr>
              <a:t>was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functional</a:t>
            </a:r>
            <a:r>
              <a:rPr lang="it-IT" dirty="0">
                <a:solidFill>
                  <a:schemeClr val="tx2"/>
                </a:solidFill>
              </a:rPr>
              <a:t>: </a:t>
            </a:r>
            <a:r>
              <a:rPr lang="it-IT" dirty="0" err="1">
                <a:solidFill>
                  <a:schemeClr val="tx2"/>
                </a:solidFill>
              </a:rPr>
              <a:t>everything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worked</a:t>
            </a:r>
            <a:r>
              <a:rPr lang="it-IT" dirty="0">
                <a:solidFill>
                  <a:schemeClr val="tx2"/>
                </a:solidFill>
              </a:rPr>
              <a:t> and </a:t>
            </a:r>
            <a:r>
              <a:rPr lang="it-IT" dirty="0" err="1">
                <a:solidFill>
                  <a:schemeClr val="tx2"/>
                </a:solidFill>
              </a:rPr>
              <a:t>it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was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already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usable</a:t>
            </a:r>
            <a:r>
              <a:rPr lang="it-IT" dirty="0">
                <a:solidFill>
                  <a:schemeClr val="tx2"/>
                </a:solidFill>
              </a:rPr>
              <a:t>. </a:t>
            </a:r>
            <a:r>
              <a:rPr lang="it-IT" dirty="0" err="1">
                <a:solidFill>
                  <a:schemeClr val="tx2"/>
                </a:solidFill>
              </a:rPr>
              <a:t>We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then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focused</a:t>
            </a:r>
            <a:r>
              <a:rPr lang="it-IT" dirty="0">
                <a:solidFill>
                  <a:schemeClr val="tx2"/>
                </a:solidFill>
              </a:rPr>
              <a:t> on making the GUI look </a:t>
            </a:r>
            <a:r>
              <a:rPr lang="it-IT" dirty="0" err="1">
                <a:solidFill>
                  <a:schemeClr val="tx2"/>
                </a:solidFill>
              </a:rPr>
              <a:t>better</a:t>
            </a:r>
            <a:r>
              <a:rPr lang="it-IT" dirty="0">
                <a:solidFill>
                  <a:schemeClr val="tx2"/>
                </a:solidFill>
              </a:rPr>
              <a:t>, </a:t>
            </a:r>
            <a:r>
              <a:rPr lang="it-IT" dirty="0" err="1">
                <a:solidFill>
                  <a:schemeClr val="tx2"/>
                </a:solidFill>
              </a:rPr>
              <a:t>adding</a:t>
            </a:r>
            <a:r>
              <a:rPr lang="it-IT" dirty="0">
                <a:solidFill>
                  <a:schemeClr val="tx2"/>
                </a:solidFill>
              </a:rPr>
              <a:t> some non-</a:t>
            </a:r>
            <a:r>
              <a:rPr lang="it-IT" dirty="0" err="1">
                <a:solidFill>
                  <a:schemeClr val="tx2"/>
                </a:solidFill>
              </a:rPr>
              <a:t>essential</a:t>
            </a:r>
            <a:r>
              <a:rPr lang="it-IT" dirty="0">
                <a:solidFill>
                  <a:schemeClr val="tx2"/>
                </a:solidFill>
              </a:rPr>
              <a:t> features, and </a:t>
            </a:r>
            <a:r>
              <a:rPr lang="it-IT" dirty="0" err="1">
                <a:solidFill>
                  <a:schemeClr val="tx2"/>
                </a:solidFill>
              </a:rPr>
              <a:t>refactoring</a:t>
            </a:r>
            <a:r>
              <a:rPr lang="it-IT" dirty="0">
                <a:solidFill>
                  <a:schemeClr val="tx2"/>
                </a:solidFill>
              </a:rPr>
              <a:t> to </a:t>
            </a:r>
            <a:r>
              <a:rPr lang="it-IT" dirty="0" err="1">
                <a:solidFill>
                  <a:schemeClr val="tx2"/>
                </a:solidFill>
              </a:rPr>
              <a:t>remove</a:t>
            </a:r>
            <a:r>
              <a:rPr lang="it-IT" dirty="0">
                <a:solidFill>
                  <a:schemeClr val="tx2"/>
                </a:solidFill>
              </a:rPr>
              <a:t> code </a:t>
            </a:r>
            <a:r>
              <a:rPr lang="it-IT" dirty="0" err="1">
                <a:solidFill>
                  <a:schemeClr val="tx2"/>
                </a:solidFill>
              </a:rPr>
              <a:t>smells</a:t>
            </a:r>
            <a:r>
              <a:rPr lang="it-IT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5" name="Picture 4" descr="Person playing boardgame">
            <a:extLst>
              <a:ext uri="{FF2B5EF4-FFF2-40B4-BE49-F238E27FC236}">
                <a16:creationId xmlns:a16="http://schemas.microsoft.com/office/drawing/2014/main" id="{3FE6B29A-36BA-BC3E-CAEE-5B7BD50C9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8" r="2174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1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15D18D5-8D04-B82D-58D2-07E5FE0B6E80}"/>
              </a:ext>
            </a:extLst>
          </p:cNvPr>
          <p:cNvSpPr/>
          <p:nvPr/>
        </p:nvSpPr>
        <p:spPr>
          <a:xfrm>
            <a:off x="8334374" y="3015075"/>
            <a:ext cx="3337896" cy="131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79504C1-90F9-E599-D49B-9341E1AD45C6}"/>
              </a:ext>
            </a:extLst>
          </p:cNvPr>
          <p:cNvSpPr/>
          <p:nvPr/>
        </p:nvSpPr>
        <p:spPr>
          <a:xfrm>
            <a:off x="8496300" y="4626328"/>
            <a:ext cx="3175971" cy="75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F7AF56-C647-E71F-4CB9-9E6C9B19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5: FINISHING TOUCHES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59366A-E5B6-9607-EE78-98CC2254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753183" cy="3634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wooden</a:t>
            </a:r>
            <a:r>
              <a:rPr lang="it-IT" dirty="0"/>
              <a:t> background and </a:t>
            </a:r>
            <a:r>
              <a:rPr lang="it-IT" dirty="0" err="1"/>
              <a:t>letters</a:t>
            </a:r>
            <a:r>
              <a:rPr lang="it-IT" dirty="0"/>
              <a:t> and 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to the board by Marianna Corsano.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Rodolfo </a:t>
            </a:r>
            <a:r>
              <a:rPr lang="it-IT" dirty="0" err="1"/>
              <a:t>Tolloi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the idea of </a:t>
            </a:r>
            <a:r>
              <a:rPr lang="it-IT" dirty="0" err="1"/>
              <a:t>inserting</a:t>
            </a:r>
            <a:r>
              <a:rPr lang="it-IT" dirty="0"/>
              <a:t> a demo,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automatic</a:t>
            </a:r>
            <a:r>
              <a:rPr lang="it-IT" dirty="0"/>
              <a:t> game. </a:t>
            </a:r>
            <a:r>
              <a:rPr lang="it-IT" dirty="0" err="1"/>
              <a:t>This</a:t>
            </a:r>
            <a:r>
              <a:rPr lang="it-IT" dirty="0"/>
              <a:t> can be </a:t>
            </a:r>
            <a:r>
              <a:rPr lang="it-IT" dirty="0" err="1"/>
              <a:t>activated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a </a:t>
            </a:r>
            <a:r>
              <a:rPr lang="it-IT" dirty="0" err="1"/>
              <a:t>button</a:t>
            </a:r>
            <a:r>
              <a:rPr lang="it-IT" dirty="0"/>
              <a:t> in the </a:t>
            </a:r>
            <a:r>
              <a:rPr lang="it-IT" dirty="0" err="1"/>
              <a:t>Starting</a:t>
            </a:r>
            <a:r>
              <a:rPr lang="it-IT" dirty="0"/>
              <a:t> Gui. He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a log file, </a:t>
            </a:r>
            <a:r>
              <a:rPr lang="it-IT" dirty="0" err="1"/>
              <a:t>taking</a:t>
            </a:r>
            <a:r>
              <a:rPr lang="it-IT" dirty="0"/>
              <a:t> note of the </a:t>
            </a:r>
            <a:r>
              <a:rPr lang="it-IT" dirty="0" err="1"/>
              <a:t>moves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by the players.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Giulia Bernardi </a:t>
            </a:r>
            <a:r>
              <a:rPr lang="it-IT" dirty="0" err="1"/>
              <a:t>prepared</a:t>
            </a:r>
            <a:r>
              <a:rPr lang="it-IT" dirty="0"/>
              <a:t> the </a:t>
            </a:r>
            <a:r>
              <a:rPr lang="it-IT" dirty="0" err="1"/>
              <a:t>presentation</a:t>
            </a:r>
            <a:r>
              <a:rPr lang="it-IT" dirty="0"/>
              <a:t> for the </a:t>
            </a:r>
            <a:r>
              <a:rPr lang="it-IT" dirty="0" err="1"/>
              <a:t>exam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An </a:t>
            </a:r>
            <a:r>
              <a:rPr lang="it-IT" dirty="0" err="1"/>
              <a:t>additional</a:t>
            </a:r>
            <a:r>
              <a:rPr lang="it-IT" dirty="0"/>
              <a:t> idea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a «I </a:t>
            </a:r>
            <a:r>
              <a:rPr lang="it-IT" dirty="0" err="1"/>
              <a:t>give</a:t>
            </a:r>
            <a:r>
              <a:rPr lang="it-IT" dirty="0"/>
              <a:t> up»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, screenshot, arancia, vicino&#10;&#10;Descrizione generata automaticamente">
            <a:extLst>
              <a:ext uri="{FF2B5EF4-FFF2-40B4-BE49-F238E27FC236}">
                <a16:creationId xmlns:a16="http://schemas.microsoft.com/office/drawing/2014/main" id="{0089E700-A304-7747-329D-E305A148F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09" y="4680249"/>
            <a:ext cx="3038899" cy="64779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22FC90-154E-79F4-2C35-9F58A96D2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36" y="3087291"/>
            <a:ext cx="3175971" cy="11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72F55-1391-D9D6-6B7D-F1676B5D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5: A LOT OF REFACTORING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52918B-F72E-A216-50BB-5A3636A3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14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2B39A-02F5-AA51-F7DD-82341F37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chemeClr val="accent1"/>
                </a:solidFill>
              </a:rPr>
              <a:t>FUTURE STEPS: POSSIBLE UPDATES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BA2FC5-A40B-C1B7-1342-1816F978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We identified some possible future improvements that can be added to make this software even better:</a:t>
            </a:r>
          </a:p>
          <a:p>
            <a:r>
              <a:rPr lang="it-IT" sz="2000"/>
              <a:t>A timer to regulate turns’ length.</a:t>
            </a:r>
          </a:p>
          <a:p>
            <a:r>
              <a:rPr lang="it-IT" sz="2000"/>
              <a:t>An ‘undo’ button, in case the user clicks unvoluntarily placing a piece.</a:t>
            </a:r>
          </a:p>
        </p:txBody>
      </p:sp>
    </p:spTree>
    <p:extLst>
      <p:ext uri="{BB962C8B-B14F-4D97-AF65-F5344CB8AC3E}">
        <p14:creationId xmlns:p14="http://schemas.microsoft.com/office/powerpoint/2010/main" val="2566746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02646-B393-ECE1-4204-7A98207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QUICK INTRO ON THE GAME: HOW IT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71EF7-446F-CE62-3DED-476A81CA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Crossway is a 2-players game played on a 19x19 board. </a:t>
            </a:r>
          </a:p>
          <a:p>
            <a:pPr marL="0" indent="0">
              <a:buNone/>
            </a:pPr>
            <a:r>
              <a:rPr lang="en-US" dirty="0"/>
              <a:t>At the beginning of the game, each player chooses a </a:t>
            </a:r>
            <a:r>
              <a:rPr lang="en-US" dirty="0" err="1"/>
              <a:t>colour</a:t>
            </a:r>
            <a:r>
              <a:rPr lang="en-US" dirty="0"/>
              <a:t> between black and white. The black will place a piece first. Then, the players will keep alternating placing one piece per turn. Pieces are to be placed on the intersections of the lines drawn on the board.</a:t>
            </a:r>
          </a:p>
          <a:p>
            <a:pPr marL="0" indent="0">
              <a:buNone/>
            </a:pPr>
            <a:r>
              <a:rPr lang="en-US" dirty="0"/>
              <a:t>The objective of the game is to form a contiguous sequence of white stones connecting the left edge of the board to the right one for the white player, and to form a contiguous sequence of black stones connecting the top edge of the board to the bottom one for the black player.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909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0627449-589A-7E47-1022-89BBF68E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it-IT" sz="6000" dirty="0">
                <a:solidFill>
                  <a:srgbClr val="FFFFFF"/>
                </a:solidFill>
              </a:rPr>
              <a:t>DEMONSTRATION OF OUR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2759A0F-7D0B-7983-F484-89352A82C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r>
              <a:rPr lang="it-IT" sz="3200" dirty="0">
                <a:solidFill>
                  <a:srgbClr val="FFFFFF"/>
                </a:solidFill>
              </a:rPr>
              <a:t>NOW WE WILL SHOW OUR RESULTS</a:t>
            </a:r>
          </a:p>
        </p:txBody>
      </p:sp>
    </p:spTree>
    <p:extLst>
      <p:ext uri="{BB962C8B-B14F-4D97-AF65-F5344CB8AC3E}">
        <p14:creationId xmlns:p14="http://schemas.microsoft.com/office/powerpoint/2010/main" val="404914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2E062C1-3583-AA3E-4D37-BC97769C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6574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C71B2-C255-F7F5-3373-8A4F75EE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QUICK INTRO TO THE GAME: PIE RULE AND ILLEGAL PLACEMENTS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6DAA6E-75FE-3402-F730-8E4140D0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current</a:t>
            </a:r>
            <a:r>
              <a:rPr lang="it-IT" dirty="0"/>
              <a:t> player can place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wherever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on the board with just </a:t>
            </a:r>
            <a:r>
              <a:rPr lang="it-IT" dirty="0" err="1"/>
              <a:t>two</a:t>
            </a:r>
            <a:r>
              <a:rPr lang="it-IT" dirty="0"/>
              <a:t> rules:</a:t>
            </a:r>
          </a:p>
          <a:p>
            <a:r>
              <a:rPr lang="it-IT" dirty="0"/>
              <a:t>A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placed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piece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formation</a:t>
            </a:r>
            <a:r>
              <a:rPr lang="it-IT" dirty="0"/>
              <a:t> in the picture on the </a:t>
            </a:r>
            <a:r>
              <a:rPr lang="it-IT" dirty="0" err="1"/>
              <a:t>right</a:t>
            </a:r>
            <a:r>
              <a:rPr lang="it-IT" dirty="0"/>
              <a:t> can </a:t>
            </a:r>
            <a:r>
              <a:rPr lang="it-IT" dirty="0" err="1"/>
              <a:t>never</a:t>
            </a:r>
            <a:r>
              <a:rPr lang="it-IT" dirty="0"/>
              <a:t> be </a:t>
            </a:r>
            <a:r>
              <a:rPr lang="it-IT" dirty="0" err="1"/>
              <a:t>formed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PIE RULE</a:t>
            </a:r>
          </a:p>
          <a:p>
            <a:pPr marL="0" indent="0">
              <a:buNone/>
            </a:pPr>
            <a:r>
              <a:rPr lang="en-US" dirty="0"/>
              <a:t>When the white player begins their first turn, they will have two options: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Placing a white piece wherever they prefer.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Stealing the black piece already placed on the board.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625967C-C4BC-32FF-EDCE-8EF7BC7C0BA7}"/>
              </a:ext>
            </a:extLst>
          </p:cNvPr>
          <p:cNvSpPr/>
          <p:nvPr/>
        </p:nvSpPr>
        <p:spPr>
          <a:xfrm>
            <a:off x="9879321" y="2459951"/>
            <a:ext cx="1500667" cy="151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C396260-9E37-7381-3099-03A050F6F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241" y="2576054"/>
            <a:ext cx="1266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4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0627449-589A-7E47-1022-89BBF68E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it-IT" sz="6000" dirty="0" err="1">
                <a:solidFill>
                  <a:srgbClr val="FFFFFF"/>
                </a:solidFill>
              </a:rPr>
              <a:t>Organising</a:t>
            </a:r>
            <a:r>
              <a:rPr lang="it-IT" sz="6000" dirty="0">
                <a:solidFill>
                  <a:srgbClr val="FFFFFF"/>
                </a:solidFill>
              </a:rPr>
              <a:t> the project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2759A0F-7D0B-7983-F484-89352A82C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endParaRPr lang="it-IT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4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CF09817-C273-2A9E-1566-3ED347ADEB89}"/>
              </a:ext>
            </a:extLst>
          </p:cNvPr>
          <p:cNvSpPr/>
          <p:nvPr/>
        </p:nvSpPr>
        <p:spPr>
          <a:xfrm>
            <a:off x="8797429" y="4825568"/>
            <a:ext cx="3070920" cy="8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94D9CE9-B8F9-5A24-A25F-D4130F009C25}"/>
              </a:ext>
            </a:extLst>
          </p:cNvPr>
          <p:cNvSpPr/>
          <p:nvPr/>
        </p:nvSpPr>
        <p:spPr>
          <a:xfrm>
            <a:off x="8655728" y="2246050"/>
            <a:ext cx="3284737" cy="20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6E6352-85D5-E9B8-A542-0398E417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1: STRUCTURE DEFINITION AND VERSION CONTROL INITIALISATION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B68CE-63A7-543E-5C25-57CDC4EF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2489333"/>
            <a:ext cx="7553157" cy="385431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first </a:t>
            </a:r>
            <a:r>
              <a:rPr lang="it-IT" dirty="0" err="1"/>
              <a:t>started</a:t>
            </a:r>
            <a:r>
              <a:rPr lang="it-IT" dirty="0"/>
              <a:t> the project by setting up a </a:t>
            </a:r>
            <a:r>
              <a:rPr lang="it-IT" dirty="0" err="1"/>
              <a:t>Github</a:t>
            </a:r>
            <a:r>
              <a:rPr lang="it-IT" dirty="0"/>
              <a:t> repository </a:t>
            </a:r>
            <a:r>
              <a:rPr lang="it-IT" dirty="0" err="1"/>
              <a:t>as</a:t>
            </a:r>
            <a:r>
              <a:rPr lang="it-IT" dirty="0"/>
              <a:t> a Version Control system. </a:t>
            </a:r>
            <a:r>
              <a:rPr lang="it-IT" dirty="0" err="1"/>
              <a:t>We</a:t>
            </a:r>
            <a:r>
              <a:rPr lang="it-IT" dirty="0"/>
              <a:t> set up </a:t>
            </a:r>
            <a:r>
              <a:rPr lang="it-IT" dirty="0" err="1"/>
              <a:t>Gradle</a:t>
            </a:r>
            <a:r>
              <a:rPr lang="it-IT" dirty="0"/>
              <a:t> for Test </a:t>
            </a:r>
            <a:r>
              <a:rPr lang="it-IT" dirty="0" err="1"/>
              <a:t>Driven</a:t>
            </a:r>
            <a:r>
              <a:rPr lang="it-IT" dirty="0"/>
              <a:t> Development, and </a:t>
            </a:r>
            <a:r>
              <a:rPr lang="it-IT" dirty="0" err="1"/>
              <a:t>we</a:t>
            </a:r>
            <a:r>
              <a:rPr lang="it-IT" dirty="0"/>
              <a:t> set up </a:t>
            </a:r>
            <a:r>
              <a:rPr lang="it-IT" dirty="0" err="1"/>
              <a:t>Circle</a:t>
            </a:r>
            <a:r>
              <a:rPr lang="it-IT" dirty="0"/>
              <a:t> CI.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chose</a:t>
            </a:r>
            <a:r>
              <a:rPr lang="it-IT" dirty="0"/>
              <a:t> 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project.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:</a:t>
            </a:r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wanted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GUI by </a:t>
            </a:r>
            <a:r>
              <a:rPr lang="it-IT" dirty="0" err="1"/>
              <a:t>using</a:t>
            </a:r>
            <a:r>
              <a:rPr lang="it-IT" dirty="0"/>
              <a:t> Swing.</a:t>
            </a:r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wanted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packages: model, controller, and GUI.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C1E053F-E09D-B6CA-10A6-22BCD0C74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39" y="2329634"/>
            <a:ext cx="3115110" cy="1914792"/>
          </a:xfrm>
          <a:prstGeom prst="rect">
            <a:avLst/>
          </a:prstGeom>
        </p:spPr>
      </p:pic>
      <p:pic>
        <p:nvPicPr>
          <p:cNvPr id="7" name="Immagine 6" descr="Immagine che contiene testo, arancia, scuro, vicino&#10;&#10;Descrizione generata automaticamente">
            <a:extLst>
              <a:ext uri="{FF2B5EF4-FFF2-40B4-BE49-F238E27FC236}">
                <a16:creationId xmlns:a16="http://schemas.microsoft.com/office/drawing/2014/main" id="{BB982795-A306-C9CD-C923-3986D187C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13" y="4925628"/>
            <a:ext cx="287695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B67B324A-3122-27A6-79FB-2A16FED89401}"/>
              </a:ext>
            </a:extLst>
          </p:cNvPr>
          <p:cNvSpPr/>
          <p:nvPr/>
        </p:nvSpPr>
        <p:spPr>
          <a:xfrm>
            <a:off x="8690857" y="2960430"/>
            <a:ext cx="3254218" cy="6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77EC768-D50F-8498-A5FE-3A6DB3AF48C4}"/>
              </a:ext>
            </a:extLst>
          </p:cNvPr>
          <p:cNvSpPr/>
          <p:nvPr/>
        </p:nvSpPr>
        <p:spPr>
          <a:xfrm>
            <a:off x="8655682" y="4114109"/>
            <a:ext cx="3302539" cy="6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8FB3362-EBED-62D5-14B4-D5707921EF73}"/>
              </a:ext>
            </a:extLst>
          </p:cNvPr>
          <p:cNvSpPr/>
          <p:nvPr/>
        </p:nvSpPr>
        <p:spPr>
          <a:xfrm>
            <a:off x="8785269" y="5274077"/>
            <a:ext cx="3051050" cy="76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6E6352-85D5-E9B8-A542-0398E417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FIRST WORKLOAD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B68CE-63A7-543E-5C25-57CDC4EF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2489333"/>
            <a:ext cx="7553157" cy="385431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Marianna Corsano </a:t>
            </a:r>
            <a:r>
              <a:rPr lang="it-IT" dirty="0" err="1"/>
              <a:t>would</a:t>
            </a:r>
            <a:r>
              <a:rPr lang="it-IT" dirty="0"/>
              <a:t> start </a:t>
            </a:r>
            <a:r>
              <a:rPr lang="it-IT" dirty="0" err="1"/>
              <a:t>implementing</a:t>
            </a:r>
            <a:r>
              <a:rPr lang="it-IT" dirty="0"/>
              <a:t> the </a:t>
            </a:r>
            <a:r>
              <a:rPr lang="it-IT" dirty="0" err="1"/>
              <a:t>basis</a:t>
            </a:r>
            <a:r>
              <a:rPr lang="it-IT" dirty="0"/>
              <a:t> of the GUI, </a:t>
            </a:r>
            <a:r>
              <a:rPr lang="it-IT" dirty="0" err="1"/>
              <a:t>while</a:t>
            </a:r>
            <a:r>
              <a:rPr lang="it-IT" dirty="0"/>
              <a:t> Giulia Bernardi and Rodolfo </a:t>
            </a:r>
            <a:r>
              <a:rPr lang="it-IT" dirty="0" err="1"/>
              <a:t>Tolloi</a:t>
            </a:r>
            <a:r>
              <a:rPr lang="it-IT" dirty="0"/>
              <a:t> </a:t>
            </a:r>
            <a:r>
              <a:rPr lang="it-IT" dirty="0" err="1"/>
              <a:t>worked</a:t>
            </a:r>
            <a:r>
              <a:rPr lang="it-IT" dirty="0"/>
              <a:t> on the </a:t>
            </a:r>
            <a:r>
              <a:rPr lang="it-IT" dirty="0" err="1"/>
              <a:t>logic</a:t>
            </a:r>
            <a:r>
              <a:rPr lang="it-IT" dirty="0"/>
              <a:t> of the model. The work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partly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individually</a:t>
            </a:r>
            <a:r>
              <a:rPr lang="it-IT" dirty="0"/>
              <a:t> and </a:t>
            </a:r>
            <a:r>
              <a:rPr lang="it-IT" dirty="0" err="1"/>
              <a:t>partly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pc, </a:t>
            </a:r>
            <a:r>
              <a:rPr lang="it-IT" dirty="0" err="1"/>
              <a:t>especially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to be </a:t>
            </a:r>
            <a:r>
              <a:rPr lang="it-IT" dirty="0" err="1"/>
              <a:t>taken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Test </a:t>
            </a:r>
            <a:r>
              <a:rPr lang="it-IT" dirty="0" err="1"/>
              <a:t>Driven</a:t>
            </a:r>
            <a:r>
              <a:rPr lang="it-IT" dirty="0"/>
              <a:t> Development </a:t>
            </a:r>
            <a:r>
              <a:rPr lang="it-IT" dirty="0" err="1"/>
              <a:t>was</a:t>
            </a:r>
            <a:r>
              <a:rPr lang="it-IT" dirty="0"/>
              <a:t> put in practice </a:t>
            </a:r>
            <a:r>
              <a:rPr lang="it-IT" dirty="0" err="1"/>
              <a:t>implementing</a:t>
            </a:r>
            <a:r>
              <a:rPr lang="it-IT" dirty="0"/>
              <a:t> the model by first </a:t>
            </a:r>
            <a:r>
              <a:rPr lang="it-IT" dirty="0" err="1"/>
              <a:t>creating</a:t>
            </a:r>
            <a:r>
              <a:rPr lang="it-IT" dirty="0"/>
              <a:t> the </a:t>
            </a:r>
            <a:r>
              <a:rPr lang="it-IT" dirty="0" err="1"/>
              <a:t>failing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making </a:t>
            </a:r>
            <a:r>
              <a:rPr lang="it-IT" dirty="0" err="1"/>
              <a:t>them</a:t>
            </a:r>
            <a:r>
              <a:rPr lang="it-IT" dirty="0"/>
              <a:t> pass by </a:t>
            </a:r>
            <a:r>
              <a:rPr lang="it-IT" dirty="0" err="1"/>
              <a:t>updating</a:t>
            </a:r>
            <a:r>
              <a:rPr lang="it-IT" dirty="0"/>
              <a:t> the code. 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bit </a:t>
            </a:r>
            <a:r>
              <a:rPr lang="it-IT" dirty="0" err="1"/>
              <a:t>less</a:t>
            </a:r>
            <a:r>
              <a:rPr lang="it-IT" dirty="0"/>
              <a:t> in the </a:t>
            </a:r>
            <a:r>
              <a:rPr lang="it-IT" dirty="0" err="1"/>
              <a:t>implementation</a:t>
            </a:r>
            <a:r>
              <a:rPr lang="it-IT" dirty="0"/>
              <a:t> of the GUI,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the GUI are </a:t>
            </a:r>
            <a:r>
              <a:rPr lang="it-IT" dirty="0" err="1"/>
              <a:t>pretty</a:t>
            </a:r>
            <a:r>
              <a:rPr lang="it-IT" dirty="0"/>
              <a:t> heavy and </a:t>
            </a:r>
            <a:r>
              <a:rPr lang="it-IT" dirty="0" err="1"/>
              <a:t>since</a:t>
            </a:r>
            <a:r>
              <a:rPr lang="it-IT" dirty="0"/>
              <a:t> (</a:t>
            </a:r>
            <a:r>
              <a:rPr lang="it-IT" dirty="0" err="1"/>
              <a:t>especially</a:t>
            </a:r>
            <a:r>
              <a:rPr lang="it-IT" dirty="0"/>
              <a:t> in the </a:t>
            </a:r>
            <a:r>
              <a:rPr lang="it-IT" dirty="0" err="1"/>
              <a:t>beginning</a:t>
            </a:r>
            <a:r>
              <a:rPr lang="it-IT" dirty="0"/>
              <a:t>)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effective</a:t>
            </a:r>
            <a:r>
              <a:rPr lang="it-IT" dirty="0"/>
              <a:t> to </a:t>
            </a:r>
            <a:r>
              <a:rPr lang="it-IT" dirty="0" err="1"/>
              <a:t>simply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1E053F-E09D-B6CA-10A6-22BCD0C74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3239" y="3049857"/>
            <a:ext cx="3115110" cy="47434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982795-A306-C9CD-C923-3986D187C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3239" y="4198454"/>
            <a:ext cx="3129454" cy="474346"/>
          </a:xfrm>
          <a:prstGeom prst="rect">
            <a:avLst/>
          </a:prstGeom>
        </p:spPr>
      </p:pic>
      <p:pic>
        <p:nvPicPr>
          <p:cNvPr id="6" name="Immagine 5" descr="Immagine che contiene testo, arancia, screenshot, vicino&#10;&#10;Descrizione generata automaticamente">
            <a:extLst>
              <a:ext uri="{FF2B5EF4-FFF2-40B4-BE49-F238E27FC236}">
                <a16:creationId xmlns:a16="http://schemas.microsoft.com/office/drawing/2014/main" id="{D0B30D83-9078-D978-A2C0-CE2E36C7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43" y="5347051"/>
            <a:ext cx="283884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E33CB-E34F-D523-BFAC-901946C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FIRST STEPS IMPLEMENTING THE GUI: THE BASICS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F8BF14-AF2E-2F10-60D4-D426A532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The first implementation of the GUI consisted of:</a:t>
            </a:r>
          </a:p>
          <a:p>
            <a:pPr marL="342900" indent="-342900">
              <a:buFont typeface="+mj-lt"/>
              <a:buAutoNum type="arabicPeriod"/>
            </a:pPr>
            <a:r>
              <a:rPr lang="it-IT"/>
              <a:t>Drawing the lines forming the board by overriding the paint method in Swing.</a:t>
            </a:r>
          </a:p>
          <a:p>
            <a:pPr marL="342900" indent="-342900">
              <a:buFont typeface="+mj-lt"/>
              <a:buAutoNum type="arabicPeriod"/>
            </a:pPr>
            <a:r>
              <a:rPr lang="it-IT"/>
              <a:t>Adding a MouseMotionListener, since we decided that we wanted a transparent piece to follow the movements of the player’s mouse.</a:t>
            </a:r>
          </a:p>
          <a:p>
            <a:pPr marL="342900" indent="-342900">
              <a:buFont typeface="+mj-lt"/>
              <a:buAutoNum type="arabicPeriod"/>
            </a:pPr>
            <a:r>
              <a:rPr lang="it-IT"/>
              <a:t>Placing a piece on the board (only graphically).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2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99449-69DB-93FC-A59F-FFDF8FA8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FiRST STEPS IMPLEMENTING THE 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05C5D8-E2C7-E562-1EF3-7239EC19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The classes Piece, Node, and Board were implemented.</a:t>
            </a:r>
          </a:p>
          <a:p>
            <a:pPr marL="0" indent="0">
              <a:buNone/>
            </a:pPr>
            <a:r>
              <a:rPr lang="it-IT"/>
              <a:t>At this point in the development, the model was able to:</a:t>
            </a:r>
          </a:p>
          <a:p>
            <a:r>
              <a:rPr lang="it-IT"/>
              <a:t>Check if a node was empty and if not check the content of the node;</a:t>
            </a:r>
          </a:p>
          <a:p>
            <a:r>
              <a:rPr lang="it-IT"/>
              <a:t>Place a Piece on a Node of a Board;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458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AFFBCC8-DC34-A158-D527-76EFDDA19512}"/>
              </a:ext>
            </a:extLst>
          </p:cNvPr>
          <p:cNvSpPr/>
          <p:nvPr/>
        </p:nvSpPr>
        <p:spPr>
          <a:xfrm>
            <a:off x="9525000" y="2966672"/>
            <a:ext cx="2648675" cy="5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5A84DC8-A7BA-393C-E760-3A7EA4EF5A59}"/>
              </a:ext>
            </a:extLst>
          </p:cNvPr>
          <p:cNvSpPr/>
          <p:nvPr/>
        </p:nvSpPr>
        <p:spPr>
          <a:xfrm>
            <a:off x="8971966" y="4038137"/>
            <a:ext cx="3158983" cy="5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64A1256-CDBC-9A96-BAF3-D7983A63AE88}"/>
              </a:ext>
            </a:extLst>
          </p:cNvPr>
          <p:cNvSpPr/>
          <p:nvPr/>
        </p:nvSpPr>
        <p:spPr>
          <a:xfrm>
            <a:off x="8767057" y="1940037"/>
            <a:ext cx="3406618" cy="6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A623A0-D22E-C90E-BCCB-EC532F80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MAKING THE MODEL AND THE GUI WORK TOGETHER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FAFF8-4B07-7A95-9CBD-C323E8FE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8704851" cy="4829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collaborated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the project.</a:t>
            </a:r>
          </a:p>
          <a:p>
            <a:pPr marL="0" indent="0">
              <a:buNone/>
            </a:pPr>
            <a:r>
              <a:rPr lang="it-IT" b="1" dirty="0"/>
              <a:t>MODEL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realised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class, </a:t>
            </a:r>
            <a:r>
              <a:rPr lang="it-IT" dirty="0" err="1"/>
              <a:t>Coordinates</a:t>
            </a:r>
            <a:r>
              <a:rPr lang="it-IT" dirty="0"/>
              <a:t>, in order to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with the GUI.</a:t>
            </a:r>
          </a:p>
          <a:p>
            <a:pPr marL="0" indent="0">
              <a:buNone/>
            </a:pPr>
            <a:r>
              <a:rPr lang="it-IT" b="1" dirty="0"/>
              <a:t>GUI</a:t>
            </a:r>
          </a:p>
          <a:p>
            <a:r>
              <a:rPr lang="it-IT" dirty="0"/>
              <a:t>The GUI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point </a:t>
            </a:r>
            <a:r>
              <a:rPr lang="it-IT" dirty="0" err="1"/>
              <a:t>became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place a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logically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/>
              <a:t>CONTROLLER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olace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in the Controller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Status,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enum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700" dirty="0"/>
              <a:t>PLACED, </a:t>
            </a:r>
            <a:r>
              <a:rPr lang="it-IT" sz="1700" dirty="0" err="1"/>
              <a:t>which</a:t>
            </a:r>
            <a:r>
              <a:rPr lang="it-IT" sz="1700" dirty="0"/>
              <a:t> </a:t>
            </a:r>
            <a:r>
              <a:rPr lang="it-IT" sz="1700" dirty="0" err="1"/>
              <a:t>signals</a:t>
            </a:r>
            <a:r>
              <a:rPr lang="it-IT" sz="1700" dirty="0"/>
              <a:t> the </a:t>
            </a:r>
            <a:r>
              <a:rPr lang="it-IT" sz="1700" dirty="0" err="1"/>
              <a:t>piece</a:t>
            </a:r>
            <a:r>
              <a:rPr lang="it-IT" sz="1700" dirty="0"/>
              <a:t> </a:t>
            </a:r>
            <a:r>
              <a:rPr lang="it-IT" sz="1700" dirty="0" err="1"/>
              <a:t>has</a:t>
            </a:r>
            <a:r>
              <a:rPr lang="it-IT" sz="1700" dirty="0"/>
              <a:t> </a:t>
            </a:r>
            <a:r>
              <a:rPr lang="it-IT" sz="1700" dirty="0" err="1"/>
              <a:t>been</a:t>
            </a:r>
            <a:r>
              <a:rPr lang="it-IT" sz="1700" dirty="0"/>
              <a:t> </a:t>
            </a:r>
            <a:r>
              <a:rPr lang="it-IT" sz="1700" dirty="0" err="1"/>
              <a:t>correctly</a:t>
            </a:r>
            <a:r>
              <a:rPr lang="it-IT" sz="1700" dirty="0"/>
              <a:t> </a:t>
            </a:r>
            <a:r>
              <a:rPr lang="it-IT" sz="1700" dirty="0" err="1"/>
              <a:t>placed</a:t>
            </a:r>
            <a:r>
              <a:rPr lang="it-IT" sz="1700" dirty="0"/>
              <a:t> on the board.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700" dirty="0"/>
              <a:t>NOT_PLACED, </a:t>
            </a:r>
            <a:r>
              <a:rPr lang="it-IT" sz="1700" dirty="0" err="1"/>
              <a:t>which</a:t>
            </a:r>
            <a:r>
              <a:rPr lang="it-IT" sz="1700" dirty="0"/>
              <a:t> </a:t>
            </a:r>
            <a:r>
              <a:rPr lang="it-IT" sz="1700" dirty="0" err="1"/>
              <a:t>signals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the </a:t>
            </a:r>
            <a:r>
              <a:rPr lang="it-IT" sz="1700" dirty="0" err="1"/>
              <a:t>piece</a:t>
            </a:r>
            <a:r>
              <a:rPr lang="it-IT" sz="1700" dirty="0"/>
              <a:t> </a:t>
            </a:r>
            <a:r>
              <a:rPr lang="it-IT" sz="1700" dirty="0" err="1"/>
              <a:t>has</a:t>
            </a:r>
            <a:r>
              <a:rPr lang="it-IT" sz="1700" dirty="0"/>
              <a:t> </a:t>
            </a:r>
            <a:r>
              <a:rPr lang="it-IT" sz="1700" dirty="0" err="1"/>
              <a:t>not</a:t>
            </a:r>
            <a:r>
              <a:rPr lang="it-IT" sz="1700" dirty="0"/>
              <a:t> </a:t>
            </a:r>
            <a:r>
              <a:rPr lang="it-IT" sz="1700" dirty="0" err="1"/>
              <a:t>been</a:t>
            </a:r>
            <a:r>
              <a:rPr lang="it-IT" sz="1700" dirty="0"/>
              <a:t> </a:t>
            </a:r>
            <a:r>
              <a:rPr lang="it-IT" sz="1700" dirty="0" err="1"/>
              <a:t>correctly</a:t>
            </a:r>
            <a:r>
              <a:rPr lang="it-IT" sz="1700" dirty="0"/>
              <a:t> </a:t>
            </a:r>
            <a:r>
              <a:rPr lang="it-IT" sz="1700" dirty="0" err="1"/>
              <a:t>placed</a:t>
            </a:r>
            <a:r>
              <a:rPr lang="it-IT" sz="1700" dirty="0"/>
              <a:t> on the board.</a:t>
            </a:r>
          </a:p>
          <a:p>
            <a:pPr lvl="1"/>
            <a:r>
              <a:rPr lang="it-IT" sz="1700" dirty="0"/>
              <a:t>WON, </a:t>
            </a:r>
            <a:r>
              <a:rPr lang="it-IT" sz="1700" dirty="0" err="1"/>
              <a:t>which</a:t>
            </a:r>
            <a:r>
              <a:rPr lang="it-IT" sz="1700" dirty="0"/>
              <a:t> </a:t>
            </a:r>
            <a:r>
              <a:rPr lang="it-IT" sz="1700" dirty="0" err="1"/>
              <a:t>signals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the player </a:t>
            </a:r>
            <a:r>
              <a:rPr lang="it-IT" sz="1700" dirty="0" err="1"/>
              <a:t>asked</a:t>
            </a:r>
            <a:r>
              <a:rPr lang="it-IT" sz="1700" dirty="0"/>
              <a:t> to place a </a:t>
            </a:r>
            <a:r>
              <a:rPr lang="it-IT" sz="1700" dirty="0" err="1"/>
              <a:t>piece</a:t>
            </a:r>
            <a:r>
              <a:rPr lang="it-IT" sz="1700" dirty="0"/>
              <a:t> in a position </a:t>
            </a:r>
            <a:r>
              <a:rPr lang="it-IT" sz="1700" dirty="0" err="1"/>
              <a:t>that</a:t>
            </a:r>
            <a:r>
              <a:rPr lang="it-IT" sz="1700" dirty="0"/>
              <a:t> </a:t>
            </a:r>
            <a:r>
              <a:rPr lang="it-IT" sz="1700" dirty="0" err="1"/>
              <a:t>will</a:t>
            </a:r>
            <a:r>
              <a:rPr lang="it-IT" sz="1700" dirty="0"/>
              <a:t> </a:t>
            </a:r>
            <a:r>
              <a:rPr lang="it-IT" sz="1700" dirty="0" err="1"/>
              <a:t>grant</a:t>
            </a:r>
            <a:r>
              <a:rPr lang="it-IT" sz="1700" dirty="0"/>
              <a:t> </a:t>
            </a:r>
            <a:r>
              <a:rPr lang="it-IT" sz="1700" dirty="0" err="1"/>
              <a:t>them</a:t>
            </a:r>
            <a:r>
              <a:rPr lang="it-IT" sz="1700" dirty="0"/>
              <a:t> a </a:t>
            </a:r>
            <a:r>
              <a:rPr lang="it-IT" sz="1700" dirty="0" err="1"/>
              <a:t>victory</a:t>
            </a:r>
            <a:r>
              <a:rPr lang="it-IT" sz="1700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012D8B-0288-E48E-28A7-376A1610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41" y="4084466"/>
            <a:ext cx="3101834" cy="46978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C3C8C2-4B6D-C99A-8A00-10C7EB77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2009727"/>
            <a:ext cx="3301275" cy="507889"/>
          </a:xfrm>
          <a:prstGeom prst="rect">
            <a:avLst/>
          </a:prstGeom>
        </p:spPr>
      </p:pic>
      <p:pic>
        <p:nvPicPr>
          <p:cNvPr id="9" name="Immagine 8" descr="Immagine che contiene testo, arancia, screenshot&#10;&#10;Descrizione generata automaticamente">
            <a:extLst>
              <a:ext uri="{FF2B5EF4-FFF2-40B4-BE49-F238E27FC236}">
                <a16:creationId xmlns:a16="http://schemas.microsoft.com/office/drawing/2014/main" id="{01AFD14B-3CF4-7D4F-8D1E-5D0EA1575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97" y="3011425"/>
            <a:ext cx="2502078" cy="5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683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1504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Franklin Gothic Book</vt:lpstr>
      <vt:lpstr>Franklin Gothic Demi</vt:lpstr>
      <vt:lpstr>Wingdings 2</vt:lpstr>
      <vt:lpstr>DividendVTI</vt:lpstr>
      <vt:lpstr>Crossway</vt:lpstr>
      <vt:lpstr>A QUICK INTRO ON THE GAME: HOW IT WORKS</vt:lpstr>
      <vt:lpstr>A QUICK INTRO TO THE GAME: PIE RULE AND ILLEGAL PLACEMENTS</vt:lpstr>
      <vt:lpstr>Organising the project</vt:lpstr>
      <vt:lpstr>STEP 1: STRUCTURE DEFINITION AND VERSION CONTROL INITIALISATION</vt:lpstr>
      <vt:lpstr>STEP 2: FIRST WORKLOAD DISTRIBUTION</vt:lpstr>
      <vt:lpstr>FIRST STEPS IMPLEMENTING THE GUI: THE BASICS</vt:lpstr>
      <vt:lpstr>FiRST STEPS IMPLEMENTING THE MODEL</vt:lpstr>
      <vt:lpstr>STEP 3: MAKING THE MODEL AND THE GUI WORK TOGETHER</vt:lpstr>
      <vt:lpstr>STEP 4: IMPLEMENTATION OF THE RULES</vt:lpstr>
      <vt:lpstr>IMPLEMENTATION OF THE RULES: ILLEGAL POSITIONS</vt:lpstr>
      <vt:lpstr>IMPLEMENTATION OF THE RULES: WIN CONDITION</vt:lpstr>
      <vt:lpstr>NEW ELEMENTS: THE PLAYER CLASS AND THE STARTING GUI</vt:lpstr>
      <vt:lpstr>IMPLEMENTATION OF THE RULES: PIE RULE</vt:lpstr>
      <vt:lpstr>STEP 4: A SPECIAL CASE</vt:lpstr>
      <vt:lpstr>STEP 5: FINISHING TOUCHES AND REFACTORING</vt:lpstr>
      <vt:lpstr>STEP 5: FINISHING TOUCHES</vt:lpstr>
      <vt:lpstr>STEP 5: A LOT OF REFACTORING</vt:lpstr>
      <vt:lpstr>FUTURE STEPS: POSSIBLE UPDATES</vt:lpstr>
      <vt:lpstr>DEMONSTRATION OF OUR CODE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Crossway</dc:title>
  <dc:creator>BERNARDI GIULIA [SM3500491]</dc:creator>
  <cp:lastModifiedBy>BERNARDI GIULIA [SM3500491]</cp:lastModifiedBy>
  <cp:revision>4</cp:revision>
  <dcterms:created xsi:type="dcterms:W3CDTF">2022-11-28T10:04:12Z</dcterms:created>
  <dcterms:modified xsi:type="dcterms:W3CDTF">2022-11-30T00:01:23Z</dcterms:modified>
</cp:coreProperties>
</file>