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2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6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2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0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ood-texture-structure-surface-132331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034A1-2981-E7A9-4B8B-D4275D1D1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159" b="201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A19B98-04B1-7052-9626-A804AC0D6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283551"/>
            <a:ext cx="3412067" cy="163005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Crossway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DB193C-1FF8-F2CF-51DE-F6E3A3CC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100" dirty="0"/>
              <a:t>Software Development Methods exam</a:t>
            </a:r>
          </a:p>
          <a:p>
            <a:pPr>
              <a:lnSpc>
                <a:spcPct val="100000"/>
              </a:lnSpc>
            </a:pPr>
            <a:r>
              <a:rPr lang="en-GB" sz="1100" dirty="0"/>
              <a:t>Giulia Bernardi, Marianna </a:t>
            </a:r>
            <a:r>
              <a:rPr lang="en-GB" sz="1100" dirty="0" err="1"/>
              <a:t>Corsano</a:t>
            </a:r>
            <a:r>
              <a:rPr lang="en-GB" sz="1100" dirty="0"/>
              <a:t> and Rodolfo </a:t>
            </a:r>
            <a:r>
              <a:rPr lang="en-GB" sz="1100" dirty="0" err="1"/>
              <a:t>Tolloi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30225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7F8BF5-9A87-D99E-AF9B-AD6E004F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/>
                </a:solidFill>
              </a:rPr>
              <a:t>STEP 4: IMPLEMENTATION OF THE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A2600-CC3F-566C-7AEF-A25A82BC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At to </a:t>
            </a:r>
            <a:r>
              <a:rPr lang="it-IT" dirty="0" err="1">
                <a:solidFill>
                  <a:schemeClr val="tx2"/>
                </a:solidFill>
              </a:rPr>
              <a:t>this</a:t>
            </a:r>
            <a:r>
              <a:rPr lang="it-IT" dirty="0">
                <a:solidFill>
                  <a:schemeClr val="tx2"/>
                </a:solidFill>
              </a:rPr>
              <a:t> point, </a:t>
            </a:r>
            <a:r>
              <a:rPr lang="it-IT" dirty="0" err="1">
                <a:solidFill>
                  <a:schemeClr val="tx2"/>
                </a:solidFill>
              </a:rPr>
              <a:t>we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had</a:t>
            </a:r>
            <a:r>
              <a:rPr lang="it-IT" dirty="0">
                <a:solidFill>
                  <a:schemeClr val="tx2"/>
                </a:solidFill>
              </a:rPr>
              <a:t> a working board (</a:t>
            </a:r>
            <a:r>
              <a:rPr lang="it-IT" dirty="0" err="1">
                <a:solidFill>
                  <a:schemeClr val="tx2"/>
                </a:solidFill>
              </a:rPr>
              <a:t>both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logically</a:t>
            </a:r>
            <a:r>
              <a:rPr lang="it-IT" dirty="0">
                <a:solidFill>
                  <a:schemeClr val="tx2"/>
                </a:solidFill>
              </a:rPr>
              <a:t> and </a:t>
            </a:r>
            <a:r>
              <a:rPr lang="it-IT" dirty="0" err="1">
                <a:solidFill>
                  <a:schemeClr val="tx2"/>
                </a:solidFill>
              </a:rPr>
              <a:t>graphically</a:t>
            </a:r>
            <a:r>
              <a:rPr lang="it-IT" dirty="0">
                <a:solidFill>
                  <a:schemeClr val="tx2"/>
                </a:solidFill>
              </a:rPr>
              <a:t>) </a:t>
            </a:r>
            <a:r>
              <a:rPr lang="it-IT" dirty="0" err="1">
                <a:solidFill>
                  <a:schemeClr val="tx2"/>
                </a:solidFill>
              </a:rPr>
              <a:t>but</a:t>
            </a:r>
            <a:r>
              <a:rPr lang="it-IT" dirty="0">
                <a:solidFill>
                  <a:schemeClr val="tx2"/>
                </a:solidFill>
              </a:rPr>
              <a:t> the rules of the game </a:t>
            </a:r>
            <a:r>
              <a:rPr lang="it-IT" dirty="0" err="1">
                <a:solidFill>
                  <a:schemeClr val="tx2"/>
                </a:solidFill>
              </a:rPr>
              <a:t>had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not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been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implemented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yet</a:t>
            </a:r>
            <a:r>
              <a:rPr lang="it-IT" dirty="0">
                <a:solidFill>
                  <a:schemeClr val="tx2"/>
                </a:solidFill>
              </a:rPr>
              <a:t>. </a:t>
            </a:r>
            <a:r>
              <a:rPr lang="it-IT" dirty="0" err="1">
                <a:solidFill>
                  <a:schemeClr val="tx2"/>
                </a:solidFill>
              </a:rPr>
              <a:t>This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was</a:t>
            </a:r>
            <a:r>
              <a:rPr lang="it-IT" dirty="0">
                <a:solidFill>
                  <a:schemeClr val="tx2"/>
                </a:solidFill>
              </a:rPr>
              <a:t> the </a:t>
            </a:r>
            <a:r>
              <a:rPr lang="it-IT" dirty="0" err="1">
                <a:solidFill>
                  <a:schemeClr val="tx2"/>
                </a:solidFill>
              </a:rPr>
              <a:t>next</a:t>
            </a:r>
            <a:r>
              <a:rPr lang="it-IT" dirty="0">
                <a:solidFill>
                  <a:schemeClr val="tx2"/>
                </a:solidFill>
              </a:rPr>
              <a:t> step.</a:t>
            </a:r>
          </a:p>
          <a:p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5" name="Picture 4" descr="Pieces on carrom board">
            <a:extLst>
              <a:ext uri="{FF2B5EF4-FFF2-40B4-BE49-F238E27FC236}">
                <a16:creationId xmlns:a16="http://schemas.microsoft.com/office/drawing/2014/main" id="{2BAB283F-DD9A-E1AD-B336-01B6619EC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2" r="26577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02646-B393-ECE1-4204-7A98207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QUICK INTRO ON THE GAME: HOW IT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71EF7-446F-CE62-3DED-476A81CA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Crossway is a 2-players game played on a 19x19 board. </a:t>
            </a:r>
          </a:p>
          <a:p>
            <a:pPr marL="0" indent="0">
              <a:buNone/>
            </a:pPr>
            <a:r>
              <a:rPr lang="en-US" dirty="0"/>
              <a:t>At the beginning of the game, each player chooses a </a:t>
            </a:r>
            <a:r>
              <a:rPr lang="en-US" dirty="0" err="1"/>
              <a:t>colour</a:t>
            </a:r>
            <a:r>
              <a:rPr lang="en-US" dirty="0"/>
              <a:t> between black and white. The black will place a piece first. Then, the players will keep alternating placing one piece per turn. Pieces are to be placed on the intersections of the lines drawn on the board.</a:t>
            </a:r>
          </a:p>
          <a:p>
            <a:pPr marL="0" indent="0">
              <a:buNone/>
            </a:pPr>
            <a:r>
              <a:rPr lang="en-US" dirty="0"/>
              <a:t>The objective of the game is to form a contiguous sequence of white stones connecting the left edge of the board to the right one for the white player, and to form a contiguous sequence of black stones connecting the top edge of the board to the bottom one for the black player.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90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C71B2-C255-F7F5-3373-8A4F75EE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QUICK INTRO TO THE GAME: PIE RULE AND ILLEGAL PLACEMENTS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6DAA6E-75FE-3402-F730-8E4140D0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current</a:t>
            </a:r>
            <a:r>
              <a:rPr lang="it-IT" dirty="0"/>
              <a:t> player can place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wherever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on the board with just </a:t>
            </a:r>
            <a:r>
              <a:rPr lang="it-IT" dirty="0" err="1"/>
              <a:t>two</a:t>
            </a:r>
            <a:r>
              <a:rPr lang="it-IT" dirty="0"/>
              <a:t> rules:</a:t>
            </a:r>
          </a:p>
          <a:p>
            <a:r>
              <a:rPr lang="it-IT" dirty="0"/>
              <a:t>A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placed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piece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formation</a:t>
            </a:r>
            <a:r>
              <a:rPr lang="it-IT" dirty="0"/>
              <a:t> in the picture on the </a:t>
            </a:r>
            <a:r>
              <a:rPr lang="it-IT" dirty="0" err="1"/>
              <a:t>right</a:t>
            </a:r>
            <a:r>
              <a:rPr lang="it-IT" dirty="0"/>
              <a:t> can </a:t>
            </a:r>
            <a:r>
              <a:rPr lang="it-IT" dirty="0" err="1"/>
              <a:t>never</a:t>
            </a:r>
            <a:r>
              <a:rPr lang="it-IT" dirty="0"/>
              <a:t> be </a:t>
            </a:r>
            <a:r>
              <a:rPr lang="it-IT" dirty="0" err="1"/>
              <a:t>formed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PIE RULE</a:t>
            </a:r>
          </a:p>
          <a:p>
            <a:pPr marL="0" indent="0">
              <a:buNone/>
            </a:pPr>
            <a:r>
              <a:rPr lang="en-US" dirty="0"/>
              <a:t>When the white player begins their first turn, they will have two options: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Placing a white piece wherever they prefer.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Stealing the black piece already placed on the board.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25967C-C4BC-32FF-EDCE-8EF7BC7C0BA7}"/>
              </a:ext>
            </a:extLst>
          </p:cNvPr>
          <p:cNvSpPr/>
          <p:nvPr/>
        </p:nvSpPr>
        <p:spPr>
          <a:xfrm>
            <a:off x="9879321" y="2459951"/>
            <a:ext cx="1500667" cy="151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C396260-9E37-7381-3099-03A050F6F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41" y="2576054"/>
            <a:ext cx="1266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4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0627449-589A-7E47-1022-89BBF68E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it-IT" sz="6000" dirty="0" err="1">
                <a:solidFill>
                  <a:srgbClr val="FFFFFF"/>
                </a:solidFill>
              </a:rPr>
              <a:t>Organising</a:t>
            </a:r>
            <a:r>
              <a:rPr lang="it-IT" sz="6000" dirty="0">
                <a:solidFill>
                  <a:srgbClr val="FFFFFF"/>
                </a:solidFill>
              </a:rPr>
              <a:t> the 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2759A0F-7D0B-7983-F484-89352A82C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endParaRPr lang="it-IT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4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CF09817-C273-2A9E-1566-3ED347ADEB89}"/>
              </a:ext>
            </a:extLst>
          </p:cNvPr>
          <p:cNvSpPr/>
          <p:nvPr/>
        </p:nvSpPr>
        <p:spPr>
          <a:xfrm>
            <a:off x="8797429" y="4825568"/>
            <a:ext cx="3070920" cy="8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94D9CE9-B8F9-5A24-A25F-D4130F009C25}"/>
              </a:ext>
            </a:extLst>
          </p:cNvPr>
          <p:cNvSpPr/>
          <p:nvPr/>
        </p:nvSpPr>
        <p:spPr>
          <a:xfrm>
            <a:off x="8655728" y="2246050"/>
            <a:ext cx="3284737" cy="20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6E6352-85D5-E9B8-A542-0398E417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1: STRUCTURE DEFINITION AND VERSION CONTROL INITIALISATION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B68CE-63A7-543E-5C25-57CDC4EF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2489333"/>
            <a:ext cx="7553157" cy="385431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first </a:t>
            </a:r>
            <a:r>
              <a:rPr lang="it-IT" dirty="0" err="1"/>
              <a:t>started</a:t>
            </a:r>
            <a:r>
              <a:rPr lang="it-IT" dirty="0"/>
              <a:t> the project by setting up a </a:t>
            </a:r>
            <a:r>
              <a:rPr lang="it-IT" dirty="0" err="1"/>
              <a:t>Github</a:t>
            </a:r>
            <a:r>
              <a:rPr lang="it-IT" dirty="0"/>
              <a:t> repository </a:t>
            </a:r>
            <a:r>
              <a:rPr lang="it-IT" dirty="0" err="1"/>
              <a:t>as</a:t>
            </a:r>
            <a:r>
              <a:rPr lang="it-IT" dirty="0"/>
              <a:t> a Version Control system. </a:t>
            </a:r>
            <a:r>
              <a:rPr lang="it-IT" dirty="0" err="1"/>
              <a:t>We</a:t>
            </a:r>
            <a:r>
              <a:rPr lang="it-IT" dirty="0"/>
              <a:t> set up </a:t>
            </a:r>
            <a:r>
              <a:rPr lang="it-IT" dirty="0" err="1"/>
              <a:t>Gradle</a:t>
            </a:r>
            <a:r>
              <a:rPr lang="it-IT" dirty="0"/>
              <a:t> for Test </a:t>
            </a:r>
            <a:r>
              <a:rPr lang="it-IT" dirty="0" err="1"/>
              <a:t>Driven</a:t>
            </a:r>
            <a:r>
              <a:rPr lang="it-IT" dirty="0"/>
              <a:t> Development, and </a:t>
            </a:r>
            <a:r>
              <a:rPr lang="it-IT" dirty="0" err="1"/>
              <a:t>we</a:t>
            </a:r>
            <a:r>
              <a:rPr lang="it-IT" dirty="0"/>
              <a:t> set up </a:t>
            </a:r>
            <a:r>
              <a:rPr lang="it-IT" dirty="0" err="1"/>
              <a:t>Circle</a:t>
            </a:r>
            <a:r>
              <a:rPr lang="it-IT" dirty="0"/>
              <a:t> 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chose</a:t>
            </a:r>
            <a:r>
              <a:rPr lang="it-IT" dirty="0"/>
              <a:t> 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project.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: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GUI by </a:t>
            </a:r>
            <a:r>
              <a:rPr lang="it-IT" dirty="0" err="1"/>
              <a:t>using</a:t>
            </a:r>
            <a:r>
              <a:rPr lang="it-IT" dirty="0"/>
              <a:t> Swing.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packages: model, controller, and GUI.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1E053F-E09D-B6CA-10A6-22BCD0C74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39" y="2329634"/>
            <a:ext cx="3115110" cy="1914792"/>
          </a:xfrm>
          <a:prstGeom prst="rect">
            <a:avLst/>
          </a:prstGeom>
        </p:spPr>
      </p:pic>
      <p:pic>
        <p:nvPicPr>
          <p:cNvPr id="7" name="Immagine 6" descr="Immagine che contiene testo, arancia, scuro, vicino&#10;&#10;Descrizione generata automaticamente">
            <a:extLst>
              <a:ext uri="{FF2B5EF4-FFF2-40B4-BE49-F238E27FC236}">
                <a16:creationId xmlns:a16="http://schemas.microsoft.com/office/drawing/2014/main" id="{BB982795-A306-C9CD-C923-3986D187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13" y="4925628"/>
            <a:ext cx="287695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B67B324A-3122-27A6-79FB-2A16FED89401}"/>
              </a:ext>
            </a:extLst>
          </p:cNvPr>
          <p:cNvSpPr/>
          <p:nvPr/>
        </p:nvSpPr>
        <p:spPr>
          <a:xfrm>
            <a:off x="8690857" y="2960430"/>
            <a:ext cx="3254218" cy="6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77EC768-D50F-8498-A5FE-3A6DB3AF48C4}"/>
              </a:ext>
            </a:extLst>
          </p:cNvPr>
          <p:cNvSpPr/>
          <p:nvPr/>
        </p:nvSpPr>
        <p:spPr>
          <a:xfrm>
            <a:off x="8655682" y="4114109"/>
            <a:ext cx="3302539" cy="6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8FB3362-EBED-62D5-14B4-D5707921EF73}"/>
              </a:ext>
            </a:extLst>
          </p:cNvPr>
          <p:cNvSpPr/>
          <p:nvPr/>
        </p:nvSpPr>
        <p:spPr>
          <a:xfrm>
            <a:off x="8785269" y="5274077"/>
            <a:ext cx="3051050" cy="765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6E6352-85D5-E9B8-A542-0398E417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2: FIRST WORKLOAD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B68CE-63A7-543E-5C25-57CDC4EF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2489333"/>
            <a:ext cx="7553157" cy="385431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Marianna Corsano </a:t>
            </a:r>
            <a:r>
              <a:rPr lang="it-IT" dirty="0" err="1"/>
              <a:t>would</a:t>
            </a:r>
            <a:r>
              <a:rPr lang="it-IT" dirty="0"/>
              <a:t> start </a:t>
            </a:r>
            <a:r>
              <a:rPr lang="it-IT" dirty="0" err="1"/>
              <a:t>implementing</a:t>
            </a:r>
            <a:r>
              <a:rPr lang="it-IT" dirty="0"/>
              <a:t> the </a:t>
            </a:r>
            <a:r>
              <a:rPr lang="it-IT" dirty="0" err="1"/>
              <a:t>basis</a:t>
            </a:r>
            <a:r>
              <a:rPr lang="it-IT" dirty="0"/>
              <a:t> of the GUI, </a:t>
            </a:r>
            <a:r>
              <a:rPr lang="it-IT" dirty="0" err="1"/>
              <a:t>while</a:t>
            </a:r>
            <a:r>
              <a:rPr lang="it-IT" dirty="0"/>
              <a:t> Giulia Bernardi and Rodolfo </a:t>
            </a:r>
            <a:r>
              <a:rPr lang="it-IT" dirty="0" err="1"/>
              <a:t>Tolloi</a:t>
            </a:r>
            <a:r>
              <a:rPr lang="it-IT" dirty="0"/>
              <a:t> </a:t>
            </a:r>
            <a:r>
              <a:rPr lang="it-IT" dirty="0" err="1"/>
              <a:t>worked</a:t>
            </a:r>
            <a:r>
              <a:rPr lang="it-IT" dirty="0"/>
              <a:t> on the </a:t>
            </a:r>
            <a:r>
              <a:rPr lang="it-IT" dirty="0" err="1"/>
              <a:t>logic</a:t>
            </a:r>
            <a:r>
              <a:rPr lang="it-IT" dirty="0"/>
              <a:t> of the model. The work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partly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individually</a:t>
            </a:r>
            <a:r>
              <a:rPr lang="it-IT" dirty="0"/>
              <a:t> and </a:t>
            </a:r>
            <a:r>
              <a:rPr lang="it-IT" dirty="0" err="1"/>
              <a:t>partly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pc, </a:t>
            </a:r>
            <a:r>
              <a:rPr lang="it-IT" dirty="0" err="1"/>
              <a:t>especially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to be </a:t>
            </a:r>
            <a:r>
              <a:rPr lang="it-IT" dirty="0" err="1"/>
              <a:t>taken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Test </a:t>
            </a:r>
            <a:r>
              <a:rPr lang="it-IT" dirty="0" err="1"/>
              <a:t>Driven</a:t>
            </a:r>
            <a:r>
              <a:rPr lang="it-IT" dirty="0"/>
              <a:t> Development </a:t>
            </a:r>
            <a:r>
              <a:rPr lang="it-IT" dirty="0" err="1"/>
              <a:t>was</a:t>
            </a:r>
            <a:r>
              <a:rPr lang="it-IT" dirty="0"/>
              <a:t> put in practice </a:t>
            </a:r>
            <a:r>
              <a:rPr lang="it-IT" dirty="0" err="1"/>
              <a:t>implementing</a:t>
            </a:r>
            <a:r>
              <a:rPr lang="it-IT" dirty="0"/>
              <a:t> the model by first </a:t>
            </a:r>
            <a:r>
              <a:rPr lang="it-IT" dirty="0" err="1"/>
              <a:t>creating</a:t>
            </a:r>
            <a:r>
              <a:rPr lang="it-IT" dirty="0"/>
              <a:t> the </a:t>
            </a:r>
            <a:r>
              <a:rPr lang="it-IT" dirty="0" err="1"/>
              <a:t>failing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making </a:t>
            </a:r>
            <a:r>
              <a:rPr lang="it-IT" dirty="0" err="1"/>
              <a:t>them</a:t>
            </a:r>
            <a:r>
              <a:rPr lang="it-IT" dirty="0"/>
              <a:t> pass by </a:t>
            </a:r>
            <a:r>
              <a:rPr lang="it-IT" dirty="0" err="1"/>
              <a:t>updating</a:t>
            </a:r>
            <a:r>
              <a:rPr lang="it-IT" dirty="0"/>
              <a:t> the code. 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bit </a:t>
            </a:r>
            <a:r>
              <a:rPr lang="it-IT" dirty="0" err="1"/>
              <a:t>less</a:t>
            </a:r>
            <a:r>
              <a:rPr lang="it-IT" dirty="0"/>
              <a:t> in the </a:t>
            </a:r>
            <a:r>
              <a:rPr lang="it-IT" dirty="0" err="1"/>
              <a:t>implementation</a:t>
            </a:r>
            <a:r>
              <a:rPr lang="it-IT" dirty="0"/>
              <a:t> of the GUI,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the GUI are </a:t>
            </a:r>
            <a:r>
              <a:rPr lang="it-IT" dirty="0" err="1"/>
              <a:t>pretty</a:t>
            </a:r>
            <a:r>
              <a:rPr lang="it-IT" dirty="0"/>
              <a:t> heavy and </a:t>
            </a:r>
            <a:r>
              <a:rPr lang="it-IT" dirty="0" err="1"/>
              <a:t>since</a:t>
            </a:r>
            <a:r>
              <a:rPr lang="it-IT" dirty="0"/>
              <a:t> (</a:t>
            </a:r>
            <a:r>
              <a:rPr lang="it-IT" dirty="0" err="1"/>
              <a:t>especially</a:t>
            </a:r>
            <a:r>
              <a:rPr lang="it-IT" dirty="0"/>
              <a:t> in the </a:t>
            </a:r>
            <a:r>
              <a:rPr lang="it-IT" dirty="0" err="1"/>
              <a:t>beginning</a:t>
            </a:r>
            <a:r>
              <a:rPr lang="it-IT" dirty="0"/>
              <a:t>)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effective</a:t>
            </a:r>
            <a:r>
              <a:rPr lang="it-IT" dirty="0"/>
              <a:t> to </a:t>
            </a:r>
            <a:r>
              <a:rPr lang="it-IT" dirty="0" err="1"/>
              <a:t>simply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1E053F-E09D-B6CA-10A6-22BCD0C74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3239" y="3049857"/>
            <a:ext cx="3115110" cy="47434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982795-A306-C9CD-C923-3986D187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3239" y="4198454"/>
            <a:ext cx="3129454" cy="474346"/>
          </a:xfrm>
          <a:prstGeom prst="rect">
            <a:avLst/>
          </a:prstGeom>
        </p:spPr>
      </p:pic>
      <p:pic>
        <p:nvPicPr>
          <p:cNvPr id="6" name="Immagine 5" descr="Immagine che contiene testo, arancia, screenshot, vicino&#10;&#10;Descrizione generata automaticamente">
            <a:extLst>
              <a:ext uri="{FF2B5EF4-FFF2-40B4-BE49-F238E27FC236}">
                <a16:creationId xmlns:a16="http://schemas.microsoft.com/office/drawing/2014/main" id="{D0B30D83-9078-D978-A2C0-CE2E36C7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43" y="5347051"/>
            <a:ext cx="283884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E33CB-E34F-D523-BFAC-901946C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STEPS IMPLEMENTING THE GUI: THE BASICS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F8BF14-AF2E-2F10-60D4-D426A532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first </a:t>
            </a:r>
            <a:r>
              <a:rPr lang="it-IT" dirty="0" err="1"/>
              <a:t>implementation</a:t>
            </a:r>
            <a:r>
              <a:rPr lang="it-IT" dirty="0"/>
              <a:t> of the GUI </a:t>
            </a:r>
            <a:r>
              <a:rPr lang="it-IT" dirty="0" err="1"/>
              <a:t>consisted</a:t>
            </a:r>
            <a:r>
              <a:rPr lang="it-IT" dirty="0"/>
              <a:t> of: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Drawing</a:t>
            </a:r>
            <a:r>
              <a:rPr lang="it-IT" dirty="0"/>
              <a:t> the lines </a:t>
            </a:r>
            <a:r>
              <a:rPr lang="it-IT" dirty="0" err="1"/>
              <a:t>forming</a:t>
            </a:r>
            <a:r>
              <a:rPr lang="it-IT" dirty="0"/>
              <a:t> the board by </a:t>
            </a:r>
            <a:r>
              <a:rPr lang="it-IT" dirty="0" err="1"/>
              <a:t>overriding</a:t>
            </a:r>
            <a:r>
              <a:rPr lang="it-IT" dirty="0"/>
              <a:t> the </a:t>
            </a:r>
            <a:r>
              <a:rPr lang="it-IT" dirty="0" err="1"/>
              <a:t>paint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in Swing.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</a:t>
            </a:r>
            <a:r>
              <a:rPr lang="it-IT" dirty="0" err="1"/>
              <a:t>MouseMotionListener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a </a:t>
            </a:r>
            <a:r>
              <a:rPr lang="it-IT" dirty="0" err="1"/>
              <a:t>transparent</a:t>
            </a:r>
            <a:r>
              <a:rPr lang="it-IT" dirty="0"/>
              <a:t> </a:t>
            </a:r>
            <a:r>
              <a:rPr lang="it-IT" dirty="0" err="1"/>
              <a:t>piece</a:t>
            </a:r>
            <a:r>
              <a:rPr lang="it-IT" dirty="0"/>
              <a:t> to follow the </a:t>
            </a:r>
            <a:r>
              <a:rPr lang="it-IT" dirty="0" err="1"/>
              <a:t>movements</a:t>
            </a:r>
            <a:r>
              <a:rPr lang="it-IT" dirty="0"/>
              <a:t> of the </a:t>
            </a:r>
            <a:r>
              <a:rPr lang="it-IT" dirty="0" err="1"/>
              <a:t>player’s</a:t>
            </a:r>
            <a:r>
              <a:rPr lang="it-IT" dirty="0"/>
              <a:t> mouse.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Placing</a:t>
            </a:r>
            <a:r>
              <a:rPr lang="it-IT" dirty="0"/>
              <a:t> a </a:t>
            </a:r>
            <a:r>
              <a:rPr lang="it-IT" dirty="0" err="1"/>
              <a:t>piece</a:t>
            </a:r>
            <a:r>
              <a:rPr lang="it-IT" dirty="0"/>
              <a:t> on the board (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graphically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862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99449-69DB-93FC-A59F-FFDF8FA8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FiRST</a:t>
            </a:r>
            <a:r>
              <a:rPr lang="it-IT" dirty="0"/>
              <a:t> STEPS IMPLEMENTING THE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05C5D8-E2C7-E562-1EF3-7239EC19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classes </a:t>
            </a:r>
            <a:r>
              <a:rPr lang="it-IT" dirty="0" err="1"/>
              <a:t>Piece</a:t>
            </a:r>
            <a:r>
              <a:rPr lang="it-IT" dirty="0"/>
              <a:t>, </a:t>
            </a:r>
            <a:r>
              <a:rPr lang="it-IT" dirty="0" err="1"/>
              <a:t>Node</a:t>
            </a:r>
            <a:r>
              <a:rPr lang="it-IT" dirty="0"/>
              <a:t>, and Board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At </a:t>
            </a:r>
            <a:r>
              <a:rPr lang="it-IT" dirty="0" err="1"/>
              <a:t>this</a:t>
            </a:r>
            <a:r>
              <a:rPr lang="it-IT" dirty="0"/>
              <a:t> point in the </a:t>
            </a:r>
            <a:r>
              <a:rPr lang="it-IT" dirty="0" err="1"/>
              <a:t>development</a:t>
            </a:r>
            <a:r>
              <a:rPr lang="it-IT" dirty="0"/>
              <a:t>, the model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to:</a:t>
            </a:r>
          </a:p>
          <a:p>
            <a:r>
              <a:rPr lang="it-IT" dirty="0"/>
              <a:t>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check the </a:t>
            </a:r>
            <a:r>
              <a:rPr lang="it-IT" dirty="0" err="1"/>
              <a:t>content</a:t>
            </a:r>
            <a:r>
              <a:rPr lang="it-IT" dirty="0"/>
              <a:t> of the </a:t>
            </a:r>
            <a:r>
              <a:rPr lang="it-IT" dirty="0" err="1"/>
              <a:t>node</a:t>
            </a:r>
            <a:r>
              <a:rPr lang="it-IT" dirty="0"/>
              <a:t>;</a:t>
            </a:r>
          </a:p>
          <a:p>
            <a:r>
              <a:rPr lang="it-IT" dirty="0"/>
              <a:t>Place a </a:t>
            </a:r>
            <a:r>
              <a:rPr lang="it-IT" dirty="0" err="1"/>
              <a:t>Piece</a:t>
            </a:r>
            <a:r>
              <a:rPr lang="it-IT" dirty="0"/>
              <a:t> on a </a:t>
            </a:r>
            <a:r>
              <a:rPr lang="it-IT" dirty="0" err="1"/>
              <a:t>Node</a:t>
            </a:r>
            <a:r>
              <a:rPr lang="it-IT" dirty="0"/>
              <a:t> of a Board;</a:t>
            </a:r>
          </a:p>
        </p:txBody>
      </p:sp>
    </p:spTree>
    <p:extLst>
      <p:ext uri="{BB962C8B-B14F-4D97-AF65-F5344CB8AC3E}">
        <p14:creationId xmlns:p14="http://schemas.microsoft.com/office/powerpoint/2010/main" val="210458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AFFBCC8-DC34-A158-D527-76EFDDA19512}"/>
              </a:ext>
            </a:extLst>
          </p:cNvPr>
          <p:cNvSpPr/>
          <p:nvPr/>
        </p:nvSpPr>
        <p:spPr>
          <a:xfrm>
            <a:off x="9525000" y="2966672"/>
            <a:ext cx="2648675" cy="5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5A84DC8-A7BA-393C-E760-3A7EA4EF5A59}"/>
              </a:ext>
            </a:extLst>
          </p:cNvPr>
          <p:cNvSpPr/>
          <p:nvPr/>
        </p:nvSpPr>
        <p:spPr>
          <a:xfrm>
            <a:off x="8971966" y="4038137"/>
            <a:ext cx="3158983" cy="5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64A1256-CDBC-9A96-BAF3-D7983A63AE88}"/>
              </a:ext>
            </a:extLst>
          </p:cNvPr>
          <p:cNvSpPr/>
          <p:nvPr/>
        </p:nvSpPr>
        <p:spPr>
          <a:xfrm>
            <a:off x="8767057" y="1940037"/>
            <a:ext cx="3406618" cy="6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A623A0-D22E-C90E-BCCB-EC532F8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3: MAKING THE MODEL AND THE GUI WORK TOGETHER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FAFF8-4B07-7A95-9CBD-C323E8FE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8704851" cy="4829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collaborated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the project.</a:t>
            </a:r>
          </a:p>
          <a:p>
            <a:pPr marL="0" indent="0">
              <a:buNone/>
            </a:pPr>
            <a:r>
              <a:rPr lang="it-IT" b="1" dirty="0"/>
              <a:t>MODEL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realised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class, </a:t>
            </a:r>
            <a:r>
              <a:rPr lang="it-IT" dirty="0" err="1"/>
              <a:t>Coordinates</a:t>
            </a:r>
            <a:r>
              <a:rPr lang="it-IT" dirty="0"/>
              <a:t>, in order to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communicate</a:t>
            </a:r>
            <a:r>
              <a:rPr lang="it-IT" dirty="0"/>
              <a:t> with the GUI.</a:t>
            </a:r>
          </a:p>
          <a:p>
            <a:pPr marL="0" indent="0">
              <a:buNone/>
            </a:pPr>
            <a:r>
              <a:rPr lang="it-IT" b="1" dirty="0"/>
              <a:t>GUI</a:t>
            </a:r>
          </a:p>
          <a:p>
            <a:r>
              <a:rPr lang="it-IT" dirty="0"/>
              <a:t>The GUI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point </a:t>
            </a:r>
            <a:r>
              <a:rPr lang="it-IT" dirty="0" err="1"/>
              <a:t>became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place a </a:t>
            </a:r>
            <a:r>
              <a:rPr lang="it-IT" dirty="0" err="1"/>
              <a:t>piece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logically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/>
              <a:t>CONTROLLER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olace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in the Controller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Status,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enum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700" dirty="0"/>
              <a:t>PLACED, </a:t>
            </a:r>
            <a:r>
              <a:rPr lang="it-IT" sz="1700" dirty="0" err="1"/>
              <a:t>which</a:t>
            </a:r>
            <a:r>
              <a:rPr lang="it-IT" sz="1700" dirty="0"/>
              <a:t> </a:t>
            </a:r>
            <a:r>
              <a:rPr lang="it-IT" sz="1700" dirty="0" err="1"/>
              <a:t>signals</a:t>
            </a:r>
            <a:r>
              <a:rPr lang="it-IT" sz="1700" dirty="0"/>
              <a:t> the </a:t>
            </a:r>
            <a:r>
              <a:rPr lang="it-IT" sz="1700" dirty="0" err="1"/>
              <a:t>piece</a:t>
            </a:r>
            <a:r>
              <a:rPr lang="it-IT" sz="1700" dirty="0"/>
              <a:t> </a:t>
            </a:r>
            <a:r>
              <a:rPr lang="it-IT" sz="1700" dirty="0" err="1"/>
              <a:t>has</a:t>
            </a:r>
            <a:r>
              <a:rPr lang="it-IT" sz="1700" dirty="0"/>
              <a:t> </a:t>
            </a:r>
            <a:r>
              <a:rPr lang="it-IT" sz="1700" dirty="0" err="1"/>
              <a:t>been</a:t>
            </a:r>
            <a:r>
              <a:rPr lang="it-IT" sz="1700" dirty="0"/>
              <a:t> </a:t>
            </a:r>
            <a:r>
              <a:rPr lang="it-IT" sz="1700" dirty="0" err="1"/>
              <a:t>correctly</a:t>
            </a:r>
            <a:r>
              <a:rPr lang="it-IT" sz="1700" dirty="0"/>
              <a:t> </a:t>
            </a:r>
            <a:r>
              <a:rPr lang="it-IT" sz="1700" dirty="0" err="1"/>
              <a:t>placed</a:t>
            </a:r>
            <a:r>
              <a:rPr lang="it-IT" sz="1700" dirty="0"/>
              <a:t> on the board.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700" dirty="0"/>
              <a:t>NOT_PLACED, </a:t>
            </a:r>
            <a:r>
              <a:rPr lang="it-IT" sz="1700" dirty="0" err="1"/>
              <a:t>which</a:t>
            </a:r>
            <a:r>
              <a:rPr lang="it-IT" sz="1700" dirty="0"/>
              <a:t> </a:t>
            </a:r>
            <a:r>
              <a:rPr lang="it-IT" sz="1700" dirty="0" err="1"/>
              <a:t>signals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</a:t>
            </a:r>
            <a:r>
              <a:rPr lang="it-IT" sz="1700" dirty="0" err="1"/>
              <a:t>piece</a:t>
            </a:r>
            <a:r>
              <a:rPr lang="it-IT" sz="1700" dirty="0"/>
              <a:t> </a:t>
            </a:r>
            <a:r>
              <a:rPr lang="it-IT" sz="1700" dirty="0" err="1"/>
              <a:t>has</a:t>
            </a:r>
            <a:r>
              <a:rPr lang="it-IT" sz="1700" dirty="0"/>
              <a:t> </a:t>
            </a:r>
            <a:r>
              <a:rPr lang="it-IT" sz="1700" dirty="0" err="1"/>
              <a:t>not</a:t>
            </a:r>
            <a:r>
              <a:rPr lang="it-IT" sz="1700" dirty="0"/>
              <a:t> </a:t>
            </a:r>
            <a:r>
              <a:rPr lang="it-IT" sz="1700" dirty="0" err="1"/>
              <a:t>been</a:t>
            </a:r>
            <a:r>
              <a:rPr lang="it-IT" sz="1700" dirty="0"/>
              <a:t> </a:t>
            </a:r>
            <a:r>
              <a:rPr lang="it-IT" sz="1700" dirty="0" err="1"/>
              <a:t>correctly</a:t>
            </a:r>
            <a:r>
              <a:rPr lang="it-IT" sz="1700" dirty="0"/>
              <a:t> </a:t>
            </a:r>
            <a:r>
              <a:rPr lang="it-IT" sz="1700" dirty="0" err="1"/>
              <a:t>placed</a:t>
            </a:r>
            <a:r>
              <a:rPr lang="it-IT" sz="1700" dirty="0"/>
              <a:t> on the board.</a:t>
            </a:r>
          </a:p>
          <a:p>
            <a:pPr lvl="1"/>
            <a:r>
              <a:rPr lang="it-IT" sz="1700" dirty="0"/>
              <a:t>WON, </a:t>
            </a:r>
            <a:r>
              <a:rPr lang="it-IT" sz="1700" dirty="0" err="1"/>
              <a:t>which</a:t>
            </a:r>
            <a:r>
              <a:rPr lang="it-IT" sz="1700" dirty="0"/>
              <a:t> </a:t>
            </a:r>
            <a:r>
              <a:rPr lang="it-IT" sz="1700" dirty="0" err="1"/>
              <a:t>signals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player </a:t>
            </a:r>
            <a:r>
              <a:rPr lang="it-IT" sz="1700" dirty="0" err="1"/>
              <a:t>asked</a:t>
            </a:r>
            <a:r>
              <a:rPr lang="it-IT" sz="1700" dirty="0"/>
              <a:t> to place a </a:t>
            </a:r>
            <a:r>
              <a:rPr lang="it-IT" sz="1700" dirty="0" err="1"/>
              <a:t>piece</a:t>
            </a:r>
            <a:r>
              <a:rPr lang="it-IT" sz="1700" dirty="0"/>
              <a:t> in a position </a:t>
            </a:r>
            <a:r>
              <a:rPr lang="it-IT" sz="1700" dirty="0" err="1"/>
              <a:t>that</a:t>
            </a:r>
            <a:r>
              <a:rPr lang="it-IT" sz="1700" dirty="0"/>
              <a:t> </a:t>
            </a:r>
            <a:r>
              <a:rPr lang="it-IT" sz="1700" dirty="0" err="1"/>
              <a:t>will</a:t>
            </a:r>
            <a:r>
              <a:rPr lang="it-IT" sz="1700" dirty="0"/>
              <a:t> </a:t>
            </a:r>
            <a:r>
              <a:rPr lang="it-IT" sz="1700" dirty="0" err="1"/>
              <a:t>grant</a:t>
            </a:r>
            <a:r>
              <a:rPr lang="it-IT" sz="1700" dirty="0"/>
              <a:t> </a:t>
            </a:r>
            <a:r>
              <a:rPr lang="it-IT" sz="1700" dirty="0" err="1"/>
              <a:t>them</a:t>
            </a:r>
            <a:r>
              <a:rPr lang="it-IT" sz="1700" dirty="0"/>
              <a:t> a </a:t>
            </a:r>
            <a:r>
              <a:rPr lang="it-IT" sz="1700" dirty="0" err="1"/>
              <a:t>victory</a:t>
            </a:r>
            <a:r>
              <a:rPr lang="it-IT" sz="1700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012D8B-0288-E48E-28A7-376A1610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41" y="4084466"/>
            <a:ext cx="3101834" cy="46978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C3C8C2-4B6D-C99A-8A00-10C7EB77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2009727"/>
            <a:ext cx="3301275" cy="507889"/>
          </a:xfrm>
          <a:prstGeom prst="rect">
            <a:avLst/>
          </a:prstGeom>
        </p:spPr>
      </p:pic>
      <p:pic>
        <p:nvPicPr>
          <p:cNvPr id="9" name="Immagine 8" descr="Immagine che contiene testo, arancia, screenshot&#10;&#10;Descrizione generata automaticamente">
            <a:extLst>
              <a:ext uri="{FF2B5EF4-FFF2-40B4-BE49-F238E27FC236}">
                <a16:creationId xmlns:a16="http://schemas.microsoft.com/office/drawing/2014/main" id="{01AFD14B-3CF4-7D4F-8D1E-5D0EA1575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97" y="3011425"/>
            <a:ext cx="2502078" cy="5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683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734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Franklin Gothic Demi</vt:lpstr>
      <vt:lpstr>Wingdings 2</vt:lpstr>
      <vt:lpstr>DividendVTI</vt:lpstr>
      <vt:lpstr>Crossway</vt:lpstr>
      <vt:lpstr>A QUICK INTRO ON THE GAME: HOW IT WORKS</vt:lpstr>
      <vt:lpstr>A QUICK INTRO TO THE GAME: PIE RULE AND ILLEGAL PLACEMENTS</vt:lpstr>
      <vt:lpstr>Organising the project</vt:lpstr>
      <vt:lpstr>STEP 1: STRUCTURE DEFINITION AND VERSION CONTROL INITIALISATION</vt:lpstr>
      <vt:lpstr>STEP 2: FIRST WORKLOAD DISTRIBUTION</vt:lpstr>
      <vt:lpstr>FIRST STEPS IMPLEMENTING THE GUI: THE BASICS</vt:lpstr>
      <vt:lpstr>FiRST STEPS IMPLEMENTING THE MODEL</vt:lpstr>
      <vt:lpstr>STEP 3: MAKING THE MODEL AND THE GUI WORK TOGETHER</vt:lpstr>
      <vt:lpstr>STEP 4: IMPLEMENTATION OF THE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Crossway</dc:title>
  <dc:creator>BERNARDI GIULIA [SM3500491]</dc:creator>
  <cp:lastModifiedBy>BERNARDI GIULIA [SM3500491]</cp:lastModifiedBy>
  <cp:revision>1</cp:revision>
  <dcterms:created xsi:type="dcterms:W3CDTF">2022-11-28T10:04:12Z</dcterms:created>
  <dcterms:modified xsi:type="dcterms:W3CDTF">2022-11-28T14:43:12Z</dcterms:modified>
</cp:coreProperties>
</file>