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1" r:id="rId1"/>
  </p:sldMasterIdLst>
  <p:sldIdLst>
    <p:sldId id="256" r:id="rId2"/>
    <p:sldId id="263" r:id="rId3"/>
    <p:sldId id="264" r:id="rId4"/>
    <p:sldId id="257" r:id="rId5"/>
    <p:sldId id="258" r:id="rId6"/>
    <p:sldId id="260" r:id="rId7"/>
    <p:sldId id="261" r:id="rId8"/>
    <p:sldId id="262"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095"/>
    <p:restoredTop sz="94358"/>
  </p:normalViewPr>
  <p:slideViewPr>
    <p:cSldViewPr snapToGrid="0" snapToObjects="1">
      <p:cViewPr>
        <p:scale>
          <a:sx n="90" d="100"/>
          <a:sy n="90" d="100"/>
        </p:scale>
        <p:origin x="-12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175C374-CDC8-DD4E-882D-BD9E4E722F2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42068529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5C374-CDC8-DD4E-882D-BD9E4E722F2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63961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5C374-CDC8-DD4E-882D-BD9E4E722F21}"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73051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5C374-CDC8-DD4E-882D-BD9E4E722F2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4164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175C374-CDC8-DD4E-882D-BD9E4E722F2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40913365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175C374-CDC8-DD4E-882D-BD9E4E722F21}" type="datetimeFigureOut">
              <a:rPr lang="en-US" smtClean="0"/>
              <a:t>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327869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175C374-CDC8-DD4E-882D-BD9E4E722F21}"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49023-CED7-6C4C-94E9-52E3C6F8A32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2215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5C374-CDC8-DD4E-882D-BD9E4E722F21}"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348336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5C374-CDC8-DD4E-882D-BD9E4E722F21}"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384110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5C374-CDC8-DD4E-882D-BD9E4E722F21}" type="datetimeFigureOut">
              <a:rPr lang="en-US" smtClean="0"/>
              <a:t>11/20/23</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101453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4175C374-CDC8-DD4E-882D-BD9E4E722F21}" type="datetimeFigureOut">
              <a:rPr lang="en-US" smtClean="0"/>
              <a:t>11/20/23</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28249023-CED7-6C4C-94E9-52E3C6F8A32E}" type="slidenum">
              <a:rPr lang="en-US" smtClean="0"/>
              <a:t>‹#›</a:t>
            </a:fld>
            <a:endParaRPr lang="en-US"/>
          </a:p>
        </p:txBody>
      </p:sp>
    </p:spTree>
    <p:extLst>
      <p:ext uri="{BB962C8B-B14F-4D97-AF65-F5344CB8AC3E}">
        <p14:creationId xmlns:p14="http://schemas.microsoft.com/office/powerpoint/2010/main" val="207308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175C374-CDC8-DD4E-882D-BD9E4E722F21}" type="datetimeFigureOut">
              <a:rPr lang="en-US" smtClean="0"/>
              <a:t>11/20/23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8249023-CED7-6C4C-94E9-52E3C6F8A32E}" type="slidenum">
              <a:rPr lang="en-US" smtClean="0"/>
              <a:t>‹#›</a:t>
            </a:fld>
            <a:endParaRPr lang="en-US"/>
          </a:p>
        </p:txBody>
      </p:sp>
    </p:spTree>
    <p:extLst>
      <p:ext uri="{BB962C8B-B14F-4D97-AF65-F5344CB8AC3E}">
        <p14:creationId xmlns:p14="http://schemas.microsoft.com/office/powerpoint/2010/main" val="2992436055"/>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A638-56CC-5D41-96D1-AE6925277236}"/>
              </a:ext>
            </a:extLst>
          </p:cNvPr>
          <p:cNvSpPr>
            <a:spLocks noGrp="1"/>
          </p:cNvSpPr>
          <p:nvPr>
            <p:ph type="ctrTitle"/>
          </p:nvPr>
        </p:nvSpPr>
        <p:spPr>
          <a:xfrm>
            <a:off x="1600200" y="2669557"/>
            <a:ext cx="8991600" cy="1080296"/>
          </a:xfrm>
        </p:spPr>
        <p:txBody>
          <a:bodyPr>
            <a:normAutofit fontScale="90000"/>
          </a:bodyPr>
          <a:lstStyle/>
          <a:p>
            <a:r>
              <a:rPr lang="en-US" dirty="0">
                <a:latin typeface="Times" pitchFamily="2" charset="0"/>
              </a:rPr>
              <a:t>Exploratory Data analysis of cab service data</a:t>
            </a:r>
          </a:p>
        </p:txBody>
      </p:sp>
      <p:sp>
        <p:nvSpPr>
          <p:cNvPr id="3" name="Subtitle 2">
            <a:extLst>
              <a:ext uri="{FF2B5EF4-FFF2-40B4-BE49-F238E27FC236}">
                <a16:creationId xmlns:a16="http://schemas.microsoft.com/office/drawing/2014/main" id="{D788D0C4-66F6-A04E-91FC-B6EC1740D414}"/>
              </a:ext>
            </a:extLst>
          </p:cNvPr>
          <p:cNvSpPr>
            <a:spLocks noGrp="1"/>
          </p:cNvSpPr>
          <p:nvPr>
            <p:ph type="subTitle" idx="1"/>
          </p:nvPr>
        </p:nvSpPr>
        <p:spPr>
          <a:xfrm>
            <a:off x="2695194" y="4840224"/>
            <a:ext cx="6801612" cy="1239894"/>
          </a:xfrm>
        </p:spPr>
        <p:txBody>
          <a:bodyPr>
            <a:normAutofit/>
          </a:bodyPr>
          <a:lstStyle/>
          <a:p>
            <a:r>
              <a:rPr lang="en-US" dirty="0">
                <a:solidFill>
                  <a:schemeClr val="tx1"/>
                </a:solidFill>
                <a:latin typeface="Times" pitchFamily="2" charset="0"/>
              </a:rPr>
              <a:t>Rodrigo Tumani Soubhia Giesteira</a:t>
            </a:r>
          </a:p>
          <a:p>
            <a:r>
              <a:rPr lang="en-US" dirty="0">
                <a:solidFill>
                  <a:schemeClr val="tx1"/>
                </a:solidFill>
                <a:latin typeface="Times" pitchFamily="2" charset="0"/>
              </a:rPr>
              <a:t>11/18/2023</a:t>
            </a:r>
          </a:p>
        </p:txBody>
      </p:sp>
    </p:spTree>
    <p:extLst>
      <p:ext uri="{BB962C8B-B14F-4D97-AF65-F5344CB8AC3E}">
        <p14:creationId xmlns:p14="http://schemas.microsoft.com/office/powerpoint/2010/main" val="244066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A2D1-7AF1-754C-BB59-B02660661D37}"/>
              </a:ext>
            </a:extLst>
          </p:cNvPr>
          <p:cNvSpPr>
            <a:spLocks noGrp="1"/>
          </p:cNvSpPr>
          <p:nvPr>
            <p:ph type="title"/>
          </p:nvPr>
        </p:nvSpPr>
        <p:spPr/>
        <p:txBody>
          <a:bodyPr/>
          <a:lstStyle/>
          <a:p>
            <a:r>
              <a:rPr lang="en-US" dirty="0">
                <a:latin typeface="Times" pitchFamily="2" charset="0"/>
              </a:rPr>
              <a:t>Recommendation</a:t>
            </a:r>
          </a:p>
        </p:txBody>
      </p:sp>
      <p:sp>
        <p:nvSpPr>
          <p:cNvPr id="3" name="Content Placeholder 2">
            <a:extLst>
              <a:ext uri="{FF2B5EF4-FFF2-40B4-BE49-F238E27FC236}">
                <a16:creationId xmlns:a16="http://schemas.microsoft.com/office/drawing/2014/main" id="{29DC4B4C-E651-D043-9382-59A866B0F2BB}"/>
              </a:ext>
            </a:extLst>
          </p:cNvPr>
          <p:cNvSpPr>
            <a:spLocks noGrp="1"/>
          </p:cNvSpPr>
          <p:nvPr>
            <p:ph idx="1"/>
          </p:nvPr>
        </p:nvSpPr>
        <p:spPr>
          <a:xfrm>
            <a:off x="1714500" y="2528887"/>
            <a:ext cx="8763000" cy="3886200"/>
          </a:xfrm>
        </p:spPr>
        <p:txBody>
          <a:bodyPr/>
          <a:lstStyle/>
          <a:p>
            <a:r>
              <a:rPr lang="en-US" dirty="0">
                <a:latin typeface="Times" pitchFamily="2" charset="0"/>
              </a:rPr>
              <a:t>After cautious consideration and analysis, my recommendation for XYZ is to invest in Yellow Cab company, here are some of the reasons why:</a:t>
            </a:r>
          </a:p>
          <a:p>
            <a:pPr marL="342900" indent="-342900">
              <a:buFont typeface="+mj-lt"/>
              <a:buAutoNum type="arabicPeriod"/>
            </a:pPr>
            <a:r>
              <a:rPr lang="en-US" dirty="0">
                <a:latin typeface="Times" pitchFamily="2" charset="0"/>
              </a:rPr>
              <a:t>Yellow Cab shows a greater number of customers and an increase in this number throughout the year.</a:t>
            </a:r>
          </a:p>
          <a:p>
            <a:pPr marL="342900" indent="-342900">
              <a:buFont typeface="+mj-lt"/>
              <a:buAutoNum type="arabicPeriod"/>
            </a:pPr>
            <a:r>
              <a:rPr lang="en-US" dirty="0">
                <a:latin typeface="Times" pitchFamily="2" charset="0"/>
              </a:rPr>
              <a:t>Yellow Cab shows a greater profit margin year-round.</a:t>
            </a:r>
          </a:p>
          <a:p>
            <a:pPr marL="342900" indent="-342900">
              <a:buFont typeface="+mj-lt"/>
              <a:buAutoNum type="arabicPeriod"/>
            </a:pPr>
            <a:r>
              <a:rPr lang="en-US" dirty="0">
                <a:latin typeface="Times" pitchFamily="2" charset="0"/>
              </a:rPr>
              <a:t>Customers show a preference for Yellow Cab over Pink Cab in 13 out of 17 cities where both companies provide services.</a:t>
            </a:r>
          </a:p>
          <a:p>
            <a:pPr marL="342900" indent="-342900">
              <a:buFont typeface="+mj-lt"/>
              <a:buAutoNum type="arabicPeriod"/>
            </a:pPr>
            <a:r>
              <a:rPr lang="en-US" dirty="0">
                <a:latin typeface="Times" pitchFamily="2" charset="0"/>
              </a:rPr>
              <a:t>Yellow Cab also surpassed Pink Cab in customer retention rate, showing a significant increase throughout the year.</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89683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9095-F04A-9A4D-8B43-D3E001EE7F8F}"/>
              </a:ext>
            </a:extLst>
          </p:cNvPr>
          <p:cNvSpPr>
            <a:spLocks noGrp="1"/>
          </p:cNvSpPr>
          <p:nvPr>
            <p:ph type="title"/>
          </p:nvPr>
        </p:nvSpPr>
        <p:spPr>
          <a:xfrm>
            <a:off x="2231136" y="2834640"/>
            <a:ext cx="7729728" cy="1188720"/>
          </a:xfrm>
        </p:spPr>
        <p:txBody>
          <a:bodyPr/>
          <a:lstStyle/>
          <a:p>
            <a:r>
              <a:rPr lang="en-US" dirty="0">
                <a:latin typeface="Times" pitchFamily="2" charset="0"/>
              </a:rPr>
              <a:t>Thank You!</a:t>
            </a:r>
          </a:p>
        </p:txBody>
      </p:sp>
    </p:spTree>
    <p:extLst>
      <p:ext uri="{BB962C8B-B14F-4D97-AF65-F5344CB8AC3E}">
        <p14:creationId xmlns:p14="http://schemas.microsoft.com/office/powerpoint/2010/main" val="377934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2E51-5D7C-AE45-918B-B75E707B8EFF}"/>
              </a:ext>
            </a:extLst>
          </p:cNvPr>
          <p:cNvSpPr>
            <a:spLocks noGrp="1"/>
          </p:cNvSpPr>
          <p:nvPr>
            <p:ph type="title"/>
          </p:nvPr>
        </p:nvSpPr>
        <p:spPr>
          <a:xfrm>
            <a:off x="2231134" y="670778"/>
            <a:ext cx="7729728" cy="1188720"/>
          </a:xfrm>
        </p:spPr>
        <p:txBody>
          <a:bodyPr/>
          <a:lstStyle/>
          <a:p>
            <a:r>
              <a:rPr lang="en-US" dirty="0">
                <a:latin typeface="Times" pitchFamily="2" charset="0"/>
              </a:rPr>
              <a:t>Introduction</a:t>
            </a:r>
          </a:p>
        </p:txBody>
      </p:sp>
      <p:sp>
        <p:nvSpPr>
          <p:cNvPr id="5" name="TextBox 4">
            <a:extLst>
              <a:ext uri="{FF2B5EF4-FFF2-40B4-BE49-F238E27FC236}">
                <a16:creationId xmlns:a16="http://schemas.microsoft.com/office/drawing/2014/main" id="{023B34E4-CB90-CC47-9C6C-53811C21E425}"/>
              </a:ext>
            </a:extLst>
          </p:cNvPr>
          <p:cNvSpPr txBox="1"/>
          <p:nvPr/>
        </p:nvSpPr>
        <p:spPr>
          <a:xfrm>
            <a:off x="1349610" y="2237015"/>
            <a:ext cx="9492779" cy="292567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pitchFamily="2" charset="0"/>
              </a:rPr>
              <a:t>This presentation has the objective to explore datasets on the cab industry, specifically, the companies Pink Cab and Yellow Cab Provide, and provide actionable insights to help XYZ firm identify the right company for making an investment.</a:t>
            </a:r>
          </a:p>
          <a:p>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The analysis has been divided into four parts:</a:t>
            </a:r>
          </a:p>
          <a:p>
            <a:endParaRPr lang="en-US" dirty="0">
              <a:latin typeface="Times" pitchFamily="2" charset="0"/>
            </a:endParaRPr>
          </a:p>
          <a:p>
            <a:pPr marL="342900" indent="-342900">
              <a:buFont typeface="+mj-lt"/>
              <a:buAutoNum type="arabicPeriod"/>
            </a:pPr>
            <a:r>
              <a:rPr lang="en-US" dirty="0">
                <a:latin typeface="Times" pitchFamily="2" charset="0"/>
              </a:rPr>
              <a:t>Data Understanding</a:t>
            </a:r>
          </a:p>
          <a:p>
            <a:pPr marL="342900" indent="-342900">
              <a:buFont typeface="+mj-lt"/>
              <a:buAutoNum type="arabicPeriod"/>
            </a:pPr>
            <a:r>
              <a:rPr lang="en-US" dirty="0">
                <a:latin typeface="Times" pitchFamily="2" charset="0"/>
              </a:rPr>
              <a:t>Sharing relevant findings on profitability and customer retention</a:t>
            </a:r>
          </a:p>
          <a:p>
            <a:pPr marL="342900" indent="-342900">
              <a:buFont typeface="+mj-lt"/>
              <a:buAutoNum type="arabicPeriod"/>
            </a:pPr>
            <a:r>
              <a:rPr lang="en-US" dirty="0">
                <a:latin typeface="Times" pitchFamily="2" charset="0"/>
              </a:rPr>
              <a:t>Finding the Cab Company With Biggest Growth Potential </a:t>
            </a:r>
          </a:p>
          <a:p>
            <a:pPr marL="342900" indent="-342900">
              <a:buFont typeface="+mj-lt"/>
              <a:buAutoNum type="arabicPeriod"/>
            </a:pPr>
            <a:r>
              <a:rPr lang="en-US" dirty="0">
                <a:latin typeface="Times" pitchFamily="2" charset="0"/>
              </a:rPr>
              <a:t>Recommendations for investment</a:t>
            </a:r>
          </a:p>
        </p:txBody>
      </p:sp>
    </p:spTree>
    <p:extLst>
      <p:ext uri="{BB962C8B-B14F-4D97-AF65-F5344CB8AC3E}">
        <p14:creationId xmlns:p14="http://schemas.microsoft.com/office/powerpoint/2010/main" val="50009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980D-409C-D440-BECB-F06C914A5A36}"/>
              </a:ext>
            </a:extLst>
          </p:cNvPr>
          <p:cNvSpPr>
            <a:spLocks noGrp="1"/>
          </p:cNvSpPr>
          <p:nvPr>
            <p:ph type="title"/>
          </p:nvPr>
        </p:nvSpPr>
        <p:spPr/>
        <p:txBody>
          <a:bodyPr/>
          <a:lstStyle/>
          <a:p>
            <a:r>
              <a:rPr lang="en-US" dirty="0">
                <a:latin typeface="Times" pitchFamily="2" charset="0"/>
              </a:rPr>
              <a:t>Overview of Datasets</a:t>
            </a:r>
          </a:p>
        </p:txBody>
      </p:sp>
      <p:sp>
        <p:nvSpPr>
          <p:cNvPr id="3" name="Content Placeholder 2">
            <a:extLst>
              <a:ext uri="{FF2B5EF4-FFF2-40B4-BE49-F238E27FC236}">
                <a16:creationId xmlns:a16="http://schemas.microsoft.com/office/drawing/2014/main" id="{D30A8F37-0CF4-3F45-B357-0DB599920018}"/>
              </a:ext>
            </a:extLst>
          </p:cNvPr>
          <p:cNvSpPr>
            <a:spLocks noGrp="1"/>
          </p:cNvSpPr>
          <p:nvPr>
            <p:ph idx="1"/>
          </p:nvPr>
        </p:nvSpPr>
        <p:spPr>
          <a:xfrm>
            <a:off x="1917137" y="2514602"/>
            <a:ext cx="8357725" cy="3192770"/>
          </a:xfrm>
        </p:spPr>
        <p:txBody>
          <a:bodyPr>
            <a:normAutofit/>
          </a:bodyPr>
          <a:lstStyle/>
          <a:p>
            <a:r>
              <a:rPr lang="en-US" dirty="0">
                <a:solidFill>
                  <a:schemeClr val="tx1"/>
                </a:solidFill>
                <a:latin typeface="Times" pitchFamily="2" charset="0"/>
              </a:rPr>
              <a:t>The datasets used in this analysis and the relevant columns in them are: </a:t>
            </a:r>
          </a:p>
          <a:p>
            <a:pPr marL="342900" indent="-342900">
              <a:buFont typeface="+mj-lt"/>
              <a:buAutoNum type="arabicPeriod"/>
            </a:pPr>
            <a:r>
              <a:rPr lang="en-US" dirty="0" err="1">
                <a:solidFill>
                  <a:schemeClr val="tx1"/>
                </a:solidFill>
                <a:latin typeface="Times" pitchFamily="2" charset="0"/>
              </a:rPr>
              <a:t>Cab_Data.csv</a:t>
            </a:r>
            <a:r>
              <a:rPr lang="en-US" dirty="0">
                <a:solidFill>
                  <a:schemeClr val="tx1"/>
                </a:solidFill>
                <a:latin typeface="Times" pitchFamily="2" charset="0"/>
              </a:rPr>
              <a:t>:  Company, Dates, Distance, City, Price Charged, Cost, Transaction ID</a:t>
            </a:r>
          </a:p>
          <a:p>
            <a:pPr marL="342900" indent="-342900">
              <a:buFont typeface="+mj-lt"/>
              <a:buAutoNum type="arabicPeriod"/>
            </a:pPr>
            <a:r>
              <a:rPr lang="en-US" dirty="0" err="1">
                <a:solidFill>
                  <a:schemeClr val="tx1"/>
                </a:solidFill>
                <a:latin typeface="Times" pitchFamily="2" charset="0"/>
              </a:rPr>
              <a:t>Customer_ID.csv</a:t>
            </a:r>
            <a:r>
              <a:rPr lang="en-US" dirty="0">
                <a:solidFill>
                  <a:schemeClr val="tx1"/>
                </a:solidFill>
                <a:latin typeface="Times" pitchFamily="2" charset="0"/>
              </a:rPr>
              <a:t>: Customer ID, Gender, Age, Income</a:t>
            </a:r>
          </a:p>
          <a:p>
            <a:pPr marL="342900" indent="-342900">
              <a:buFont typeface="+mj-lt"/>
              <a:buAutoNum type="arabicPeriod"/>
            </a:pPr>
            <a:r>
              <a:rPr lang="en-US" dirty="0" err="1">
                <a:solidFill>
                  <a:schemeClr val="tx1"/>
                </a:solidFill>
                <a:latin typeface="Times" pitchFamily="2" charset="0"/>
              </a:rPr>
              <a:t>Transaction_ID.csv</a:t>
            </a:r>
            <a:r>
              <a:rPr lang="en-US" dirty="0">
                <a:solidFill>
                  <a:schemeClr val="tx1"/>
                </a:solidFill>
                <a:latin typeface="Times" pitchFamily="2" charset="0"/>
              </a:rPr>
              <a:t>: Transaction ID, Customer ID, Payment mode</a:t>
            </a:r>
          </a:p>
          <a:p>
            <a:pPr marL="342900" indent="-342900">
              <a:buFont typeface="+mj-lt"/>
              <a:buAutoNum type="arabicPeriod"/>
            </a:pPr>
            <a:r>
              <a:rPr lang="en-US" dirty="0" err="1">
                <a:solidFill>
                  <a:schemeClr val="tx1"/>
                </a:solidFill>
                <a:latin typeface="Times" pitchFamily="2" charset="0"/>
              </a:rPr>
              <a:t>City.csv</a:t>
            </a:r>
            <a:r>
              <a:rPr lang="en-US" dirty="0">
                <a:solidFill>
                  <a:schemeClr val="tx1"/>
                </a:solidFill>
                <a:latin typeface="Times" pitchFamily="2" charset="0"/>
              </a:rPr>
              <a:t>: City, Population, Users</a:t>
            </a:r>
          </a:p>
          <a:p>
            <a:pPr marL="342900" indent="-342900">
              <a:buFont typeface="+mj-lt"/>
              <a:buAutoNum type="arabicPeriod"/>
            </a:pPr>
            <a:endParaRPr lang="en-US" dirty="0">
              <a:solidFill>
                <a:schemeClr val="tx1"/>
              </a:solidFill>
              <a:latin typeface="Times" pitchFamily="2" charset="0"/>
            </a:endParaRPr>
          </a:p>
          <a:p>
            <a:r>
              <a:rPr lang="en-US" dirty="0">
                <a:solidFill>
                  <a:schemeClr val="tx1"/>
                </a:solidFill>
                <a:latin typeface="Times" pitchFamily="2" charset="0"/>
              </a:rPr>
              <a:t>The datasets presented no Missing Values.</a:t>
            </a:r>
          </a:p>
        </p:txBody>
      </p:sp>
    </p:spTree>
    <p:extLst>
      <p:ext uri="{BB962C8B-B14F-4D97-AF65-F5344CB8AC3E}">
        <p14:creationId xmlns:p14="http://schemas.microsoft.com/office/powerpoint/2010/main" val="55409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5138-842C-7448-B70D-2F5361EE96AD}"/>
              </a:ext>
            </a:extLst>
          </p:cNvPr>
          <p:cNvSpPr>
            <a:spLocks noGrp="1"/>
          </p:cNvSpPr>
          <p:nvPr>
            <p:ph type="title"/>
          </p:nvPr>
        </p:nvSpPr>
        <p:spPr>
          <a:xfrm>
            <a:off x="2231136" y="315468"/>
            <a:ext cx="7729728" cy="1188720"/>
          </a:xfrm>
        </p:spPr>
        <p:txBody>
          <a:bodyPr/>
          <a:lstStyle/>
          <a:p>
            <a:r>
              <a:rPr lang="en-US" dirty="0">
                <a:latin typeface="Times" pitchFamily="2" charset="0"/>
              </a:rPr>
              <a:t>Customer Trends</a:t>
            </a:r>
          </a:p>
        </p:txBody>
      </p:sp>
      <p:sp>
        <p:nvSpPr>
          <p:cNvPr id="3" name="Content Placeholder 2">
            <a:extLst>
              <a:ext uri="{FF2B5EF4-FFF2-40B4-BE49-F238E27FC236}">
                <a16:creationId xmlns:a16="http://schemas.microsoft.com/office/drawing/2014/main" id="{FE98DCB9-0233-5F49-8DFF-BE5126DD4C4F}"/>
              </a:ext>
            </a:extLst>
          </p:cNvPr>
          <p:cNvSpPr>
            <a:spLocks noGrp="1"/>
          </p:cNvSpPr>
          <p:nvPr>
            <p:ph idx="1"/>
          </p:nvPr>
        </p:nvSpPr>
        <p:spPr>
          <a:xfrm>
            <a:off x="7837932" y="2290463"/>
            <a:ext cx="4245864" cy="3204749"/>
          </a:xfrm>
        </p:spPr>
        <p:txBody>
          <a:bodyPr/>
          <a:lstStyle/>
          <a:p>
            <a:r>
              <a:rPr lang="en-US" dirty="0">
                <a:latin typeface="Times" pitchFamily="2" charset="0"/>
              </a:rPr>
              <a:t>The Graph shows relevant information on the seasonality in the number of customers. Yellow Cab shows a greater number of customers year-round, with both companies having the peak month of customers in December</a:t>
            </a:r>
          </a:p>
        </p:txBody>
      </p:sp>
      <p:pic>
        <p:nvPicPr>
          <p:cNvPr id="4" name="Picture 3">
            <a:extLst>
              <a:ext uri="{FF2B5EF4-FFF2-40B4-BE49-F238E27FC236}">
                <a16:creationId xmlns:a16="http://schemas.microsoft.com/office/drawing/2014/main" id="{214B57F4-8232-5A43-89FF-32FC87A70B40}"/>
              </a:ext>
            </a:extLst>
          </p:cNvPr>
          <p:cNvPicPr>
            <a:picLocks noChangeAspect="1"/>
          </p:cNvPicPr>
          <p:nvPr/>
        </p:nvPicPr>
        <p:blipFill>
          <a:blip r:embed="rId2"/>
          <a:stretch>
            <a:fillRect/>
          </a:stretch>
        </p:blipFill>
        <p:spPr>
          <a:xfrm>
            <a:off x="455266" y="1989912"/>
            <a:ext cx="7238002" cy="3805852"/>
          </a:xfrm>
          <a:prstGeom prst="rect">
            <a:avLst/>
          </a:prstGeom>
        </p:spPr>
      </p:pic>
    </p:spTree>
    <p:extLst>
      <p:ext uri="{BB962C8B-B14F-4D97-AF65-F5344CB8AC3E}">
        <p14:creationId xmlns:p14="http://schemas.microsoft.com/office/powerpoint/2010/main" val="19777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515C-1AFB-2645-8767-D3501FCAF66F}"/>
              </a:ext>
            </a:extLst>
          </p:cNvPr>
          <p:cNvSpPr>
            <a:spLocks noGrp="1"/>
          </p:cNvSpPr>
          <p:nvPr>
            <p:ph type="title"/>
          </p:nvPr>
        </p:nvSpPr>
        <p:spPr>
          <a:xfrm>
            <a:off x="2231136" y="523613"/>
            <a:ext cx="7729728" cy="1188720"/>
          </a:xfrm>
        </p:spPr>
        <p:txBody>
          <a:bodyPr>
            <a:normAutofit/>
          </a:bodyPr>
          <a:lstStyle/>
          <a:p>
            <a:r>
              <a:rPr lang="en-US" dirty="0">
                <a:latin typeface="Times" pitchFamily="2" charset="0"/>
              </a:rPr>
              <a:t>Profitability Analysis</a:t>
            </a:r>
          </a:p>
        </p:txBody>
      </p:sp>
      <p:sp>
        <p:nvSpPr>
          <p:cNvPr id="3" name="Content Placeholder 2">
            <a:extLst>
              <a:ext uri="{FF2B5EF4-FFF2-40B4-BE49-F238E27FC236}">
                <a16:creationId xmlns:a16="http://schemas.microsoft.com/office/drawing/2014/main" id="{F1A2DEF0-C7A7-2640-A36C-7B01FF2B3333}"/>
              </a:ext>
            </a:extLst>
          </p:cNvPr>
          <p:cNvSpPr>
            <a:spLocks noGrp="1"/>
          </p:cNvSpPr>
          <p:nvPr>
            <p:ph idx="1"/>
          </p:nvPr>
        </p:nvSpPr>
        <p:spPr>
          <a:xfrm>
            <a:off x="7266213" y="2404091"/>
            <a:ext cx="4490793" cy="2784556"/>
          </a:xfrm>
        </p:spPr>
        <p:txBody>
          <a:bodyPr/>
          <a:lstStyle/>
          <a:p>
            <a:r>
              <a:rPr lang="en-US" dirty="0">
                <a:latin typeface="Times" pitchFamily="2" charset="0"/>
              </a:rPr>
              <a:t>The graph shows that Yellow Cab has a greater profit margin year-round.</a:t>
            </a:r>
          </a:p>
          <a:p>
            <a:r>
              <a:rPr lang="en-US" dirty="0">
                <a:latin typeface="Times" pitchFamily="2" charset="0"/>
              </a:rPr>
              <a:t>It is noticeable that Pink Cab’s profit margin remained more constant over the months, with significant growth at the end of the year.</a:t>
            </a:r>
          </a:p>
        </p:txBody>
      </p:sp>
      <p:pic>
        <p:nvPicPr>
          <p:cNvPr id="4" name="Picture 3">
            <a:extLst>
              <a:ext uri="{FF2B5EF4-FFF2-40B4-BE49-F238E27FC236}">
                <a16:creationId xmlns:a16="http://schemas.microsoft.com/office/drawing/2014/main" id="{5F0F82C4-0CB7-EA4F-9B35-4CD5594C7C6E}"/>
              </a:ext>
            </a:extLst>
          </p:cNvPr>
          <p:cNvPicPr>
            <a:picLocks noChangeAspect="1"/>
          </p:cNvPicPr>
          <p:nvPr/>
        </p:nvPicPr>
        <p:blipFill>
          <a:blip r:embed="rId2"/>
          <a:stretch>
            <a:fillRect/>
          </a:stretch>
        </p:blipFill>
        <p:spPr>
          <a:xfrm>
            <a:off x="0" y="1892553"/>
            <a:ext cx="7123321" cy="3807632"/>
          </a:xfrm>
          <a:prstGeom prst="rect">
            <a:avLst/>
          </a:prstGeom>
        </p:spPr>
      </p:pic>
    </p:spTree>
    <p:extLst>
      <p:ext uri="{BB962C8B-B14F-4D97-AF65-F5344CB8AC3E}">
        <p14:creationId xmlns:p14="http://schemas.microsoft.com/office/powerpoint/2010/main" val="27411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F03-3800-5740-BE40-577B2C319EF1}"/>
              </a:ext>
            </a:extLst>
          </p:cNvPr>
          <p:cNvSpPr>
            <a:spLocks noGrp="1"/>
          </p:cNvSpPr>
          <p:nvPr>
            <p:ph type="title"/>
          </p:nvPr>
        </p:nvSpPr>
        <p:spPr/>
        <p:txBody>
          <a:bodyPr/>
          <a:lstStyle/>
          <a:p>
            <a:r>
              <a:rPr lang="en-US" dirty="0">
                <a:latin typeface="Times" pitchFamily="2" charset="0"/>
              </a:rPr>
              <a:t>Customer Preferences</a:t>
            </a:r>
          </a:p>
        </p:txBody>
      </p:sp>
      <p:sp>
        <p:nvSpPr>
          <p:cNvPr id="3" name="Content Placeholder 2">
            <a:extLst>
              <a:ext uri="{FF2B5EF4-FFF2-40B4-BE49-F238E27FC236}">
                <a16:creationId xmlns:a16="http://schemas.microsoft.com/office/drawing/2014/main" id="{8148FBDB-8CE7-D74F-AF35-2320A1C01C5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6346652-4E88-B746-B115-0B405FDCE8A9}"/>
              </a:ext>
            </a:extLst>
          </p:cNvPr>
          <p:cNvPicPr>
            <a:picLocks noChangeAspect="1"/>
          </p:cNvPicPr>
          <p:nvPr/>
        </p:nvPicPr>
        <p:blipFill>
          <a:blip r:embed="rId2"/>
          <a:stretch>
            <a:fillRect/>
          </a:stretch>
        </p:blipFill>
        <p:spPr>
          <a:xfrm>
            <a:off x="445497" y="2507416"/>
            <a:ext cx="4833478" cy="3101983"/>
          </a:xfrm>
          <a:prstGeom prst="rect">
            <a:avLst/>
          </a:prstGeom>
        </p:spPr>
      </p:pic>
      <p:pic>
        <p:nvPicPr>
          <p:cNvPr id="5" name="Picture 4">
            <a:extLst>
              <a:ext uri="{FF2B5EF4-FFF2-40B4-BE49-F238E27FC236}">
                <a16:creationId xmlns:a16="http://schemas.microsoft.com/office/drawing/2014/main" id="{BF418C00-9ED1-5F40-9CCA-04519E741CEC}"/>
              </a:ext>
            </a:extLst>
          </p:cNvPr>
          <p:cNvPicPr>
            <a:picLocks noChangeAspect="1"/>
          </p:cNvPicPr>
          <p:nvPr/>
        </p:nvPicPr>
        <p:blipFill>
          <a:blip r:embed="rId3"/>
          <a:stretch>
            <a:fillRect/>
          </a:stretch>
        </p:blipFill>
        <p:spPr>
          <a:xfrm>
            <a:off x="5913724" y="2507416"/>
            <a:ext cx="5328495" cy="3419670"/>
          </a:xfrm>
          <a:prstGeom prst="rect">
            <a:avLst/>
          </a:prstGeom>
        </p:spPr>
      </p:pic>
    </p:spTree>
    <p:extLst>
      <p:ext uri="{BB962C8B-B14F-4D97-AF65-F5344CB8AC3E}">
        <p14:creationId xmlns:p14="http://schemas.microsoft.com/office/powerpoint/2010/main" val="4491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182D-6908-B44B-97D7-08420C158C34}"/>
              </a:ext>
            </a:extLst>
          </p:cNvPr>
          <p:cNvSpPr>
            <a:spLocks noGrp="1"/>
          </p:cNvSpPr>
          <p:nvPr>
            <p:ph type="title"/>
          </p:nvPr>
        </p:nvSpPr>
        <p:spPr>
          <a:xfrm>
            <a:off x="2231136" y="612648"/>
            <a:ext cx="7729728" cy="1188720"/>
          </a:xfrm>
        </p:spPr>
        <p:txBody>
          <a:bodyPr>
            <a:normAutofit/>
          </a:bodyPr>
          <a:lstStyle/>
          <a:p>
            <a:r>
              <a:rPr lang="en-US" dirty="0">
                <a:latin typeface="Times" pitchFamily="2" charset="0"/>
              </a:rPr>
              <a:t>Customer Retention</a:t>
            </a:r>
          </a:p>
        </p:txBody>
      </p:sp>
      <p:sp>
        <p:nvSpPr>
          <p:cNvPr id="3" name="Content Placeholder 2">
            <a:extLst>
              <a:ext uri="{FF2B5EF4-FFF2-40B4-BE49-F238E27FC236}">
                <a16:creationId xmlns:a16="http://schemas.microsoft.com/office/drawing/2014/main" id="{B8E78400-752D-1745-84CD-670D9BC56A48}"/>
              </a:ext>
            </a:extLst>
          </p:cNvPr>
          <p:cNvSpPr>
            <a:spLocks noGrp="1"/>
          </p:cNvSpPr>
          <p:nvPr>
            <p:ph idx="1"/>
          </p:nvPr>
        </p:nvSpPr>
        <p:spPr>
          <a:xfrm>
            <a:off x="7658099" y="2318658"/>
            <a:ext cx="4437821" cy="3526972"/>
          </a:xfrm>
        </p:spPr>
        <p:txBody>
          <a:bodyPr/>
          <a:lstStyle/>
          <a:p>
            <a:r>
              <a:rPr lang="en-US" dirty="0">
                <a:latin typeface="Times" pitchFamily="2" charset="0"/>
              </a:rPr>
              <a:t>The graph shows great fluctuation in customer retention rate throughout the year, with both companies ending the year with approximately 105% retention rate</a:t>
            </a:r>
          </a:p>
        </p:txBody>
      </p:sp>
      <p:pic>
        <p:nvPicPr>
          <p:cNvPr id="4" name="Picture 3">
            <a:extLst>
              <a:ext uri="{FF2B5EF4-FFF2-40B4-BE49-F238E27FC236}">
                <a16:creationId xmlns:a16="http://schemas.microsoft.com/office/drawing/2014/main" id="{B1D9D05A-A461-134E-A658-C9D8CA55D395}"/>
              </a:ext>
            </a:extLst>
          </p:cNvPr>
          <p:cNvPicPr>
            <a:picLocks noChangeAspect="1"/>
          </p:cNvPicPr>
          <p:nvPr/>
        </p:nvPicPr>
        <p:blipFill>
          <a:blip r:embed="rId2"/>
          <a:stretch>
            <a:fillRect/>
          </a:stretch>
        </p:blipFill>
        <p:spPr>
          <a:xfrm>
            <a:off x="96079" y="2106386"/>
            <a:ext cx="7436025" cy="3951514"/>
          </a:xfrm>
          <a:prstGeom prst="rect">
            <a:avLst/>
          </a:prstGeom>
        </p:spPr>
      </p:pic>
    </p:spTree>
    <p:extLst>
      <p:ext uri="{BB962C8B-B14F-4D97-AF65-F5344CB8AC3E}">
        <p14:creationId xmlns:p14="http://schemas.microsoft.com/office/powerpoint/2010/main" val="48624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C468-110A-8842-90DE-F87F14A15161}"/>
              </a:ext>
            </a:extLst>
          </p:cNvPr>
          <p:cNvSpPr>
            <a:spLocks noGrp="1"/>
          </p:cNvSpPr>
          <p:nvPr>
            <p:ph type="title"/>
          </p:nvPr>
        </p:nvSpPr>
        <p:spPr>
          <a:xfrm>
            <a:off x="2231136" y="560556"/>
            <a:ext cx="7729728" cy="1188720"/>
          </a:xfrm>
        </p:spPr>
        <p:txBody>
          <a:bodyPr>
            <a:normAutofit/>
          </a:bodyPr>
          <a:lstStyle/>
          <a:p>
            <a:r>
              <a:rPr lang="en-US" dirty="0"/>
              <a:t>I</a:t>
            </a:r>
            <a:r>
              <a:rPr lang="en-US" dirty="0">
                <a:latin typeface="Times" pitchFamily="2" charset="0"/>
              </a:rPr>
              <a:t>mpact of TRIP DISTANCE and payment methods  </a:t>
            </a:r>
          </a:p>
        </p:txBody>
      </p:sp>
      <p:sp>
        <p:nvSpPr>
          <p:cNvPr id="3" name="Content Placeholder 2">
            <a:extLst>
              <a:ext uri="{FF2B5EF4-FFF2-40B4-BE49-F238E27FC236}">
                <a16:creationId xmlns:a16="http://schemas.microsoft.com/office/drawing/2014/main" id="{8DE71A66-AB6E-9A4D-A29C-EE57455F11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16E19AC-94EA-E54E-952E-F6FB33DECCF0}"/>
              </a:ext>
            </a:extLst>
          </p:cNvPr>
          <p:cNvPicPr>
            <a:picLocks noChangeAspect="1"/>
          </p:cNvPicPr>
          <p:nvPr/>
        </p:nvPicPr>
        <p:blipFill>
          <a:blip r:embed="rId2"/>
          <a:stretch>
            <a:fillRect/>
          </a:stretch>
        </p:blipFill>
        <p:spPr>
          <a:xfrm>
            <a:off x="0" y="1947353"/>
            <a:ext cx="6221563" cy="2719159"/>
          </a:xfrm>
          <a:prstGeom prst="rect">
            <a:avLst/>
          </a:prstGeom>
        </p:spPr>
      </p:pic>
      <p:pic>
        <p:nvPicPr>
          <p:cNvPr id="5" name="Picture 4">
            <a:extLst>
              <a:ext uri="{FF2B5EF4-FFF2-40B4-BE49-F238E27FC236}">
                <a16:creationId xmlns:a16="http://schemas.microsoft.com/office/drawing/2014/main" id="{3EB1F3DC-C0F5-EB4D-BF65-74D8FFCD8DA4}"/>
              </a:ext>
            </a:extLst>
          </p:cNvPr>
          <p:cNvPicPr>
            <a:picLocks noChangeAspect="1"/>
          </p:cNvPicPr>
          <p:nvPr/>
        </p:nvPicPr>
        <p:blipFill>
          <a:blip r:embed="rId3"/>
          <a:stretch>
            <a:fillRect/>
          </a:stretch>
        </p:blipFill>
        <p:spPr>
          <a:xfrm>
            <a:off x="6384472" y="3131692"/>
            <a:ext cx="5660572" cy="2952347"/>
          </a:xfrm>
          <a:prstGeom prst="rect">
            <a:avLst/>
          </a:prstGeom>
        </p:spPr>
      </p:pic>
    </p:spTree>
    <p:extLst>
      <p:ext uri="{BB962C8B-B14F-4D97-AF65-F5344CB8AC3E}">
        <p14:creationId xmlns:p14="http://schemas.microsoft.com/office/powerpoint/2010/main" val="146611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60F3-3C83-6547-933E-192A8947763B}"/>
              </a:ext>
            </a:extLst>
          </p:cNvPr>
          <p:cNvSpPr>
            <a:spLocks noGrp="1"/>
          </p:cNvSpPr>
          <p:nvPr>
            <p:ph type="title"/>
          </p:nvPr>
        </p:nvSpPr>
        <p:spPr>
          <a:xfrm>
            <a:off x="2231136" y="699352"/>
            <a:ext cx="7729728" cy="1188720"/>
          </a:xfrm>
        </p:spPr>
        <p:txBody>
          <a:bodyPr/>
          <a:lstStyle/>
          <a:p>
            <a:r>
              <a:rPr lang="en-US" dirty="0">
                <a:latin typeface="Times" pitchFamily="2" charset="0"/>
              </a:rPr>
              <a:t>Conclusion</a:t>
            </a:r>
          </a:p>
        </p:txBody>
      </p:sp>
      <p:sp>
        <p:nvSpPr>
          <p:cNvPr id="3" name="Content Placeholder 2">
            <a:extLst>
              <a:ext uri="{FF2B5EF4-FFF2-40B4-BE49-F238E27FC236}">
                <a16:creationId xmlns:a16="http://schemas.microsoft.com/office/drawing/2014/main" id="{60EBC540-CEB0-6C4F-96A0-3C2BA0A6A289}"/>
              </a:ext>
            </a:extLst>
          </p:cNvPr>
          <p:cNvSpPr>
            <a:spLocks noGrp="1"/>
          </p:cNvSpPr>
          <p:nvPr>
            <p:ph idx="1"/>
          </p:nvPr>
        </p:nvSpPr>
        <p:spPr>
          <a:xfrm>
            <a:off x="1343025" y="2252662"/>
            <a:ext cx="9829800" cy="4248150"/>
          </a:xfrm>
        </p:spPr>
        <p:txBody>
          <a:bodyPr>
            <a:normAutofit fontScale="77500" lnSpcReduction="20000"/>
          </a:bodyPr>
          <a:lstStyle/>
          <a:p>
            <a:pPr algn="l"/>
            <a:r>
              <a:rPr lang="en-US" sz="1900" b="1" i="0" dirty="0">
                <a:effectLst/>
                <a:latin typeface="Times" pitchFamily="2" charset="0"/>
              </a:rPr>
              <a:t>Key Findings:</a:t>
            </a:r>
          </a:p>
          <a:p>
            <a:pPr algn="l">
              <a:buFont typeface="+mj-lt"/>
              <a:buAutoNum type="arabicPeriod"/>
            </a:pPr>
            <a:r>
              <a:rPr lang="en-US" sz="1900" b="1" i="0" dirty="0">
                <a:effectLst/>
                <a:latin typeface="Times" pitchFamily="2" charset="0"/>
              </a:rPr>
              <a:t>Customer Dynamics:</a:t>
            </a:r>
            <a:endParaRPr lang="en-US" sz="1900" b="0" i="0" dirty="0">
              <a:effectLst/>
              <a:latin typeface="Times" pitchFamily="2" charset="0"/>
            </a:endParaRPr>
          </a:p>
          <a:p>
            <a:pPr marL="742950" lvl="1" indent="-285750" algn="l">
              <a:buFont typeface="+mj-lt"/>
              <a:buAutoNum type="arabicPeriod"/>
            </a:pPr>
            <a:r>
              <a:rPr lang="en-US" sz="1900" b="0" i="0" dirty="0">
                <a:effectLst/>
                <a:latin typeface="Times" pitchFamily="2" charset="0"/>
              </a:rPr>
              <a:t>Explored customer trends, identifying peak months and variations in demand for both Pink Cab and Yellow Cab.</a:t>
            </a:r>
          </a:p>
          <a:p>
            <a:pPr marL="742950" lvl="1" indent="-285750" algn="l">
              <a:buFont typeface="+mj-lt"/>
              <a:buAutoNum type="arabicPeriod"/>
            </a:pPr>
            <a:r>
              <a:rPr lang="en-US" sz="1900" b="0" i="0" dirty="0">
                <a:effectLst/>
                <a:latin typeface="Times" pitchFamily="2" charset="0"/>
              </a:rPr>
              <a:t>Noted distinct seasonal patterns influencing customer numbers.</a:t>
            </a:r>
          </a:p>
          <a:p>
            <a:pPr algn="l">
              <a:buFont typeface="+mj-lt"/>
              <a:buAutoNum type="arabicPeriod"/>
            </a:pPr>
            <a:r>
              <a:rPr lang="en-US" sz="1900" b="1" i="0" dirty="0">
                <a:effectLst/>
                <a:latin typeface="Times" pitchFamily="2" charset="0"/>
              </a:rPr>
              <a:t>Profitability Analysis:</a:t>
            </a:r>
            <a:endParaRPr lang="en-US" sz="1900" b="0" i="0" dirty="0">
              <a:effectLst/>
              <a:latin typeface="Times" pitchFamily="2" charset="0"/>
            </a:endParaRPr>
          </a:p>
          <a:p>
            <a:pPr marL="742950" lvl="1" indent="-285750" algn="l">
              <a:buFont typeface="+mj-lt"/>
              <a:buAutoNum type="arabicPeriod"/>
            </a:pPr>
            <a:r>
              <a:rPr lang="en-US" sz="1900" b="0" i="0" dirty="0">
                <a:effectLst/>
                <a:latin typeface="Times" pitchFamily="2" charset="0"/>
              </a:rPr>
              <a:t>Examined the average profit margins for Pink Cab and Yellow Cab, uncovering potential areas for improvement.</a:t>
            </a:r>
          </a:p>
          <a:p>
            <a:pPr algn="l">
              <a:buFont typeface="+mj-lt"/>
              <a:buAutoNum type="arabicPeriod"/>
            </a:pPr>
            <a:r>
              <a:rPr lang="en-US" sz="1900" b="1" i="0" dirty="0">
                <a:effectLst/>
                <a:latin typeface="Times" pitchFamily="2" charset="0"/>
              </a:rPr>
              <a:t>Customer Preferences:</a:t>
            </a:r>
            <a:endParaRPr lang="en-US" sz="1900" b="0" i="0" dirty="0">
              <a:effectLst/>
              <a:latin typeface="Times" pitchFamily="2" charset="0"/>
            </a:endParaRPr>
          </a:p>
          <a:p>
            <a:pPr marL="742950" lvl="1" indent="-285750" algn="l">
              <a:buFont typeface="+mj-lt"/>
              <a:buAutoNum type="arabicPeriod"/>
            </a:pPr>
            <a:r>
              <a:rPr lang="en-US" sz="1900" b="0" i="0" dirty="0">
                <a:effectLst/>
                <a:latin typeface="Times" pitchFamily="2" charset="0"/>
              </a:rPr>
              <a:t>Investigated customer preferences across different cities, shedding light on service adoption and payment methods.</a:t>
            </a:r>
          </a:p>
          <a:p>
            <a:pPr algn="l">
              <a:buFont typeface="+mj-lt"/>
              <a:buAutoNum type="arabicPeriod"/>
            </a:pPr>
            <a:r>
              <a:rPr lang="en-US" sz="1900" b="1" i="0" dirty="0">
                <a:effectLst/>
                <a:latin typeface="Times" pitchFamily="2" charset="0"/>
              </a:rPr>
              <a:t>Customer Retention:</a:t>
            </a:r>
            <a:endParaRPr lang="en-US" sz="1900" b="0" i="0" dirty="0">
              <a:effectLst/>
              <a:latin typeface="Times" pitchFamily="2" charset="0"/>
            </a:endParaRPr>
          </a:p>
          <a:p>
            <a:pPr marL="742950" lvl="1" indent="-285750" algn="l">
              <a:buFont typeface="+mj-lt"/>
              <a:buAutoNum type="arabicPeriod"/>
            </a:pPr>
            <a:r>
              <a:rPr lang="en-US" sz="1900" b="0" i="0" dirty="0">
                <a:effectLst/>
                <a:latin typeface="Times" pitchFamily="2" charset="0"/>
              </a:rPr>
              <a:t>Compared customer retention rates between Pink Cab and Yellow Cab, providing insights into long-term customer relationships.</a:t>
            </a:r>
          </a:p>
          <a:p>
            <a:pPr algn="l">
              <a:buFont typeface="+mj-lt"/>
              <a:buAutoNum type="arabicPeriod"/>
            </a:pPr>
            <a:r>
              <a:rPr lang="en-US" sz="1900" b="1" i="0" dirty="0">
                <a:effectLst/>
                <a:latin typeface="Times" pitchFamily="2" charset="0"/>
              </a:rPr>
              <a:t>Profitability Drivers:</a:t>
            </a:r>
            <a:endParaRPr lang="en-US" sz="1900" b="0" i="0" dirty="0">
              <a:effectLst/>
              <a:latin typeface="Times" pitchFamily="2" charset="0"/>
            </a:endParaRPr>
          </a:p>
          <a:p>
            <a:pPr marL="742950" lvl="1" indent="-285750" algn="l">
              <a:buFont typeface="+mj-lt"/>
              <a:buAutoNum type="arabicPeriod"/>
            </a:pPr>
            <a:r>
              <a:rPr lang="en-US" sz="1900" b="0" i="0" dirty="0">
                <a:effectLst/>
                <a:latin typeface="Times" pitchFamily="2" charset="0"/>
              </a:rPr>
              <a:t>Explored the impact of trip distance and payment methods on the profitability of both cab companies</a:t>
            </a:r>
            <a:r>
              <a:rPr lang="en-US" b="0" i="0" dirty="0">
                <a:effectLst/>
                <a:latin typeface="Söhne"/>
              </a:rPr>
              <a:t>.</a:t>
            </a:r>
          </a:p>
          <a:p>
            <a:endParaRPr lang="en-US" dirty="0"/>
          </a:p>
        </p:txBody>
      </p:sp>
    </p:spTree>
    <p:extLst>
      <p:ext uri="{BB962C8B-B14F-4D97-AF65-F5344CB8AC3E}">
        <p14:creationId xmlns:p14="http://schemas.microsoft.com/office/powerpoint/2010/main" val="163658104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{24AED62E-A23F-9A46-96C5-86FF5B2FB4A9}tf10001120</Template>
  <TotalTime>183</TotalTime>
  <Words>492</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Söhne</vt:lpstr>
      <vt:lpstr>Times</vt:lpstr>
      <vt:lpstr>Parcel</vt:lpstr>
      <vt:lpstr>Exploratory Data analysis of cab service data</vt:lpstr>
      <vt:lpstr>Introduction</vt:lpstr>
      <vt:lpstr>Overview of Datasets</vt:lpstr>
      <vt:lpstr>Customer Trends</vt:lpstr>
      <vt:lpstr>Profitability Analysis</vt:lpstr>
      <vt:lpstr>Customer Preferences</vt:lpstr>
      <vt:lpstr>Customer Retention</vt:lpstr>
      <vt:lpstr>Impact of TRIP DISTANCE and payment methods  </vt:lpstr>
      <vt:lpstr>Conclusion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rodrigo tumani</dc:creator>
  <cp:lastModifiedBy>rodrigo tumani</cp:lastModifiedBy>
  <cp:revision>4</cp:revision>
  <dcterms:created xsi:type="dcterms:W3CDTF">2023-11-16T20:11:49Z</dcterms:created>
  <dcterms:modified xsi:type="dcterms:W3CDTF">2023-11-20T23:47:10Z</dcterms:modified>
</cp:coreProperties>
</file>