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sldIdLst>
    <p:sldId id="257" r:id="rId5"/>
    <p:sldId id="343" r:id="rId6"/>
    <p:sldId id="350" r:id="rId7"/>
    <p:sldId id="284" r:id="rId8"/>
    <p:sldId id="342" r:id="rId9"/>
    <p:sldId id="351" r:id="rId10"/>
    <p:sldId id="352" r:id="rId11"/>
    <p:sldId id="353" r:id="rId12"/>
    <p:sldId id="356" r:id="rId13"/>
    <p:sldId id="357" r:id="rId14"/>
    <p:sldId id="358" r:id="rId15"/>
    <p:sldId id="359" r:id="rId16"/>
    <p:sldId id="285" r:id="rId17"/>
    <p:sldId id="355" r:id="rId18"/>
    <p:sldId id="354" r:id="rId19"/>
    <p:sldId id="34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4"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7/9/2024</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7/9/2024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7/9/2024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7/9/2024</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7/9/2024</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7/9/2024</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7/9/2024</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7/9/2024</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7/9/2024</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7/9/2024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7/9/2024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7/9/2024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7/9/2024</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mailto:rodachinthapalli@gmail.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noAutofit/>
          </a:bodyPr>
          <a:lstStyle/>
          <a:p>
            <a:r>
              <a:rPr lang="en-US" sz="4800" b="1">
                <a:solidFill>
                  <a:schemeClr val="tx1"/>
                </a:solidFill>
              </a:rPr>
              <a:t>OUTLINE</a:t>
            </a:r>
            <a:endParaRPr lang="en-US" sz="4800" b="1" dirty="0">
              <a:solidFill>
                <a:schemeClr val="tx1"/>
              </a:solidFill>
            </a:endParaRP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normAutofit/>
          </a:bodyPr>
          <a:lstStyle/>
          <a:p>
            <a:r>
              <a:rPr lang="en-US" sz="1800" dirty="0">
                <a:latin typeface="Arial" panose="020B0604020202020204" pitchFamily="34" charset="0"/>
                <a:cs typeface="Arial" panose="020B0604020202020204" pitchFamily="34" charset="0"/>
              </a:rPr>
              <a:t>Student Details</a:t>
            </a:r>
          </a:p>
          <a:p>
            <a:r>
              <a:rPr lang="en-US" sz="1800" dirty="0">
                <a:latin typeface="Arial" panose="020B0604020202020204" pitchFamily="34" charset="0"/>
                <a:cs typeface="Arial" panose="020B0604020202020204" pitchFamily="34" charset="0"/>
              </a:rPr>
              <a:t>Project Title/Problem Statement</a:t>
            </a:r>
          </a:p>
          <a:p>
            <a:r>
              <a:rPr lang="en-US" sz="1800" dirty="0">
                <a:latin typeface="Arial" panose="020B0604020202020204" pitchFamily="34" charset="0"/>
                <a:cs typeface="Arial" panose="020B0604020202020204" pitchFamily="34" charset="0"/>
              </a:rPr>
              <a:t>Agenda</a:t>
            </a:r>
          </a:p>
          <a:p>
            <a:r>
              <a:rPr lang="en-US" sz="1800" dirty="0">
                <a:latin typeface="Arial" panose="020B0604020202020204" pitchFamily="34" charset="0"/>
                <a:cs typeface="Arial" panose="020B0604020202020204" pitchFamily="34" charset="0"/>
              </a:rPr>
              <a:t>Project Overview</a:t>
            </a:r>
          </a:p>
          <a:p>
            <a:r>
              <a:rPr lang="en-US" sz="1800" dirty="0">
                <a:latin typeface="Arial" panose="020B0604020202020204" pitchFamily="34" charset="0"/>
                <a:cs typeface="Arial" panose="020B0604020202020204" pitchFamily="34" charset="0"/>
              </a:rPr>
              <a:t>Who are the End Users of this Project</a:t>
            </a:r>
          </a:p>
          <a:p>
            <a:r>
              <a:rPr lang="en-US" sz="1800" dirty="0">
                <a:latin typeface="Arial" panose="020B0604020202020204" pitchFamily="34" charset="0"/>
                <a:cs typeface="Arial" panose="020B0604020202020204" pitchFamily="34" charset="0"/>
              </a:rPr>
              <a:t>Your Solution and its Value Proposition</a:t>
            </a:r>
          </a:p>
          <a:p>
            <a:r>
              <a:rPr lang="en-US" sz="1800" dirty="0">
                <a:latin typeface="Arial" panose="020B0604020202020204" pitchFamily="34" charset="0"/>
                <a:cs typeface="Arial" panose="020B0604020202020204" pitchFamily="34" charset="0"/>
              </a:rPr>
              <a:t>How did you Customize the Project  and make it your Own</a:t>
            </a:r>
          </a:p>
          <a:p>
            <a:r>
              <a:rPr lang="en-US" sz="1800" dirty="0">
                <a:latin typeface="Arial" panose="020B0604020202020204" pitchFamily="34" charset="0"/>
                <a:cs typeface="Arial" panose="020B0604020202020204" pitchFamily="34" charset="0"/>
              </a:rPr>
              <a:t>Modelling</a:t>
            </a:r>
          </a:p>
          <a:p>
            <a:r>
              <a:rPr lang="en-US" sz="1800" dirty="0">
                <a:latin typeface="Arial" panose="020B0604020202020204" pitchFamily="34" charset="0"/>
                <a:cs typeface="Arial" panose="020B0604020202020204" pitchFamily="34" charset="0"/>
              </a:rPr>
              <a:t>Results</a:t>
            </a:r>
          </a:p>
          <a:p>
            <a:r>
              <a:rPr lang="en-US" sz="1800" dirty="0">
                <a:latin typeface="Arial" panose="020B0604020202020204" pitchFamily="34" charset="0"/>
                <a:cs typeface="Arial" panose="020B0604020202020204" pitchFamily="34" charset="0"/>
              </a:rPr>
              <a:t>Links(ex: GitHub</a:t>
            </a:r>
            <a:r>
              <a:rPr lang="en-US" sz="1800" dirty="0"/>
              <a:t>)</a:t>
            </a:r>
          </a:p>
        </p:txBody>
      </p:sp>
    </p:spTree>
    <p:extLst>
      <p:ext uri="{BB962C8B-B14F-4D97-AF65-F5344CB8AC3E}">
        <p14:creationId xmlns:p14="http://schemas.microsoft.com/office/powerpoint/2010/main" val="2276898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00CB16-3C88-4BBF-A590-1A95A197DF4E}"/>
              </a:ext>
            </a:extLst>
          </p:cNvPr>
          <p:cNvPicPr>
            <a:picLocks noGrp="1" noChangeAspect="1"/>
          </p:cNvPicPr>
          <p:nvPr>
            <p:ph sz="half" idx="2"/>
          </p:nvPr>
        </p:nvPicPr>
        <p:blipFill>
          <a:blip r:embed="rId2"/>
          <a:stretch>
            <a:fillRect/>
          </a:stretch>
        </p:blipFill>
        <p:spPr>
          <a:xfrm>
            <a:off x="900954" y="753035"/>
            <a:ext cx="10254410" cy="5230906"/>
          </a:xfrm>
          <a:prstGeom prst="rect">
            <a:avLst/>
          </a:prstGeom>
        </p:spPr>
      </p:pic>
    </p:spTree>
    <p:extLst>
      <p:ext uri="{BB962C8B-B14F-4D97-AF65-F5344CB8AC3E}">
        <p14:creationId xmlns:p14="http://schemas.microsoft.com/office/powerpoint/2010/main" val="2876375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04F6826-B638-4D79-80EB-B80FDE3DB285}"/>
              </a:ext>
            </a:extLst>
          </p:cNvPr>
          <p:cNvPicPr>
            <a:picLocks noGrp="1" noChangeAspect="1"/>
          </p:cNvPicPr>
          <p:nvPr>
            <p:ph sz="half" idx="2"/>
          </p:nvPr>
        </p:nvPicPr>
        <p:blipFill>
          <a:blip r:embed="rId2"/>
          <a:stretch>
            <a:fillRect/>
          </a:stretch>
        </p:blipFill>
        <p:spPr>
          <a:xfrm>
            <a:off x="820272" y="833718"/>
            <a:ext cx="10488704" cy="5177117"/>
          </a:xfrm>
          <a:prstGeom prst="rect">
            <a:avLst/>
          </a:prstGeom>
        </p:spPr>
      </p:pic>
    </p:spTree>
    <p:extLst>
      <p:ext uri="{BB962C8B-B14F-4D97-AF65-F5344CB8AC3E}">
        <p14:creationId xmlns:p14="http://schemas.microsoft.com/office/powerpoint/2010/main" val="1916583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2283F-DE4A-48FA-8B14-1CD5CC6879A1}"/>
              </a:ext>
            </a:extLst>
          </p:cNvPr>
          <p:cNvSpPr>
            <a:spLocks noGrp="1"/>
          </p:cNvSpPr>
          <p:nvPr>
            <p:ph type="title"/>
          </p:nvPr>
        </p:nvSpPr>
        <p:spPr/>
        <p:txBody>
          <a:bodyPr>
            <a:noAutofit/>
          </a:bodyPr>
          <a:lstStyle/>
          <a:p>
            <a:r>
              <a:rPr lang="en-US" sz="4000" b="1" dirty="0"/>
              <a:t>OUTPUT</a:t>
            </a:r>
          </a:p>
        </p:txBody>
      </p:sp>
      <p:pic>
        <p:nvPicPr>
          <p:cNvPr id="5" name="Content Placeholder 4">
            <a:extLst>
              <a:ext uri="{FF2B5EF4-FFF2-40B4-BE49-F238E27FC236}">
                <a16:creationId xmlns:a16="http://schemas.microsoft.com/office/drawing/2014/main" id="{DD8565AB-F718-41F8-BDA5-9C6C3F7D62D8}"/>
              </a:ext>
            </a:extLst>
          </p:cNvPr>
          <p:cNvPicPr>
            <a:picLocks noGrp="1" noChangeAspect="1"/>
          </p:cNvPicPr>
          <p:nvPr>
            <p:ph sz="half" idx="2"/>
          </p:nvPr>
        </p:nvPicPr>
        <p:blipFill>
          <a:blip r:embed="rId2"/>
          <a:stretch>
            <a:fillRect/>
          </a:stretch>
        </p:blipFill>
        <p:spPr>
          <a:xfrm>
            <a:off x="887506" y="1530455"/>
            <a:ext cx="10268174" cy="4520721"/>
          </a:xfrm>
          <a:prstGeom prst="rect">
            <a:avLst/>
          </a:prstGeom>
        </p:spPr>
      </p:pic>
    </p:spTree>
    <p:extLst>
      <p:ext uri="{BB962C8B-B14F-4D97-AF65-F5344CB8AC3E}">
        <p14:creationId xmlns:p14="http://schemas.microsoft.com/office/powerpoint/2010/main" val="3492307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1097280" y="942871"/>
            <a:ext cx="10058400" cy="587584"/>
          </a:xfrm>
        </p:spPr>
        <p:txBody>
          <a:bodyPr/>
          <a:lstStyle/>
          <a:p>
            <a:r>
              <a:rPr lang="en-US" b="1" dirty="0"/>
              <a:t>Example for encoded</a:t>
            </a:r>
          </a:p>
        </p:txBody>
      </p:sp>
      <p:sp>
        <p:nvSpPr>
          <p:cNvPr id="19" name="Text Placeholder 18">
            <a:extLst>
              <a:ext uri="{FF2B5EF4-FFF2-40B4-BE49-F238E27FC236}">
                <a16:creationId xmlns:a16="http://schemas.microsoft.com/office/drawing/2014/main" id="{342B2560-FAA9-124F-AD83-8C8D48E03E44}"/>
              </a:ext>
            </a:extLst>
          </p:cNvPr>
          <p:cNvSpPr>
            <a:spLocks noGrp="1"/>
          </p:cNvSpPr>
          <p:nvPr>
            <p:ph type="body" sz="half" idx="2"/>
          </p:nvPr>
        </p:nvSpPr>
        <p:spPr/>
        <p:txBody>
          <a:bodyPr/>
          <a:lstStyle/>
          <a:p>
            <a:r>
              <a:rPr lang="en-US" b="1" dirty="0"/>
              <a:t>image</a:t>
            </a:r>
          </a:p>
        </p:txBody>
      </p:sp>
      <p:sp>
        <p:nvSpPr>
          <p:cNvPr id="24" name="Text Placeholder 23">
            <a:extLst>
              <a:ext uri="{FF2B5EF4-FFF2-40B4-BE49-F238E27FC236}">
                <a16:creationId xmlns:a16="http://schemas.microsoft.com/office/drawing/2014/main" id="{996C3DD2-045C-6945-B783-8067FCC3CDF9}"/>
              </a:ext>
            </a:extLst>
          </p:cNvPr>
          <p:cNvSpPr>
            <a:spLocks noGrp="1"/>
          </p:cNvSpPr>
          <p:nvPr>
            <p:ph type="body" sz="half" idx="17"/>
          </p:nvPr>
        </p:nvSpPr>
        <p:spPr/>
        <p:txBody>
          <a:bodyPr/>
          <a:lstStyle/>
          <a:p>
            <a:r>
              <a:rPr lang="en-US" b="1" dirty="0" err="1"/>
              <a:t>Hiden</a:t>
            </a:r>
            <a:r>
              <a:rPr lang="en-US" b="1" dirty="0"/>
              <a:t> text in an image</a:t>
            </a:r>
          </a:p>
        </p:txBody>
      </p:sp>
      <p:pic>
        <p:nvPicPr>
          <p:cNvPr id="5" name="Picture Placeholder 4">
            <a:extLst>
              <a:ext uri="{FF2B5EF4-FFF2-40B4-BE49-F238E27FC236}">
                <a16:creationId xmlns:a16="http://schemas.microsoft.com/office/drawing/2014/main" id="{CA39F700-4B29-4C5E-BF63-C37B8CABAD53}"/>
              </a:ext>
            </a:extLst>
          </p:cNvPr>
          <p:cNvPicPr>
            <a:picLocks noGrp="1" noChangeAspect="1"/>
          </p:cNvPicPr>
          <p:nvPr>
            <p:ph type="pic" sz="quarter" idx="13"/>
          </p:nvPr>
        </p:nvPicPr>
        <p:blipFill>
          <a:blip r:embed="rId2"/>
          <a:srcRect t="10000" b="10000"/>
          <a:stretch>
            <a:fillRect/>
          </a:stretch>
        </p:blipFill>
        <p:spPr/>
      </p:pic>
      <p:pic>
        <p:nvPicPr>
          <p:cNvPr id="10" name="Picture Placeholder 9">
            <a:extLst>
              <a:ext uri="{FF2B5EF4-FFF2-40B4-BE49-F238E27FC236}">
                <a16:creationId xmlns:a16="http://schemas.microsoft.com/office/drawing/2014/main" id="{C49981EF-EEA6-4939-BC96-FECA08040A16}"/>
              </a:ext>
            </a:extLst>
          </p:cNvPr>
          <p:cNvPicPr>
            <a:picLocks noGrp="1" noChangeAspect="1"/>
          </p:cNvPicPr>
          <p:nvPr>
            <p:ph type="pic" sz="quarter" idx="15"/>
          </p:nvPr>
        </p:nvPicPr>
        <p:blipFill>
          <a:blip r:embed="rId2"/>
          <a:srcRect t="10000" b="10000"/>
          <a:stretch>
            <a:fillRect/>
          </a:stretch>
        </p:blipFill>
        <p:spPr/>
      </p:pic>
      <p:sp>
        <p:nvSpPr>
          <p:cNvPr id="20" name="Rectangle 19">
            <a:extLst>
              <a:ext uri="{FF2B5EF4-FFF2-40B4-BE49-F238E27FC236}">
                <a16:creationId xmlns:a16="http://schemas.microsoft.com/office/drawing/2014/main" id="{4FF8F523-924B-4A87-A03D-E2B57F75F5E3}"/>
              </a:ext>
            </a:extLst>
          </p:cNvPr>
          <p:cNvSpPr/>
          <p:nvPr/>
        </p:nvSpPr>
        <p:spPr>
          <a:xfrm>
            <a:off x="4988859" y="1930861"/>
            <a:ext cx="2474259" cy="2919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Congratulations! You've just unlocked a hidden message. Now, find the secret key hidden in the library's oldest book. secret key hidden in the library's oldest book.</a:t>
            </a:r>
          </a:p>
        </p:txBody>
      </p:sp>
      <p:sp>
        <p:nvSpPr>
          <p:cNvPr id="22" name="Text Placeholder 21">
            <a:extLst>
              <a:ext uri="{FF2B5EF4-FFF2-40B4-BE49-F238E27FC236}">
                <a16:creationId xmlns:a16="http://schemas.microsoft.com/office/drawing/2014/main" id="{37FC825A-298E-489B-B81F-4A02AF3E8811}"/>
              </a:ext>
            </a:extLst>
          </p:cNvPr>
          <p:cNvSpPr>
            <a:spLocks noGrp="1"/>
          </p:cNvSpPr>
          <p:nvPr>
            <p:ph type="body" sz="half" idx="16"/>
          </p:nvPr>
        </p:nvSpPr>
        <p:spPr/>
        <p:txBody>
          <a:bodyPr/>
          <a:lstStyle/>
          <a:p>
            <a:r>
              <a:rPr lang="en-US" b="1" dirty="0"/>
              <a:t>TEXT</a:t>
            </a:r>
          </a:p>
        </p:txBody>
      </p:sp>
      <p:sp>
        <p:nvSpPr>
          <p:cNvPr id="25" name="Plus Sign 24">
            <a:extLst>
              <a:ext uri="{FF2B5EF4-FFF2-40B4-BE49-F238E27FC236}">
                <a16:creationId xmlns:a16="http://schemas.microsoft.com/office/drawing/2014/main" id="{4FD996B4-9521-443B-8B46-EFFB0E285E2B}"/>
              </a:ext>
            </a:extLst>
          </p:cNvPr>
          <p:cNvSpPr/>
          <p:nvPr/>
        </p:nvSpPr>
        <p:spPr>
          <a:xfrm>
            <a:off x="4262718" y="2998694"/>
            <a:ext cx="511949" cy="430306"/>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FCEFF6E4-4736-472B-AC64-D1A3C84D071D}"/>
              </a:ext>
            </a:extLst>
          </p:cNvPr>
          <p:cNvSpPr/>
          <p:nvPr/>
        </p:nvSpPr>
        <p:spPr>
          <a:xfrm>
            <a:off x="7677310" y="3175414"/>
            <a:ext cx="377478" cy="43030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0389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4EE71A4-FDF6-48D1-BFC8-A4E63180C629}"/>
              </a:ext>
            </a:extLst>
          </p:cNvPr>
          <p:cNvPicPr>
            <a:picLocks noGrp="1" noChangeAspect="1"/>
          </p:cNvPicPr>
          <p:nvPr>
            <p:ph type="pic" sz="quarter" idx="13"/>
          </p:nvPr>
        </p:nvPicPr>
        <p:blipFill>
          <a:blip r:embed="rId2"/>
          <a:srcRect t="10000" b="10000"/>
          <a:stretch>
            <a:fillRect/>
          </a:stretch>
        </p:blipFill>
        <p:spPr/>
      </p:pic>
      <p:pic>
        <p:nvPicPr>
          <p:cNvPr id="12" name="Picture Placeholder 11">
            <a:extLst>
              <a:ext uri="{FF2B5EF4-FFF2-40B4-BE49-F238E27FC236}">
                <a16:creationId xmlns:a16="http://schemas.microsoft.com/office/drawing/2014/main" id="{9869B57B-DA6D-4940-8F89-6DAA5956462C}"/>
              </a:ext>
            </a:extLst>
          </p:cNvPr>
          <p:cNvPicPr>
            <a:picLocks noGrp="1" noChangeAspect="1"/>
          </p:cNvPicPr>
          <p:nvPr>
            <p:ph type="pic" sz="quarter" idx="14"/>
          </p:nvPr>
        </p:nvPicPr>
        <p:blipFill>
          <a:blip r:embed="rId2"/>
          <a:srcRect t="10000" b="10000"/>
          <a:stretch>
            <a:fillRect/>
          </a:stretch>
        </p:blipFill>
        <p:spPr>
          <a:xfrm>
            <a:off x="4659186" y="1930861"/>
            <a:ext cx="2919413" cy="2919413"/>
          </a:xfrm>
        </p:spPr>
      </p:pic>
      <p:sp>
        <p:nvSpPr>
          <p:cNvPr id="5" name="Text Placeholder 4">
            <a:extLst>
              <a:ext uri="{FF2B5EF4-FFF2-40B4-BE49-F238E27FC236}">
                <a16:creationId xmlns:a16="http://schemas.microsoft.com/office/drawing/2014/main" id="{4B060B42-DEA0-4BF2-9594-14FAFAD1B9F3}"/>
              </a:ext>
            </a:extLst>
          </p:cNvPr>
          <p:cNvSpPr>
            <a:spLocks noGrp="1"/>
          </p:cNvSpPr>
          <p:nvPr>
            <p:ph type="body" sz="half" idx="2"/>
          </p:nvPr>
        </p:nvSpPr>
        <p:spPr/>
        <p:txBody>
          <a:bodyPr/>
          <a:lstStyle/>
          <a:p>
            <a:r>
              <a:rPr lang="en-US" b="1" dirty="0" err="1"/>
              <a:t>Hiden</a:t>
            </a:r>
            <a:r>
              <a:rPr lang="en-US" b="1" dirty="0"/>
              <a:t> text in an image</a:t>
            </a:r>
          </a:p>
        </p:txBody>
      </p:sp>
      <p:sp>
        <p:nvSpPr>
          <p:cNvPr id="6" name="Text Placeholder 5">
            <a:extLst>
              <a:ext uri="{FF2B5EF4-FFF2-40B4-BE49-F238E27FC236}">
                <a16:creationId xmlns:a16="http://schemas.microsoft.com/office/drawing/2014/main" id="{415D109D-4BAC-48B5-B528-1EE1B06D5485}"/>
              </a:ext>
            </a:extLst>
          </p:cNvPr>
          <p:cNvSpPr>
            <a:spLocks noGrp="1"/>
          </p:cNvSpPr>
          <p:nvPr>
            <p:ph type="body" sz="half" idx="16"/>
          </p:nvPr>
        </p:nvSpPr>
        <p:spPr/>
        <p:txBody>
          <a:bodyPr/>
          <a:lstStyle/>
          <a:p>
            <a:r>
              <a:rPr lang="en-US" b="1" dirty="0"/>
              <a:t>image</a:t>
            </a:r>
          </a:p>
        </p:txBody>
      </p:sp>
      <p:sp>
        <p:nvSpPr>
          <p:cNvPr id="7" name="Text Placeholder 6">
            <a:extLst>
              <a:ext uri="{FF2B5EF4-FFF2-40B4-BE49-F238E27FC236}">
                <a16:creationId xmlns:a16="http://schemas.microsoft.com/office/drawing/2014/main" id="{3B8F3D13-C69F-4814-AC42-64CB38327073}"/>
              </a:ext>
            </a:extLst>
          </p:cNvPr>
          <p:cNvSpPr>
            <a:spLocks noGrp="1"/>
          </p:cNvSpPr>
          <p:nvPr>
            <p:ph type="body" sz="half" idx="17"/>
          </p:nvPr>
        </p:nvSpPr>
        <p:spPr/>
        <p:txBody>
          <a:bodyPr/>
          <a:lstStyle/>
          <a:p>
            <a:r>
              <a:rPr lang="en-US" b="1" dirty="0"/>
              <a:t>Secret message</a:t>
            </a:r>
          </a:p>
        </p:txBody>
      </p:sp>
      <p:sp>
        <p:nvSpPr>
          <p:cNvPr id="8" name="Title 7">
            <a:extLst>
              <a:ext uri="{FF2B5EF4-FFF2-40B4-BE49-F238E27FC236}">
                <a16:creationId xmlns:a16="http://schemas.microsoft.com/office/drawing/2014/main" id="{C2CBE2E1-2B62-44A3-B427-A7BC063F65A4}"/>
              </a:ext>
            </a:extLst>
          </p:cNvPr>
          <p:cNvSpPr>
            <a:spLocks noGrp="1"/>
          </p:cNvSpPr>
          <p:nvPr>
            <p:ph type="title"/>
          </p:nvPr>
        </p:nvSpPr>
        <p:spPr/>
        <p:txBody>
          <a:bodyPr/>
          <a:lstStyle/>
          <a:p>
            <a:r>
              <a:rPr lang="en-US" b="1" dirty="0"/>
              <a:t>Example for decoded</a:t>
            </a:r>
          </a:p>
        </p:txBody>
      </p:sp>
      <p:sp>
        <p:nvSpPr>
          <p:cNvPr id="13" name="Rectangle 12">
            <a:extLst>
              <a:ext uri="{FF2B5EF4-FFF2-40B4-BE49-F238E27FC236}">
                <a16:creationId xmlns:a16="http://schemas.microsoft.com/office/drawing/2014/main" id="{227A1F20-9EAE-42BA-8024-445C4B907E4E}"/>
              </a:ext>
            </a:extLst>
          </p:cNvPr>
          <p:cNvSpPr/>
          <p:nvPr/>
        </p:nvSpPr>
        <p:spPr>
          <a:xfrm>
            <a:off x="8175310" y="1930861"/>
            <a:ext cx="2717203" cy="2912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Congratulations! You've just unlocked a hidden message. Now, find the secret key hidden in the library's oldest book.</a:t>
            </a:r>
          </a:p>
        </p:txBody>
      </p:sp>
      <p:sp>
        <p:nvSpPr>
          <p:cNvPr id="18" name="Plus Sign 17">
            <a:extLst>
              <a:ext uri="{FF2B5EF4-FFF2-40B4-BE49-F238E27FC236}">
                <a16:creationId xmlns:a16="http://schemas.microsoft.com/office/drawing/2014/main" id="{EAEDC80C-0C2B-403D-BE3A-D788E966A69C}"/>
              </a:ext>
            </a:extLst>
          </p:cNvPr>
          <p:cNvSpPr/>
          <p:nvPr/>
        </p:nvSpPr>
        <p:spPr>
          <a:xfrm>
            <a:off x="7705165" y="3160059"/>
            <a:ext cx="363070" cy="430306"/>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E16B5C98-2009-4069-8E12-309D5DE5C267}"/>
              </a:ext>
            </a:extLst>
          </p:cNvPr>
          <p:cNvSpPr/>
          <p:nvPr/>
        </p:nvSpPr>
        <p:spPr>
          <a:xfrm>
            <a:off x="4182035" y="3160059"/>
            <a:ext cx="350585" cy="43030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1375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5C1CFAD-8C0E-44CA-8D63-DE4259609C87}"/>
              </a:ext>
            </a:extLst>
          </p:cNvPr>
          <p:cNvSpPr>
            <a:spLocks noGrp="1"/>
          </p:cNvSpPr>
          <p:nvPr>
            <p:ph type="title"/>
          </p:nvPr>
        </p:nvSpPr>
        <p:spPr>
          <a:xfrm>
            <a:off x="4400378" y="1211812"/>
            <a:ext cx="5711810" cy="587584"/>
          </a:xfrm>
        </p:spPr>
        <p:txBody>
          <a:bodyPr>
            <a:noAutofit/>
          </a:bodyPr>
          <a:lstStyle/>
          <a:p>
            <a:r>
              <a:rPr lang="en-US" sz="4800" b="1" dirty="0"/>
              <a:t>RESULTS</a:t>
            </a:r>
          </a:p>
        </p:txBody>
      </p:sp>
      <p:sp>
        <p:nvSpPr>
          <p:cNvPr id="8" name="Rectangle 2">
            <a:extLst>
              <a:ext uri="{FF2B5EF4-FFF2-40B4-BE49-F238E27FC236}">
                <a16:creationId xmlns:a16="http://schemas.microsoft.com/office/drawing/2014/main" id="{A5E8B0E4-0689-4C3C-A005-D86A2F8A8681}"/>
              </a:ext>
            </a:extLst>
          </p:cNvPr>
          <p:cNvSpPr>
            <a:spLocks noGrp="1" noChangeArrowheads="1"/>
          </p:cNvSpPr>
          <p:nvPr>
            <p:ph sz="half" idx="2"/>
          </p:nvPr>
        </p:nvSpPr>
        <p:spPr bwMode="auto">
          <a:xfrm>
            <a:off x="1927318" y="2719941"/>
            <a:ext cx="8337363"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Successfully encoded and decoded messages without noticeable alteration to the image.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program works efficiently with various image formats and sizes. </a:t>
            </a:r>
          </a:p>
        </p:txBody>
      </p:sp>
    </p:spTree>
    <p:extLst>
      <p:ext uri="{BB962C8B-B14F-4D97-AF65-F5344CB8AC3E}">
        <p14:creationId xmlns:p14="http://schemas.microsoft.com/office/powerpoint/2010/main" val="634914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2242-44AE-40C6-B131-070CF6824ECD}"/>
              </a:ext>
            </a:extLst>
          </p:cNvPr>
          <p:cNvSpPr>
            <a:spLocks noGrp="1"/>
          </p:cNvSpPr>
          <p:nvPr>
            <p:ph type="title"/>
          </p:nvPr>
        </p:nvSpPr>
        <p:spPr>
          <a:xfrm>
            <a:off x="1066800" y="1763141"/>
            <a:ext cx="10058400" cy="587584"/>
          </a:xfrm>
        </p:spPr>
        <p:txBody>
          <a:bodyPr>
            <a:noAutofit/>
          </a:bodyPr>
          <a:lstStyle/>
          <a:p>
            <a:r>
              <a:rPr lang="en-US" sz="4000" b="1" dirty="0"/>
              <a:t>Links</a:t>
            </a:r>
            <a:br>
              <a:rPr lang="en-US" sz="4000" b="1" dirty="0"/>
            </a:br>
            <a:br>
              <a:rPr lang="en-US" sz="4000" b="1" dirty="0"/>
            </a:br>
            <a:br>
              <a:rPr lang="en-US" sz="4000" b="1" dirty="0"/>
            </a:br>
            <a:endParaRPr lang="en-US" sz="4000" b="1" dirty="0"/>
          </a:p>
        </p:txBody>
      </p:sp>
      <p:graphicFrame>
        <p:nvGraphicFramePr>
          <p:cNvPr id="18" name="Table 4">
            <a:extLst>
              <a:ext uri="{FF2B5EF4-FFF2-40B4-BE49-F238E27FC236}">
                <a16:creationId xmlns:a16="http://schemas.microsoft.com/office/drawing/2014/main" id="{AFB77571-0BCA-7C4F-AB7C-ACECE7143F3B}"/>
              </a:ext>
            </a:extLst>
          </p:cNvPr>
          <p:cNvGraphicFramePr>
            <a:graphicFrameLocks noGrp="1"/>
          </p:cNvGraphicFramePr>
          <p:nvPr>
            <p:ph idx="1"/>
            <p:extLst>
              <p:ext uri="{D42A27DB-BD31-4B8C-83A1-F6EECF244321}">
                <p14:modId xmlns:p14="http://schemas.microsoft.com/office/powerpoint/2010/main" val="3238120354"/>
              </p:ext>
            </p:extLst>
          </p:nvPr>
        </p:nvGraphicFramePr>
        <p:xfrm>
          <a:off x="949046" y="4071470"/>
          <a:ext cx="10058400" cy="1820024"/>
        </p:xfrm>
        <a:graphic>
          <a:graphicData uri="http://schemas.openxmlformats.org/drawingml/2006/table">
            <a:tbl>
              <a:tblPr firstRow="1" bandRow="1">
                <a:tableStyleId>{B301B821-A1FF-4177-AEE7-76D212191A09}</a:tableStyleId>
              </a:tblPr>
              <a:tblGrid>
                <a:gridCol w="2641319">
                  <a:extLst>
                    <a:ext uri="{9D8B030D-6E8A-4147-A177-3AD203B41FA5}">
                      <a16:colId xmlns:a16="http://schemas.microsoft.com/office/drawing/2014/main" val="3628234326"/>
                    </a:ext>
                  </a:extLst>
                </a:gridCol>
                <a:gridCol w="4827494">
                  <a:extLst>
                    <a:ext uri="{9D8B030D-6E8A-4147-A177-3AD203B41FA5}">
                      <a16:colId xmlns:a16="http://schemas.microsoft.com/office/drawing/2014/main" val="1083199451"/>
                    </a:ext>
                  </a:extLst>
                </a:gridCol>
                <a:gridCol w="2589587">
                  <a:extLst>
                    <a:ext uri="{9D8B030D-6E8A-4147-A177-3AD203B41FA5}">
                      <a16:colId xmlns:a16="http://schemas.microsoft.com/office/drawing/2014/main" val="1334118722"/>
                    </a:ext>
                  </a:extLst>
                </a:gridCol>
              </a:tblGrid>
              <a:tr h="1306708">
                <a:tc>
                  <a:txBody>
                    <a:bodyPr/>
                    <a:lstStyle/>
                    <a:p>
                      <a:pPr algn="ct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400" b="1" cap="all" spc="150" dirty="0">
                          <a:solidFill>
                            <a:schemeClr val="lt1"/>
                          </a:solidFill>
                        </a:rPr>
                        <a:t>thankyou</a:t>
                      </a: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cap="all" spc="150" dirty="0">
                        <a:solidFill>
                          <a:schemeClr val="lt1"/>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cap="all" spc="150" dirty="0">
                        <a:solidFill>
                          <a:schemeClr val="lt1"/>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cap="all" spc="150" dirty="0">
                        <a:solidFill>
                          <a:schemeClr val="lt1"/>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cap="all" spc="150" dirty="0">
                          <a:solidFill>
                            <a:schemeClr val="lt1"/>
                          </a:solidFill>
                          <a:latin typeface="Arial" panose="020B0604020202020204" pitchFamily="34" charset="0"/>
                          <a:cs typeface="Arial" panose="020B0604020202020204" pitchFamily="34" charset="0"/>
                        </a:rPr>
                        <a:t>-</a:t>
                      </a:r>
                      <a:r>
                        <a:rPr lang="en-US" sz="1800" b="0" cap="none" spc="150" dirty="0" err="1">
                          <a:solidFill>
                            <a:schemeClr val="lt1"/>
                          </a:solidFill>
                          <a:latin typeface="Arial" panose="020B0604020202020204" pitchFamily="34" charset="0"/>
                          <a:cs typeface="Arial" panose="020B0604020202020204" pitchFamily="34" charset="0"/>
                        </a:rPr>
                        <a:t>Roda</a:t>
                      </a:r>
                      <a:r>
                        <a:rPr lang="en-US" sz="1800" b="0" cap="none" spc="150" dirty="0">
                          <a:solidFill>
                            <a:schemeClr val="lt1"/>
                          </a:solidFill>
                          <a:latin typeface="Arial" panose="020B0604020202020204" pitchFamily="34" charset="0"/>
                          <a:cs typeface="Arial" panose="020B0604020202020204" pitchFamily="34" charset="0"/>
                        </a:rPr>
                        <a:t> </a:t>
                      </a:r>
                      <a:r>
                        <a:rPr lang="en-US" sz="1800" b="0" cap="none" spc="150" dirty="0" err="1">
                          <a:solidFill>
                            <a:schemeClr val="lt1"/>
                          </a:solidFill>
                          <a:latin typeface="Arial" panose="020B0604020202020204" pitchFamily="34" charset="0"/>
                          <a:cs typeface="Arial" panose="020B0604020202020204" pitchFamily="34" charset="0"/>
                        </a:rPr>
                        <a:t>Chinthapalli</a:t>
                      </a:r>
                      <a:endParaRPr lang="en-US" sz="1800" b="0" cap="all" spc="150" dirty="0">
                        <a:solidFill>
                          <a:schemeClr val="lt1"/>
                        </a:solidFill>
                        <a:latin typeface="Arial" panose="020B0604020202020204" pitchFamily="34" charset="0"/>
                        <a:cs typeface="Arial" panose="020B0604020202020204" pitchFamily="34" charset="0"/>
                      </a:endParaRPr>
                    </a:p>
                  </a:txBody>
                  <a:tcPr marL="224212" marR="224212" marT="224212" marB="224212" anchor="ctr">
                    <a:solidFill>
                      <a:schemeClr val="tx1"/>
                    </a:solidFill>
                  </a:tcPr>
                </a:tc>
                <a:extLst>
                  <a:ext uri="{0D108BD9-81ED-4DB2-BD59-A6C34878D82A}">
                    <a16:rowId xmlns:a16="http://schemas.microsoft.com/office/drawing/2014/main" val="4160608299"/>
                  </a:ext>
                </a:extLst>
              </a:tr>
            </a:tbl>
          </a:graphicData>
        </a:graphic>
      </p:graphicFrame>
      <p:sp>
        <p:nvSpPr>
          <p:cNvPr id="3" name="TextBox 2">
            <a:extLst>
              <a:ext uri="{FF2B5EF4-FFF2-40B4-BE49-F238E27FC236}">
                <a16:creationId xmlns:a16="http://schemas.microsoft.com/office/drawing/2014/main" id="{848EA47F-88C5-4AA4-9838-297C3026C5C4}"/>
              </a:ext>
            </a:extLst>
          </p:cNvPr>
          <p:cNvSpPr txBox="1"/>
          <p:nvPr/>
        </p:nvSpPr>
        <p:spPr>
          <a:xfrm>
            <a:off x="1352458" y="1733737"/>
            <a:ext cx="9251576" cy="338554"/>
          </a:xfrm>
          <a:prstGeom prst="rect">
            <a:avLst/>
          </a:prstGeom>
          <a:noFill/>
        </p:spPr>
        <p:txBody>
          <a:bodyPr wrap="square" rtlCol="0">
            <a:spAutoFit/>
          </a:bodyPr>
          <a:lstStyle/>
          <a:p>
            <a:r>
              <a:rPr lang="en-US" sz="1600" b="1" dirty="0"/>
              <a:t>GitHub</a:t>
            </a:r>
            <a:r>
              <a:rPr lang="en-US" sz="1600" dirty="0"/>
              <a:t>: https://github.com/Roda1458/Image-Steganography-for-Hiding-Text-in-Images.git</a:t>
            </a:r>
          </a:p>
        </p:txBody>
      </p:sp>
    </p:spTree>
    <p:extLst>
      <p:ext uri="{BB962C8B-B14F-4D97-AF65-F5344CB8AC3E}">
        <p14:creationId xmlns:p14="http://schemas.microsoft.com/office/powerpoint/2010/main" val="3771108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097280" y="758952"/>
            <a:ext cx="10058400" cy="1648072"/>
          </a:xfrm>
        </p:spPr>
        <p:txBody>
          <a:bodyPr>
            <a:normAutofit/>
          </a:bodyPr>
          <a:lstStyle/>
          <a:p>
            <a:r>
              <a:rPr lang="en-US" sz="4800" b="1" dirty="0"/>
              <a:t>Students  details</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1100051" y="2971800"/>
            <a:ext cx="10058400" cy="2816352"/>
          </a:xfrm>
        </p:spPr>
        <p:txBody>
          <a:bodyPr/>
          <a:lstStyle/>
          <a:p>
            <a:r>
              <a:rPr lang="en-US" cap="none" dirty="0">
                <a:latin typeface="Arial" panose="020B0604020202020204" pitchFamily="34" charset="0"/>
                <a:cs typeface="Arial" panose="020B0604020202020204" pitchFamily="34" charset="0"/>
              </a:rPr>
              <a:t>Name: </a:t>
            </a:r>
            <a:r>
              <a:rPr lang="en-US" cap="none" dirty="0" err="1">
                <a:latin typeface="Arial" panose="020B0604020202020204" pitchFamily="34" charset="0"/>
                <a:cs typeface="Arial" panose="020B0604020202020204" pitchFamily="34" charset="0"/>
              </a:rPr>
              <a:t>Roda</a:t>
            </a:r>
            <a:r>
              <a:rPr lang="en-US" cap="none" dirty="0">
                <a:latin typeface="Arial" panose="020B0604020202020204" pitchFamily="34" charset="0"/>
                <a:cs typeface="Arial" panose="020B0604020202020204" pitchFamily="34" charset="0"/>
              </a:rPr>
              <a:t> </a:t>
            </a:r>
            <a:r>
              <a:rPr lang="en-US" cap="none" dirty="0" err="1">
                <a:latin typeface="Arial" panose="020B0604020202020204" pitchFamily="34" charset="0"/>
                <a:cs typeface="Arial" panose="020B0604020202020204" pitchFamily="34" charset="0"/>
              </a:rPr>
              <a:t>chinthapalli</a:t>
            </a:r>
            <a:endParaRPr lang="en-US" cap="none" dirty="0">
              <a:latin typeface="Arial" panose="020B0604020202020204" pitchFamily="34" charset="0"/>
              <a:cs typeface="Arial" panose="020B0604020202020204" pitchFamily="34" charset="0"/>
            </a:endParaRPr>
          </a:p>
          <a:p>
            <a:r>
              <a:rPr lang="en-US" cap="none" dirty="0">
                <a:latin typeface="Arial" panose="020B0604020202020204" pitchFamily="34" charset="0"/>
                <a:cs typeface="Arial" panose="020B0604020202020204" pitchFamily="34" charset="0"/>
              </a:rPr>
              <a:t>College name: SRM University AP</a:t>
            </a:r>
          </a:p>
          <a:p>
            <a:r>
              <a:rPr lang="en-US" cap="none" dirty="0">
                <a:latin typeface="Arial" panose="020B0604020202020204" pitchFamily="34" charset="0"/>
                <a:cs typeface="Arial" panose="020B0604020202020204" pitchFamily="34" charset="0"/>
              </a:rPr>
              <a:t>Roll number: AP22110011496</a:t>
            </a:r>
          </a:p>
          <a:p>
            <a:r>
              <a:rPr lang="en-US" cap="none" dirty="0">
                <a:latin typeface="Arial" panose="020B0604020202020204" pitchFamily="34" charset="0"/>
                <a:cs typeface="Arial" panose="020B0604020202020204" pitchFamily="34" charset="0"/>
              </a:rPr>
              <a:t>Personal mail id: </a:t>
            </a:r>
            <a:r>
              <a:rPr lang="en-US" cap="none" dirty="0">
                <a:solidFill>
                  <a:schemeClr val="accent2">
                    <a:lumMod val="50000"/>
                  </a:schemeClr>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rodachinthapalli@gmail.com</a:t>
            </a:r>
            <a:endParaRPr lang="en-US" cap="none" dirty="0">
              <a:solidFill>
                <a:schemeClr val="accent2">
                  <a:lumMod val="50000"/>
                </a:schemeClr>
              </a:solidFill>
              <a:latin typeface="Arial" panose="020B0604020202020204" pitchFamily="34" charset="0"/>
              <a:cs typeface="Arial" panose="020B0604020202020204" pitchFamily="34" charset="0"/>
            </a:endParaRPr>
          </a:p>
          <a:p>
            <a:r>
              <a:rPr lang="en-US" cap="none" dirty="0">
                <a:latin typeface="Arial" panose="020B0604020202020204" pitchFamily="34" charset="0"/>
                <a:cs typeface="Arial" panose="020B0604020202020204" pitchFamily="34" charset="0"/>
              </a:rPr>
              <a:t>College mail id: </a:t>
            </a:r>
            <a:r>
              <a:rPr lang="en-US" cap="none" dirty="0">
                <a:solidFill>
                  <a:schemeClr val="accent2">
                    <a:lumMod val="50000"/>
                  </a:schemeClr>
                </a:solidFill>
                <a:latin typeface="Arial" panose="020B0604020202020204" pitchFamily="34" charset="0"/>
                <a:cs typeface="Arial" panose="020B0604020202020204" pitchFamily="34" charset="0"/>
              </a:rPr>
              <a:t>roda_chinthapalli@srmap.edu.in</a:t>
            </a:r>
          </a:p>
        </p:txBody>
      </p:sp>
    </p:spTree>
    <p:extLst>
      <p:ext uri="{BB962C8B-B14F-4D97-AF65-F5344CB8AC3E}">
        <p14:creationId xmlns:p14="http://schemas.microsoft.com/office/powerpoint/2010/main" val="1833365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p:txBody>
          <a:bodyPr/>
          <a:lstStyle/>
          <a:p>
            <a:pPr>
              <a:tabLst>
                <a:tab pos="3308350" algn="l"/>
              </a:tabLst>
            </a:pPr>
            <a:r>
              <a:rPr lang="en-US" b="1" dirty="0">
                <a:solidFill>
                  <a:schemeClr val="tx1">
                    <a:lumMod val="85000"/>
                    <a:lumOff val="15000"/>
                  </a:schemeClr>
                </a:solidFill>
              </a:rPr>
              <a:t>Project title</a:t>
            </a:r>
          </a:p>
        </p:txBody>
      </p:sp>
      <p:sp>
        <p:nvSpPr>
          <p:cNvPr id="5" name="Content Placeholder 4">
            <a:extLst>
              <a:ext uri="{FF2B5EF4-FFF2-40B4-BE49-F238E27FC236}">
                <a16:creationId xmlns:a16="http://schemas.microsoft.com/office/drawing/2014/main" id="{319ED1B1-6FE0-FA43-95C4-366DBD1F1305}"/>
              </a:ext>
            </a:extLst>
          </p:cNvPr>
          <p:cNvSpPr>
            <a:spLocks noGrp="1"/>
          </p:cNvSpPr>
          <p:nvPr>
            <p:ph sz="half" idx="2"/>
          </p:nvPr>
        </p:nvSpPr>
        <p:spPr>
          <a:xfrm>
            <a:off x="7274860" y="1311088"/>
            <a:ext cx="3738282" cy="4235824"/>
          </a:xfrm>
        </p:spPr>
        <p:txBody>
          <a:bodyPr>
            <a:normAutofit/>
          </a:bodyPr>
          <a:lstStyle/>
          <a:p>
            <a:pPr marL="0" indent="0">
              <a:buFont typeface="Calibri" panose="020F0502020204030204" pitchFamily="34" charset="0"/>
              <a:buNone/>
            </a:pPr>
            <a:r>
              <a:rPr lang="en-US" sz="3200" dirty="0">
                <a:latin typeface="Arial" panose="020B0604020202020204" pitchFamily="34" charset="0"/>
                <a:cs typeface="Arial" panose="020B0604020202020204" pitchFamily="34" charset="0"/>
              </a:rPr>
              <a:t>Image Steganography for Hiding Text in Images</a:t>
            </a:r>
            <a:endParaRPr lang="en-US" sz="3200" spc="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1976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p:txBody>
          <a:bodyPr>
            <a:normAutofit/>
          </a:bodyPr>
          <a:lstStyle/>
          <a:p>
            <a:r>
              <a:rPr lang="en-US" sz="4000" b="1" dirty="0"/>
              <a:t>Agenda</a:t>
            </a:r>
          </a:p>
        </p:txBody>
      </p:sp>
      <p:sp>
        <p:nvSpPr>
          <p:cNvPr id="2" name="Content Placeholder 1">
            <a:extLst>
              <a:ext uri="{FF2B5EF4-FFF2-40B4-BE49-F238E27FC236}">
                <a16:creationId xmlns:a16="http://schemas.microsoft.com/office/drawing/2014/main" id="{4775120A-AD09-4813-A11E-8B2C4EC0203A}"/>
              </a:ext>
            </a:extLst>
          </p:cNvPr>
          <p:cNvSpPr>
            <a:spLocks noGrp="1" noChangeArrowheads="1"/>
          </p:cNvSpPr>
          <p:nvPr>
            <p:ph sz="half" idx="2"/>
          </p:nvPr>
        </p:nvSpPr>
        <p:spPr bwMode="auto">
          <a:xfrm>
            <a:off x="1195754" y="2021526"/>
            <a:ext cx="4281681"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To understand and implement the basics of steganography.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To create a program that can hide a text message inside an image.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To retrieve and decode the hidden message from the image.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Picture Placeholder 22">
            <a:extLst>
              <a:ext uri="{FF2B5EF4-FFF2-40B4-BE49-F238E27FC236}">
                <a16:creationId xmlns:a16="http://schemas.microsoft.com/office/drawing/2014/main" id="{FC6CE0F1-9D94-4EDB-B2E2-DFA7EFFE01EA}"/>
              </a:ext>
            </a:extLst>
          </p:cNvPr>
          <p:cNvSpPr>
            <a:spLocks noGrp="1"/>
          </p:cNvSpPr>
          <p:nvPr>
            <p:ph type="pic" sz="quarter" idx="13"/>
          </p:nvPr>
        </p:nvSpPr>
        <p:spPr>
          <a:xfrm>
            <a:off x="5924550" y="847165"/>
            <a:ext cx="5632450" cy="5217459"/>
          </a:xfrm>
        </p:spPr>
      </p:sp>
      <p:pic>
        <p:nvPicPr>
          <p:cNvPr id="24" name="Picture 23">
            <a:extLst>
              <a:ext uri="{FF2B5EF4-FFF2-40B4-BE49-F238E27FC236}">
                <a16:creationId xmlns:a16="http://schemas.microsoft.com/office/drawing/2014/main" id="{9EE1023A-2EF7-4676-85FD-E8A4B9A6B8F5}"/>
              </a:ext>
            </a:extLst>
          </p:cNvPr>
          <p:cNvPicPr>
            <a:picLocks noChangeAspect="1"/>
          </p:cNvPicPr>
          <p:nvPr/>
        </p:nvPicPr>
        <p:blipFill>
          <a:blip r:embed="rId2"/>
          <a:stretch>
            <a:fillRect/>
          </a:stretch>
        </p:blipFill>
        <p:spPr>
          <a:xfrm>
            <a:off x="6048935" y="2021526"/>
            <a:ext cx="5394512" cy="3101803"/>
          </a:xfrm>
          <a:prstGeom prst="rect">
            <a:avLst/>
          </a:prstGeom>
        </p:spPr>
      </p:pic>
    </p:spTree>
    <p:extLst>
      <p:ext uri="{BB962C8B-B14F-4D97-AF65-F5344CB8AC3E}">
        <p14:creationId xmlns:p14="http://schemas.microsoft.com/office/powerpoint/2010/main" val="125535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2944906" y="1104235"/>
            <a:ext cx="6006999" cy="587584"/>
          </a:xfrm>
        </p:spPr>
        <p:txBody>
          <a:bodyPr>
            <a:noAutofit/>
          </a:bodyPr>
          <a:lstStyle/>
          <a:p>
            <a:r>
              <a:rPr lang="en-US" sz="4000" b="1" dirty="0"/>
              <a:t>Project overview</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2"/>
          </p:nvPr>
        </p:nvSpPr>
        <p:spPr>
          <a:xfrm>
            <a:off x="1698812" y="1963269"/>
            <a:ext cx="8794376" cy="3415553"/>
          </a:xfrm>
        </p:spPr>
        <p:txBody>
          <a:bodyPr/>
          <a:lstStyle/>
          <a:p>
            <a:pPr marL="342900" indent="-342900">
              <a:buFont typeface="+mj-lt"/>
              <a:buAutoNum type="arabicPeriod"/>
            </a:pPr>
            <a:endParaRPr lang="en-US" dirty="0"/>
          </a:p>
          <a:p>
            <a:pPr marL="342900" indent="-342900">
              <a:buFont typeface="+mj-lt"/>
              <a:buAutoNum type="arabicPeriod"/>
            </a:pPr>
            <a:endParaRPr lang="en-US" dirty="0"/>
          </a:p>
          <a:p>
            <a:pPr marL="0" indent="0">
              <a:buNone/>
            </a:pPr>
            <a:r>
              <a:rPr lang="en-US" dirty="0"/>
              <a:t> </a:t>
            </a:r>
            <a:r>
              <a:rPr lang="en-US" sz="2000" dirty="0">
                <a:latin typeface="Arial" panose="020B0604020202020204" pitchFamily="34" charset="0"/>
                <a:cs typeface="Arial" panose="020B0604020202020204" pitchFamily="34" charset="0"/>
              </a:rPr>
              <a:t>This project involves implementing an image steganography tool in Python using the PIL library. The tool allows users to encode (hide) text messages inside images and decode (extract) hidden messages from images. The primary goal is to ensure that the message is concealed in a way that does not noticeably alter the image to the naked eye</a:t>
            </a:r>
          </a:p>
        </p:txBody>
      </p:sp>
    </p:spTree>
    <p:extLst>
      <p:ext uri="{BB962C8B-B14F-4D97-AF65-F5344CB8AC3E}">
        <p14:creationId xmlns:p14="http://schemas.microsoft.com/office/powerpoint/2010/main" val="4176208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298C-56EF-49ED-B2D7-0A38A6ECA716}"/>
              </a:ext>
            </a:extLst>
          </p:cNvPr>
          <p:cNvSpPr>
            <a:spLocks noGrp="1"/>
          </p:cNvSpPr>
          <p:nvPr>
            <p:ph type="title"/>
          </p:nvPr>
        </p:nvSpPr>
        <p:spPr>
          <a:xfrm>
            <a:off x="2494429" y="1063894"/>
            <a:ext cx="7234517" cy="1181764"/>
          </a:xfrm>
        </p:spPr>
        <p:txBody>
          <a:bodyPr>
            <a:noAutofit/>
          </a:bodyPr>
          <a:lstStyle/>
          <a:p>
            <a:r>
              <a:rPr lang="en-US" sz="3600" b="1" dirty="0"/>
              <a:t>WHO ARE THE END USERS OF THIS PROJECT</a:t>
            </a:r>
          </a:p>
        </p:txBody>
      </p:sp>
      <p:sp>
        <p:nvSpPr>
          <p:cNvPr id="5" name="Rectangle 1">
            <a:extLst>
              <a:ext uri="{FF2B5EF4-FFF2-40B4-BE49-F238E27FC236}">
                <a16:creationId xmlns:a16="http://schemas.microsoft.com/office/drawing/2014/main" id="{40566DF5-8167-4BC7-AEBD-8F6CB5A1C26E}"/>
              </a:ext>
            </a:extLst>
          </p:cNvPr>
          <p:cNvSpPr>
            <a:spLocks noGrp="1" noChangeArrowheads="1"/>
          </p:cNvSpPr>
          <p:nvPr>
            <p:ph sz="half" idx="2"/>
          </p:nvPr>
        </p:nvSpPr>
        <p:spPr bwMode="auto">
          <a:xfrm>
            <a:off x="1792802" y="2607949"/>
            <a:ext cx="8606396"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Individuals who need to securely hide and transmit confidential messages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spcBef>
                <a:spcPct val="0"/>
              </a:spcBef>
              <a:spcAft>
                <a:spcPct val="0"/>
              </a:spcAft>
              <a:buClrTx/>
              <a:buSzTx/>
              <a:buFontTx/>
              <a:buChar char="•"/>
            </a:pPr>
            <a:r>
              <a:rPr lang="en-US" sz="2000" dirty="0">
                <a:latin typeface="Arial" panose="020B0604020202020204" pitchFamily="34" charset="0"/>
                <a:cs typeface="Arial" panose="020B0604020202020204" pitchFamily="34" charset="0"/>
              </a:rPr>
              <a:t>Digital artists and content creators who want to hide metadata or signatures in their work in creative ways.</a:t>
            </a:r>
          </a:p>
          <a:p>
            <a:pPr marL="0" lvl="0" indent="0" eaLnBrk="0" fontAlgn="base" hangingPunct="0">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Cybersecurity professionals interested in steganography techniques. </a:t>
            </a:r>
          </a:p>
        </p:txBody>
      </p:sp>
    </p:spTree>
    <p:extLst>
      <p:ext uri="{BB962C8B-B14F-4D97-AF65-F5344CB8AC3E}">
        <p14:creationId xmlns:p14="http://schemas.microsoft.com/office/powerpoint/2010/main" val="702354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40F0-0F6C-4AD6-A03E-1C071E4E4278}"/>
              </a:ext>
            </a:extLst>
          </p:cNvPr>
          <p:cNvSpPr>
            <a:spLocks noGrp="1"/>
          </p:cNvSpPr>
          <p:nvPr>
            <p:ph type="title"/>
          </p:nvPr>
        </p:nvSpPr>
        <p:spPr>
          <a:xfrm>
            <a:off x="2743200" y="942870"/>
            <a:ext cx="6871447" cy="1020401"/>
          </a:xfrm>
        </p:spPr>
        <p:txBody>
          <a:bodyPr>
            <a:normAutofit fontScale="90000"/>
          </a:bodyPr>
          <a:lstStyle/>
          <a:p>
            <a:r>
              <a:rPr lang="en-US" sz="4000" b="1" dirty="0">
                <a:cs typeface="Arial" panose="020B0604020202020204" pitchFamily="34" charset="0"/>
              </a:rPr>
              <a:t>How did you Customize the Project  and make it your Own</a:t>
            </a:r>
            <a:br>
              <a:rPr lang="en-US" dirty="0">
                <a:latin typeface="Arial" panose="020B0604020202020204" pitchFamily="34" charset="0"/>
                <a:cs typeface="Arial" panose="020B0604020202020204" pitchFamily="34" charset="0"/>
              </a:rPr>
            </a:br>
            <a:endParaRPr lang="en-US" dirty="0"/>
          </a:p>
        </p:txBody>
      </p:sp>
      <p:sp>
        <p:nvSpPr>
          <p:cNvPr id="5" name="Rectangle 1">
            <a:extLst>
              <a:ext uri="{FF2B5EF4-FFF2-40B4-BE49-F238E27FC236}">
                <a16:creationId xmlns:a16="http://schemas.microsoft.com/office/drawing/2014/main" id="{4D70E98A-F6C4-4AEA-BD97-A817ACFAB0DA}"/>
              </a:ext>
            </a:extLst>
          </p:cNvPr>
          <p:cNvSpPr>
            <a:spLocks noGrp="1" noChangeArrowheads="1"/>
          </p:cNvSpPr>
          <p:nvPr>
            <p:ph sz="half" idx="2"/>
          </p:nvPr>
        </p:nvSpPr>
        <p:spPr bwMode="auto">
          <a:xfrm>
            <a:off x="1503829" y="2515666"/>
            <a:ext cx="9184341"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Adapted the code to work with audio files in addition to images, allowing messages to be hidden within sound.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Simplified and organized the code for easier understanding and maintenance.</a:t>
            </a:r>
          </a:p>
          <a:p>
            <a:pPr marL="0" lvl="0" indent="0" eaLnBrk="0" fontAlgn="base" hangingPunct="0">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Improved the user interface to make it easier to select different media types for steganography. </a:t>
            </a:r>
          </a:p>
        </p:txBody>
      </p:sp>
    </p:spTree>
    <p:extLst>
      <p:ext uri="{BB962C8B-B14F-4D97-AF65-F5344CB8AC3E}">
        <p14:creationId xmlns:p14="http://schemas.microsoft.com/office/powerpoint/2010/main" val="1980244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7430E-DFA2-4FCE-B9EF-1574E28799B2}"/>
              </a:ext>
            </a:extLst>
          </p:cNvPr>
          <p:cNvSpPr>
            <a:spLocks noGrp="1"/>
          </p:cNvSpPr>
          <p:nvPr>
            <p:ph type="title"/>
          </p:nvPr>
        </p:nvSpPr>
        <p:spPr>
          <a:xfrm>
            <a:off x="3130976" y="1305941"/>
            <a:ext cx="5711810" cy="587584"/>
          </a:xfrm>
        </p:spPr>
        <p:txBody>
          <a:bodyPr>
            <a:noAutofit/>
          </a:bodyPr>
          <a:lstStyle/>
          <a:p>
            <a:r>
              <a:rPr lang="en-US" sz="4800" b="1" dirty="0"/>
              <a:t>MODELLING</a:t>
            </a:r>
          </a:p>
        </p:txBody>
      </p:sp>
      <p:sp>
        <p:nvSpPr>
          <p:cNvPr id="5" name="Rectangle 1">
            <a:extLst>
              <a:ext uri="{FF2B5EF4-FFF2-40B4-BE49-F238E27FC236}">
                <a16:creationId xmlns:a16="http://schemas.microsoft.com/office/drawing/2014/main" id="{D830B0D1-6C7B-45A8-A6C7-BD81A090E523}"/>
              </a:ext>
            </a:extLst>
          </p:cNvPr>
          <p:cNvSpPr>
            <a:spLocks noGrp="1" noChangeArrowheads="1"/>
          </p:cNvSpPr>
          <p:nvPr>
            <p:ph sz="half" idx="2"/>
          </p:nvPr>
        </p:nvSpPr>
        <p:spPr bwMode="auto">
          <a:xfrm>
            <a:off x="1496780" y="2975016"/>
            <a:ext cx="919844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 Encoding:</a:t>
            </a:r>
            <a:r>
              <a:rPr kumimoji="0" lang="en-US" altLang="en-US" sz="2000" b="0" i="0" u="none" strike="noStrike" cap="none" normalizeH="0" baseline="0" dirty="0">
                <a:ln>
                  <a:noFill/>
                </a:ln>
                <a:solidFill>
                  <a:schemeClr val="tx1"/>
                </a:solidFill>
                <a:effectLst/>
                <a:latin typeface="Arial" panose="020B0604020202020204" pitchFamily="34" charset="0"/>
              </a:rPr>
              <a:t> Converts text data to binary and modifies pixel values to store the binary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 Decoding:</a:t>
            </a:r>
            <a:r>
              <a:rPr kumimoji="0" lang="en-US" altLang="en-US" sz="2000" b="0" i="0" u="none" strike="noStrike" cap="none" normalizeH="0" baseline="0" dirty="0">
                <a:ln>
                  <a:noFill/>
                </a:ln>
                <a:solidFill>
                  <a:schemeClr val="tx1"/>
                </a:solidFill>
                <a:effectLst/>
                <a:latin typeface="Arial" panose="020B0604020202020204" pitchFamily="34" charset="0"/>
              </a:rPr>
              <a:t> Reads pixel values, extracts binary data, and converts it back to text. </a:t>
            </a:r>
          </a:p>
        </p:txBody>
      </p:sp>
    </p:spTree>
    <p:extLst>
      <p:ext uri="{BB962C8B-B14F-4D97-AF65-F5344CB8AC3E}">
        <p14:creationId xmlns:p14="http://schemas.microsoft.com/office/powerpoint/2010/main" val="485095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527A-A460-4258-8137-415531AEBDBD}"/>
              </a:ext>
            </a:extLst>
          </p:cNvPr>
          <p:cNvSpPr>
            <a:spLocks noGrp="1"/>
          </p:cNvSpPr>
          <p:nvPr>
            <p:ph type="title"/>
          </p:nvPr>
        </p:nvSpPr>
        <p:spPr>
          <a:xfrm>
            <a:off x="4516023" y="942871"/>
            <a:ext cx="5711810" cy="587584"/>
          </a:xfrm>
        </p:spPr>
        <p:txBody>
          <a:bodyPr>
            <a:noAutofit/>
          </a:bodyPr>
          <a:lstStyle/>
          <a:p>
            <a:r>
              <a:rPr lang="en-US" sz="4000" b="1" dirty="0"/>
              <a:t>CODE</a:t>
            </a:r>
          </a:p>
        </p:txBody>
      </p:sp>
      <p:pic>
        <p:nvPicPr>
          <p:cNvPr id="5" name="Content Placeholder 4">
            <a:extLst>
              <a:ext uri="{FF2B5EF4-FFF2-40B4-BE49-F238E27FC236}">
                <a16:creationId xmlns:a16="http://schemas.microsoft.com/office/drawing/2014/main" id="{0DBCC996-8052-4162-BF18-92F8B3F2DA7A}"/>
              </a:ext>
            </a:extLst>
          </p:cNvPr>
          <p:cNvPicPr>
            <a:picLocks noGrp="1" noChangeAspect="1"/>
          </p:cNvPicPr>
          <p:nvPr>
            <p:ph sz="half" idx="2"/>
          </p:nvPr>
        </p:nvPicPr>
        <p:blipFill>
          <a:blip r:embed="rId2"/>
          <a:stretch>
            <a:fillRect/>
          </a:stretch>
        </p:blipFill>
        <p:spPr>
          <a:xfrm>
            <a:off x="1089212" y="1530455"/>
            <a:ext cx="10031506" cy="4384674"/>
          </a:xfrm>
          <a:prstGeom prst="rect">
            <a:avLst/>
          </a:prstGeom>
        </p:spPr>
      </p:pic>
    </p:spTree>
    <p:extLst>
      <p:ext uri="{BB962C8B-B14F-4D97-AF65-F5344CB8AC3E}">
        <p14:creationId xmlns:p14="http://schemas.microsoft.com/office/powerpoint/2010/main" val="3762012034"/>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FAF7B5-E40C-46BE-9C83-DA251FCAE61E}">
  <ds:schemaRefs>
    <ds:schemaRef ds:uri="http://purl.org/dc/elements/1.1/"/>
    <ds:schemaRef ds:uri="http://purl.org/dc/terms/"/>
    <ds:schemaRef ds:uri="http://schemas.microsoft.com/office/2006/metadata/properties"/>
    <ds:schemaRef ds:uri="http://schemas.microsoft.com/office/infopath/2007/PartnerControls"/>
    <ds:schemaRef ds:uri="http://schemas.microsoft.com/office/2006/documentManagement/types"/>
    <ds:schemaRef ds:uri="71af3243-3dd4-4a8d-8c0d-dd76da1f02a5"/>
    <ds:schemaRef ds:uri="http://purl.org/dc/dcmitype/"/>
    <ds:schemaRef ds:uri="http://schemas.openxmlformats.org/package/2006/metadata/core-properties"/>
    <ds:schemaRef ds:uri="16c05727-aa75-4e4a-9b5f-8a80a1165891"/>
    <ds:schemaRef ds:uri="http://www.w3.org/XML/1998/namespace"/>
  </ds:schemaRefs>
</ds:datastoreItem>
</file>

<file path=customXml/itemProps2.xml><?xml version="1.0" encoding="utf-8"?>
<ds:datastoreItem xmlns:ds="http://schemas.openxmlformats.org/officeDocument/2006/customXml" ds:itemID="{5029FA76-0C86-4BF1-99F1-A3115FBFFAB0}">
  <ds:schemaRefs>
    <ds:schemaRef ds:uri="http://schemas.microsoft.com/sharepoint/v3/contenttype/forms"/>
  </ds:schemaRefs>
</ds:datastoreItem>
</file>

<file path=customXml/itemProps3.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sales pitch</Template>
  <TotalTime>0</TotalTime>
  <Words>455</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Helvetica Neue Medium</vt:lpstr>
      <vt:lpstr>RetrospectVTI</vt:lpstr>
      <vt:lpstr>OUTLINE</vt:lpstr>
      <vt:lpstr>Students  details</vt:lpstr>
      <vt:lpstr>Project title</vt:lpstr>
      <vt:lpstr>Agenda</vt:lpstr>
      <vt:lpstr>Project overview</vt:lpstr>
      <vt:lpstr>WHO ARE THE END USERS OF THIS PROJECT</vt:lpstr>
      <vt:lpstr>How did you Customize the Project  and make it your Own </vt:lpstr>
      <vt:lpstr>MODELLING</vt:lpstr>
      <vt:lpstr>CODE</vt:lpstr>
      <vt:lpstr>PowerPoint Presentation</vt:lpstr>
      <vt:lpstr>PowerPoint Presentation</vt:lpstr>
      <vt:lpstr>OUTPUT</vt:lpstr>
      <vt:lpstr>Example for encoded</vt:lpstr>
      <vt:lpstr>Example for decoded</vt:lpstr>
      <vt:lpstr>RESULTS</vt:lpstr>
      <vt:lpstr>Links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2024-07-07T15:49:14Z</dcterms:created>
  <dcterms:modified xsi:type="dcterms:W3CDTF">2024-07-09T17:41:23Z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