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59" r:id="rId13"/>
  </p:sldIdLst>
  <p:sldSz cx="12192000" cy="6858000"/>
  <p:notesSz cx="6858000" cy="9144000"/>
  <p:embeddedFontLst>
    <p:embeddedFont>
      <p:font typeface="Libre Baskerville" panose="020B0604020202020204" charset="0"/>
      <p:regular r:id="rId15"/>
      <p:bold r:id="rId16"/>
      <p:italic r:id="rId17"/>
    </p:embeddedFont>
    <p:embeddedFont>
      <p:font typeface="Calibri" panose="020F0502020204030204" pitchFamily="34" charset="0"/>
      <p:regular r:id="rId18"/>
      <p:bold r:id="rId19"/>
      <p:italic r:id="rId20"/>
      <p:boldItalic r:id="rId21"/>
    </p:embeddedFont>
    <p:embeddedFont>
      <p:font typeface="Lato Black" panose="020B0604020202020204"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3860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3371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691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2864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2666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161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39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593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vinashrodd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hyperlink" Target="https://github.com/RoddaAvinash/"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yKll2Vg_mRRrNP_yrUaGr53y1VZMygQo/edit?usp=sharing&amp;ouid=101183190533718048323&amp;rtpof=true&amp;sd=tru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docs.google.com/document/d/1xvo6kN5Q4QG-ezZKrNwg2YMD6S_fwlmz/edi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674609" y="3502833"/>
            <a:ext cx="7246189" cy="584735"/>
          </a:xfrm>
          <a:prstGeom prst="rect">
            <a:avLst/>
          </a:prstGeom>
          <a:noFill/>
          <a:ln>
            <a:noFill/>
          </a:ln>
        </p:spPr>
        <p:txBody>
          <a:bodyPr spcFirstLastPara="1" wrap="square" lIns="91425" tIns="45700" rIns="91425" bIns="45700" anchor="t" anchorCtr="0">
            <a:spAutoFit/>
          </a:bodyPr>
          <a:lstStyle/>
          <a:p>
            <a:pPr lvl="0" algn="ctr"/>
            <a:r>
              <a:rPr lang="en-IN" sz="3200" b="1" dirty="0" smtClean="0">
                <a:solidFill>
                  <a:srgbClr val="C00000"/>
                </a:solidFill>
                <a:latin typeface="Calibri"/>
                <a:ea typeface="Calibri"/>
                <a:cs typeface="Calibri"/>
                <a:sym typeface="Calibri"/>
              </a:rPr>
              <a:t> EXPLORATORY DATA ANALYSIS (EDA)</a:t>
            </a:r>
            <a:endParaRPr lang="en-IN" sz="2400" b="1" dirty="0">
              <a:solidFill>
                <a:srgbClr val="C00000"/>
              </a:solidFill>
            </a:endParaRPr>
          </a:p>
        </p:txBody>
      </p:sp>
      <p:sp>
        <p:nvSpPr>
          <p:cNvPr id="4" name="Google Shape;99;p1"/>
          <p:cNvSpPr txBox="1"/>
          <p:nvPr/>
        </p:nvSpPr>
        <p:spPr>
          <a:xfrm>
            <a:off x="6430821" y="4585109"/>
            <a:ext cx="7246189" cy="707846"/>
          </a:xfrm>
          <a:prstGeom prst="rect">
            <a:avLst/>
          </a:prstGeom>
          <a:noFill/>
          <a:ln>
            <a:noFill/>
          </a:ln>
        </p:spPr>
        <p:txBody>
          <a:bodyPr spcFirstLastPara="1" wrap="square" lIns="91425" tIns="45700" rIns="91425" bIns="45700" anchor="t" anchorCtr="0">
            <a:spAutoFit/>
          </a:bodyPr>
          <a:lstStyle/>
          <a:p>
            <a:pPr lvl="0" algn="ctr"/>
            <a:r>
              <a:rPr lang="en-IN" sz="2000" b="1" dirty="0" smtClean="0">
                <a:solidFill>
                  <a:schemeClr val="tx1"/>
                </a:solidFill>
                <a:latin typeface="Calibri"/>
                <a:ea typeface="Calibri"/>
                <a:cs typeface="Calibri"/>
                <a:sym typeface="Calibri"/>
              </a:rPr>
              <a:t>PRESENTATION BY:</a:t>
            </a:r>
          </a:p>
          <a:p>
            <a:pPr lvl="0" algn="ctr"/>
            <a:r>
              <a:rPr lang="en-IN" sz="2000" b="1" dirty="0" smtClean="0">
                <a:solidFill>
                  <a:schemeClr val="tx1"/>
                </a:solidFill>
                <a:latin typeface="Calibri"/>
                <a:cs typeface="Calibri"/>
                <a:sym typeface="Calibri"/>
              </a:rPr>
              <a:t>RODDA AVINASH</a:t>
            </a:r>
            <a:endParaRPr lang="en-IN" sz="16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245712" y="1315872"/>
            <a:ext cx="11446097" cy="2862282"/>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From </a:t>
            </a:r>
            <a:r>
              <a:rPr lang="en-US" sz="1800" dirty="0">
                <a:latin typeface="Calibri" panose="020F0502020204030204" pitchFamily="34" charset="0"/>
                <a:cs typeface="Calibri" panose="020F0502020204030204" pitchFamily="34" charset="0"/>
              </a:rPr>
              <a:t>overall exploratory data analysis I have extracted a few important insights</a:t>
            </a:r>
            <a:r>
              <a:rPr lang="en-US" sz="1800" dirty="0" smtClean="0">
                <a:latin typeface="Calibri" panose="020F0502020204030204" pitchFamily="34" charset="0"/>
                <a:cs typeface="Calibri" panose="020F0502020204030204" pitchFamily="34" charset="0"/>
              </a:rPr>
              <a:t>: </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Majority </a:t>
            </a:r>
            <a:r>
              <a:rPr lang="en-US" sz="1800" dirty="0">
                <a:latin typeface="Calibri" panose="020F0502020204030204" pitchFamily="34" charset="0"/>
                <a:cs typeface="Calibri" panose="020F0502020204030204" pitchFamily="34" charset="0"/>
              </a:rPr>
              <a:t>of the students completed their 10th and 12th in CBSE board</a:t>
            </a:r>
            <a:r>
              <a:rPr lang="en-US" sz="1800" dirty="0" smtClean="0">
                <a:latin typeface="Calibri" panose="020F0502020204030204" pitchFamily="34" charset="0"/>
                <a:cs typeface="Calibri" panose="020F0502020204030204" pitchFamily="34" charset="0"/>
              </a:rPr>
              <a:t>.</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Most </a:t>
            </a:r>
            <a:r>
              <a:rPr lang="en-US" sz="1800" dirty="0">
                <a:latin typeface="Calibri" panose="020F0502020204030204" pitchFamily="34" charset="0"/>
                <a:cs typeface="Calibri" panose="020F0502020204030204" pitchFamily="34" charset="0"/>
              </a:rPr>
              <a:t>of them are living in </a:t>
            </a:r>
            <a:r>
              <a:rPr lang="en-US" sz="1800" dirty="0" err="1">
                <a:latin typeface="Calibri" panose="020F0502020204030204" pitchFamily="34" charset="0"/>
                <a:cs typeface="Calibri" panose="020F0502020204030204" pitchFamily="34" charset="0"/>
              </a:rPr>
              <a:t>Banglore</a:t>
            </a:r>
            <a:r>
              <a:rPr lang="en-US" sz="1800" dirty="0">
                <a:latin typeface="Calibri" panose="020F0502020204030204" pitchFamily="34" charset="0"/>
                <a:cs typeface="Calibri" panose="020F0502020204030204" pitchFamily="34" charset="0"/>
              </a:rPr>
              <a:t> for their </a:t>
            </a:r>
            <a:r>
              <a:rPr lang="en-US" sz="1800" dirty="0" err="1">
                <a:latin typeface="Calibri" panose="020F0502020204030204" pitchFamily="34" charset="0"/>
                <a:cs typeface="Calibri" panose="020F0502020204030204" pitchFamily="34" charset="0"/>
              </a:rPr>
              <a:t>jobsMajority</a:t>
            </a:r>
            <a:r>
              <a:rPr lang="en-US" sz="1800" dirty="0">
                <a:latin typeface="Calibri" panose="020F0502020204030204" pitchFamily="34" charset="0"/>
                <a:cs typeface="Calibri" panose="020F0502020204030204" pitchFamily="34" charset="0"/>
              </a:rPr>
              <a:t> of </a:t>
            </a:r>
            <a:r>
              <a:rPr lang="en-US" sz="1800" dirty="0" smtClean="0">
                <a:latin typeface="Calibri" panose="020F0502020204030204" pitchFamily="34" charset="0"/>
                <a:cs typeface="Calibri" panose="020F0502020204030204" pitchFamily="34" charset="0"/>
              </a:rPr>
              <a:t>the students are working as Software engineers.</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Majority of the students are belonging to </a:t>
            </a:r>
            <a:r>
              <a:rPr lang="en-US" sz="1800" dirty="0" err="1" smtClean="0">
                <a:latin typeface="Calibri" panose="020F0502020204030204" pitchFamily="34" charset="0"/>
                <a:cs typeface="Calibri" panose="020F0502020204030204" pitchFamily="34" charset="0"/>
              </a:rPr>
              <a:t>B.Tech</a:t>
            </a:r>
            <a:r>
              <a:rPr lang="en-US" sz="1800" dirty="0" smtClean="0">
                <a:latin typeface="Calibri" panose="020F0502020204030204" pitchFamily="34" charset="0"/>
                <a:cs typeface="Calibri" panose="020F0502020204030204" pitchFamily="34" charset="0"/>
              </a:rPr>
              <a:t> and B.E background.</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Male's </a:t>
            </a:r>
            <a:r>
              <a:rPr lang="en-US" sz="1800" dirty="0">
                <a:latin typeface="Calibri" panose="020F0502020204030204" pitchFamily="34" charset="0"/>
                <a:cs typeface="Calibri" panose="020F0502020204030204" pitchFamily="34" charset="0"/>
              </a:rPr>
              <a:t>are getting more average salary than </a:t>
            </a:r>
            <a:r>
              <a:rPr lang="en-US" sz="1800" dirty="0" smtClean="0">
                <a:latin typeface="Calibri" panose="020F0502020204030204" pitchFamily="34" charset="0"/>
                <a:cs typeface="Calibri" panose="020F0502020204030204" pitchFamily="34" charset="0"/>
              </a:rPr>
              <a:t>female's.</a:t>
            </a: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a:cs typeface="Calibri" panose="020F0502020204030204" pitchFamily="34" charset="0"/>
                <a:sym typeface="Calibri"/>
              </a:rPr>
              <a:t>Majority </a:t>
            </a:r>
            <a:r>
              <a:rPr lang="en-US" sz="1800" dirty="0">
                <a:solidFill>
                  <a:schemeClr val="dk1"/>
                </a:solidFill>
                <a:latin typeface="Calibri" panose="020F0502020204030204" pitchFamily="34" charset="0"/>
                <a:ea typeface="Calibri"/>
                <a:cs typeface="Calibri" panose="020F0502020204030204" pitchFamily="34" charset="0"/>
                <a:sym typeface="Calibri"/>
              </a:rPr>
              <a:t>of the student's are from the domain of Electronics and communication</a:t>
            </a:r>
            <a:r>
              <a:rPr lang="en-US" sz="1800" dirty="0" smtClean="0">
                <a:solidFill>
                  <a:schemeClr val="dk1"/>
                </a:solidFill>
                <a:latin typeface="Calibri" panose="020F0502020204030204" pitchFamily="34" charset="0"/>
                <a:ea typeface="Calibri"/>
                <a:cs typeface="Calibri" panose="020F0502020204030204" pitchFamily="34" charset="0"/>
                <a:sym typeface="Calibri"/>
              </a:rPr>
              <a:t>.</a:t>
            </a: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a:cs typeface="Calibri" panose="020F0502020204030204" pitchFamily="34" charset="0"/>
                <a:sym typeface="Calibri"/>
              </a:rPr>
              <a:t>On </a:t>
            </a:r>
            <a:r>
              <a:rPr lang="en-US" sz="1800" dirty="0">
                <a:solidFill>
                  <a:schemeClr val="dk1"/>
                </a:solidFill>
                <a:latin typeface="Calibri" panose="020F0502020204030204" pitchFamily="34" charset="0"/>
                <a:ea typeface="Calibri"/>
                <a:cs typeface="Calibri" panose="020F0502020204030204" pitchFamily="34" charset="0"/>
                <a:sym typeface="Calibri"/>
              </a:rPr>
              <a:t>average all students are good in Quant, English and Logical</a:t>
            </a:r>
            <a:r>
              <a:rPr lang="en-US" sz="1800" dirty="0" smtClean="0">
                <a:solidFill>
                  <a:schemeClr val="dk1"/>
                </a:solidFill>
                <a:latin typeface="Calibri" panose="020F0502020204030204" pitchFamily="34" charset="0"/>
                <a:ea typeface="Calibri"/>
                <a:cs typeface="Calibri" panose="020F0502020204030204" pitchFamily="34" charset="0"/>
                <a:sym typeface="Calibri"/>
              </a:rPr>
              <a:t>.</a:t>
            </a: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a:cs typeface="Calibri" panose="020F0502020204030204" pitchFamily="34" charset="0"/>
                <a:sym typeface="Calibri"/>
              </a:rPr>
              <a:t>Most </a:t>
            </a:r>
            <a:r>
              <a:rPr lang="en-US" sz="1800" dirty="0">
                <a:solidFill>
                  <a:schemeClr val="dk1"/>
                </a:solidFill>
                <a:latin typeface="Calibri" panose="020F0502020204030204" pitchFamily="34" charset="0"/>
                <a:ea typeface="Calibri"/>
                <a:cs typeface="Calibri" panose="020F0502020204030204" pitchFamily="34" charset="0"/>
                <a:sym typeface="Calibri"/>
              </a:rPr>
              <a:t>of the student's are facing difficulty in </a:t>
            </a:r>
            <a:r>
              <a:rPr lang="en-US" sz="1800" dirty="0" smtClean="0">
                <a:solidFill>
                  <a:schemeClr val="dk1"/>
                </a:solidFill>
                <a:latin typeface="Calibri" panose="020F0502020204030204" pitchFamily="34" charset="0"/>
                <a:ea typeface="Calibri"/>
                <a:cs typeface="Calibri" panose="020F0502020204030204" pitchFamily="34" charset="0"/>
                <a:sym typeface="Calibri"/>
              </a:rPr>
              <a:t>computer programming.</a:t>
            </a: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a:cs typeface="Calibri" panose="020F0502020204030204" pitchFamily="34" charset="0"/>
                <a:sym typeface="Calibri"/>
              </a:rPr>
              <a:t>Tier2 </a:t>
            </a:r>
            <a:r>
              <a:rPr lang="en-US" sz="1800" dirty="0">
                <a:solidFill>
                  <a:schemeClr val="dk1"/>
                </a:solidFill>
                <a:latin typeface="Calibri" panose="020F0502020204030204" pitchFamily="34" charset="0"/>
                <a:ea typeface="Calibri"/>
                <a:cs typeface="Calibri" panose="020F0502020204030204" pitchFamily="34" charset="0"/>
                <a:sym typeface="Calibri"/>
              </a:rPr>
              <a:t>college students are getting more job </a:t>
            </a:r>
            <a:r>
              <a:rPr lang="en-US" sz="1800" dirty="0" err="1">
                <a:solidFill>
                  <a:schemeClr val="dk1"/>
                </a:solidFill>
                <a:latin typeface="Calibri" panose="020F0502020204030204" pitchFamily="34" charset="0"/>
                <a:ea typeface="Calibri"/>
                <a:cs typeface="Calibri" panose="020F0502020204030204" pitchFamily="34" charset="0"/>
                <a:sym typeface="Calibri"/>
              </a:rPr>
              <a:t>oppurtunities</a:t>
            </a:r>
            <a:r>
              <a:rPr lang="en-US" sz="1800" dirty="0" smtClean="0">
                <a:solidFill>
                  <a:schemeClr val="dk1"/>
                </a:solidFill>
                <a:latin typeface="Calibri" panose="020F0502020204030204" pitchFamily="34" charset="0"/>
                <a:ea typeface="Calibri"/>
                <a:cs typeface="Calibri" panose="020F0502020204030204" pitchFamily="34" charset="0"/>
                <a:sym typeface="Calibri"/>
              </a:rPr>
              <a:t>.</a:t>
            </a: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a:cs typeface="Calibri" panose="020F0502020204030204" pitchFamily="34" charset="0"/>
                <a:sym typeface="Calibri"/>
              </a:rPr>
              <a:t>The </a:t>
            </a:r>
            <a:r>
              <a:rPr lang="en-US" sz="1800" dirty="0">
                <a:solidFill>
                  <a:schemeClr val="dk1"/>
                </a:solidFill>
                <a:latin typeface="Calibri" panose="020F0502020204030204" pitchFamily="34" charset="0"/>
                <a:ea typeface="Calibri"/>
                <a:cs typeface="Calibri" panose="020F0502020204030204" pitchFamily="34" charset="0"/>
                <a:sym typeface="Calibri"/>
              </a:rPr>
              <a:t>student's from Tier1 college are having more average salary than the tier2 college </a:t>
            </a:r>
            <a:r>
              <a:rPr lang="en-US" sz="1800" dirty="0" smtClean="0">
                <a:solidFill>
                  <a:schemeClr val="dk1"/>
                </a:solidFill>
                <a:latin typeface="Calibri" panose="020F0502020204030204" pitchFamily="34" charset="0"/>
                <a:ea typeface="Calibri"/>
                <a:cs typeface="Calibri" panose="020F0502020204030204" pitchFamily="34" charset="0"/>
                <a:sym typeface="Calibri"/>
              </a:rPr>
              <a:t>student's.</a:t>
            </a:r>
            <a:endParaRPr lang="en-US" sz="18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05" name="Google Shape;105;p3"/>
          <p:cNvSpPr txBox="1"/>
          <p:nvPr/>
        </p:nvSpPr>
        <p:spPr>
          <a:xfrm>
            <a:off x="420523" y="685495"/>
            <a:ext cx="9126888"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a:ea typeface="Lato Black"/>
                <a:cs typeface="Lato Black"/>
                <a:sym typeface="Lato Black"/>
              </a:rPr>
              <a:t>CONCLUSION</a:t>
            </a:r>
            <a:endParaRPr lang="en-US" sz="2800" dirty="0">
              <a:solidFill>
                <a:srgbClr val="FF0000"/>
              </a:solidFill>
              <a:latin typeface="Lato Black"/>
              <a:ea typeface="Lato Black"/>
              <a:cs typeface="Lato Black"/>
              <a:sym typeface="Lato Black"/>
            </a:endParaRPr>
          </a:p>
        </p:txBody>
      </p:sp>
    </p:spTree>
    <p:extLst>
      <p:ext uri="{BB962C8B-B14F-4D97-AF65-F5344CB8AC3E}">
        <p14:creationId xmlns:p14="http://schemas.microsoft.com/office/powerpoint/2010/main" val="250335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0522" y="3211907"/>
            <a:ext cx="11446097" cy="923289"/>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a:cs typeface="Calibri" panose="020F0502020204030204" pitchFamily="34" charset="0"/>
                <a:sym typeface="Calibri"/>
              </a:rPr>
              <a:t>I </a:t>
            </a:r>
            <a:r>
              <a:rPr lang="en-US" sz="1800" dirty="0">
                <a:solidFill>
                  <a:schemeClr val="dk1"/>
                </a:solidFill>
                <a:latin typeface="Calibri" panose="020F0502020204030204" pitchFamily="34" charset="0"/>
                <a:ea typeface="Calibri"/>
                <a:cs typeface="Calibri" panose="020F0502020204030204" pitchFamily="34" charset="0"/>
                <a:sym typeface="Calibri"/>
              </a:rPr>
              <a:t>have learned a great deal from this Exploratory Data Analysis (EDA) project</a:t>
            </a:r>
            <a:r>
              <a:rPr lang="en-US" sz="1800" dirty="0" smtClean="0">
                <a:solidFill>
                  <a:schemeClr val="dk1"/>
                </a:solidFill>
                <a:latin typeface="Calibri" panose="020F0502020204030204" pitchFamily="34" charset="0"/>
                <a:ea typeface="Calibri"/>
                <a:cs typeface="Calibri" panose="020F0502020204030204" pitchFamily="34" charset="0"/>
                <a:sym typeface="Calibri"/>
              </a:rPr>
              <a:t>.</a:t>
            </a: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a:cs typeface="Calibri" panose="020F0502020204030204" pitchFamily="34" charset="0"/>
                <a:sym typeface="Calibri"/>
              </a:rPr>
              <a:t>Specifically</a:t>
            </a:r>
            <a:r>
              <a:rPr lang="en-US" sz="1800" dirty="0">
                <a:solidFill>
                  <a:schemeClr val="dk1"/>
                </a:solidFill>
                <a:latin typeface="Calibri" panose="020F0502020204030204" pitchFamily="34" charset="0"/>
                <a:ea typeface="Calibri"/>
                <a:cs typeface="Calibri" panose="020F0502020204030204" pitchFamily="34" charset="0"/>
                <a:sym typeface="Calibri"/>
              </a:rPr>
              <a:t>, I have acquired skills in analyzing data and applying statistical concepts to gain </a:t>
            </a:r>
            <a:r>
              <a:rPr lang="en-US" sz="1800" dirty="0" smtClean="0">
                <a:solidFill>
                  <a:schemeClr val="dk1"/>
                </a:solidFill>
                <a:latin typeface="Calibri" panose="020F0502020204030204" pitchFamily="34" charset="0"/>
                <a:ea typeface="Calibri"/>
                <a:cs typeface="Calibri" panose="020F0502020204030204" pitchFamily="34" charset="0"/>
                <a:sym typeface="Calibri"/>
              </a:rPr>
              <a:t>understanding.</a:t>
            </a: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a:cs typeface="Calibri" panose="020F0502020204030204" pitchFamily="34" charset="0"/>
                <a:sym typeface="Calibri"/>
              </a:rPr>
              <a:t>Additionally</a:t>
            </a:r>
            <a:r>
              <a:rPr lang="en-US" sz="1800" dirty="0">
                <a:solidFill>
                  <a:schemeClr val="dk1"/>
                </a:solidFill>
                <a:latin typeface="Calibri" panose="020F0502020204030204" pitchFamily="34" charset="0"/>
                <a:ea typeface="Calibri"/>
                <a:cs typeface="Calibri" panose="020F0502020204030204" pitchFamily="34" charset="0"/>
                <a:sym typeface="Calibri"/>
              </a:rPr>
              <a:t>, I have developed the ability to handle large amounts of data and extract valuable insights from it</a:t>
            </a:r>
            <a:r>
              <a:rPr lang="en-US" sz="1800" dirty="0" smtClean="0">
                <a:solidFill>
                  <a:schemeClr val="dk1"/>
                </a:solidFill>
                <a:latin typeface="Calibri" panose="020F0502020204030204" pitchFamily="34" charset="0"/>
                <a:ea typeface="Calibri"/>
                <a:cs typeface="Calibri" panose="020F0502020204030204" pitchFamily="34" charset="0"/>
                <a:sym typeface="Calibri"/>
              </a:rPr>
              <a:t>. </a:t>
            </a:r>
          </a:p>
        </p:txBody>
      </p:sp>
      <p:sp>
        <p:nvSpPr>
          <p:cNvPr id="105" name="Google Shape;105;p3"/>
          <p:cNvSpPr txBox="1"/>
          <p:nvPr/>
        </p:nvSpPr>
        <p:spPr>
          <a:xfrm>
            <a:off x="420522" y="2151225"/>
            <a:ext cx="10216101"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2800" b="1" dirty="0" smtClean="0">
                <a:solidFill>
                  <a:srgbClr val="FF0000"/>
                </a:solidFill>
              </a:rPr>
              <a:t>EXPERIENCE/CHALLENGES WORKING ON EDA PROJECT</a:t>
            </a:r>
            <a:endParaRPr lang="en-US" sz="2800" dirty="0">
              <a:solidFill>
                <a:srgbClr val="FF0000"/>
              </a:solidFill>
              <a:latin typeface="Lato Black"/>
              <a:ea typeface="Lato Black"/>
              <a:cs typeface="Lato Black"/>
              <a:sym typeface="Lato Black"/>
            </a:endParaRPr>
          </a:p>
        </p:txBody>
      </p:sp>
    </p:spTree>
    <p:extLst>
      <p:ext uri="{BB962C8B-B14F-4D97-AF65-F5344CB8AC3E}">
        <p14:creationId xmlns:p14="http://schemas.microsoft.com/office/powerpoint/2010/main" val="359333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533751" y="1985219"/>
            <a:ext cx="4465643" cy="2834317"/>
          </a:xfrm>
          <a:prstGeom prst="rect">
            <a:avLst/>
          </a:prstGeom>
          <a:noFill/>
          <a:ln>
            <a:noFill/>
          </a:ln>
        </p:spPr>
      </p:pic>
      <p:sp>
        <p:nvSpPr>
          <p:cNvPr id="117" name="Google Shape;117;p5"/>
          <p:cNvSpPr txBox="1"/>
          <p:nvPr/>
        </p:nvSpPr>
        <p:spPr>
          <a:xfrm>
            <a:off x="1438834" y="2893648"/>
            <a:ext cx="4921623"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FF0000"/>
                </a:solidFill>
                <a:latin typeface="Libre Baskerville"/>
                <a:ea typeface="Libre Baskerville"/>
                <a:cs typeface="Libre Baskerville"/>
                <a:sym typeface="Libre Baskerville"/>
              </a:rPr>
              <a:t>THANK YOU</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312947" y="616623"/>
            <a:ext cx="11446097" cy="5139828"/>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endParaRPr lang="en-IN" sz="2000" b="1" i="0" u="none" strike="noStrike" cap="none" dirty="0" smtClean="0">
              <a:solidFill>
                <a:schemeClr val="dk1"/>
              </a:solidFill>
              <a:latin typeface="Calibri" panose="020F0502020204030204" pitchFamily="34" charset="0"/>
              <a:ea typeface="Calibri"/>
              <a:cs typeface="Calibri" panose="020F0502020204030204" pitchFamily="34" charset="0"/>
              <a:sym typeface="Calibri"/>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I am a driven and analytical professional with a strong foundation in computer applications and data analysis, underpinned by a Master of Computer Applications (MCA) from Telangana University and a Bachelor of Science from </a:t>
            </a:r>
            <a:r>
              <a:rPr lang="en-US" sz="1800" dirty="0" err="1">
                <a:latin typeface="Calibri" panose="020F0502020204030204" pitchFamily="34" charset="0"/>
                <a:cs typeface="Calibri" panose="020F0502020204030204" pitchFamily="34" charset="0"/>
              </a:rPr>
              <a:t>Keshav</a:t>
            </a:r>
            <a:r>
              <a:rPr lang="en-US" sz="1800" dirty="0">
                <a:latin typeface="Calibri" panose="020F0502020204030204" pitchFamily="34" charset="0"/>
                <a:cs typeface="Calibri" panose="020F0502020204030204" pitchFamily="34" charset="0"/>
              </a:rPr>
              <a:t> Memorial Institute of Commerce and Sciences. </a:t>
            </a:r>
            <a:endParaRPr lang="en-IN" sz="1800" b="1" i="0" u="none" strike="noStrike" cap="none" dirty="0" smtClean="0">
              <a:solidFill>
                <a:schemeClr val="dk1"/>
              </a:solidFill>
              <a:latin typeface="Calibri" panose="020F0502020204030204" pitchFamily="34" charset="0"/>
              <a:ea typeface="Calibri"/>
              <a:cs typeface="Calibri" panose="020F0502020204030204" pitchFamily="34" charset="0"/>
              <a:sym typeface="Calibri"/>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My </a:t>
            </a:r>
            <a:r>
              <a:rPr lang="en-US" sz="1800" dirty="0">
                <a:latin typeface="Calibri" panose="020F0502020204030204" pitchFamily="34" charset="0"/>
                <a:cs typeface="Calibri" panose="020F0502020204030204" pitchFamily="34" charset="0"/>
              </a:rPr>
              <a:t>fascination with data science stems from its transformative power to turn raw data into actionable insights that can drive decision-making and innovation. The ability to uncover patterns, predict trends, and inform strategy using data analytics not only aligns with my analytical nature but also feeds my passion for contributing to meaningful business outcomes.</a:t>
            </a:r>
            <a:endParaRPr sz="1800" b="1"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My </a:t>
            </a:r>
            <a:r>
              <a:rPr lang="en-US" sz="1800" dirty="0">
                <a:latin typeface="Calibri" panose="020F0502020204030204" pitchFamily="34" charset="0"/>
                <a:cs typeface="Calibri" panose="020F0502020204030204" pitchFamily="34" charset="0"/>
              </a:rPr>
              <a:t>practical experience in the field of data science has been shaped by internships that allowed me to apply and expand my analytical skills in real-world </a:t>
            </a:r>
            <a:r>
              <a:rPr lang="en-US" sz="1800" dirty="0" smtClean="0">
                <a:latin typeface="Calibri" panose="020F0502020204030204" pitchFamily="34" charset="0"/>
                <a:cs typeface="Calibri" panose="020F0502020204030204" pitchFamily="34" charset="0"/>
              </a:rPr>
              <a:t>scenarios:</a:t>
            </a:r>
            <a:endParaRPr lang="en-IN" sz="1800" b="1" dirty="0">
              <a:solidFill>
                <a:schemeClr val="dk1"/>
              </a:solidFill>
              <a:latin typeface="Calibri" panose="020F0502020204030204" pitchFamily="34" charset="0"/>
              <a:cs typeface="Calibri" panose="020F0502020204030204" pitchFamily="34" charset="0"/>
              <a:sym typeface="Calibri"/>
            </a:endParaRPr>
          </a:p>
          <a:p>
            <a:pPr marL="285750" lvl="0" indent="-285750" algn="just">
              <a:buClr>
                <a:schemeClr val="dk1"/>
              </a:buClr>
              <a:buSzPts val="1800"/>
              <a:buFont typeface="Wingdings" panose="05000000000000000000" pitchFamily="2" charset="2"/>
              <a:buChar char="§"/>
            </a:pPr>
            <a:r>
              <a:rPr lang="en-US" sz="1800" b="1" dirty="0" smtClean="0">
                <a:latin typeface="Calibri" panose="020F0502020204030204" pitchFamily="34" charset="0"/>
                <a:cs typeface="Calibri" panose="020F0502020204030204" pitchFamily="34" charset="0"/>
              </a:rPr>
              <a:t>Data </a:t>
            </a:r>
            <a:r>
              <a:rPr lang="en-US" sz="1800" b="1" dirty="0">
                <a:latin typeface="Calibri" panose="020F0502020204030204" pitchFamily="34" charset="0"/>
                <a:cs typeface="Calibri" panose="020F0502020204030204" pitchFamily="34" charset="0"/>
              </a:rPr>
              <a:t>Analyst Intern at </a:t>
            </a:r>
            <a:r>
              <a:rPr lang="en-US" sz="1800" b="1" dirty="0" err="1">
                <a:latin typeface="Calibri" panose="020F0502020204030204" pitchFamily="34" charset="0"/>
                <a:cs typeface="Calibri" panose="020F0502020204030204" pitchFamily="34" charset="0"/>
              </a:rPr>
              <a:t>MeriSkill</a:t>
            </a:r>
            <a:r>
              <a:rPr lang="en-US" sz="1800" b="1" dirty="0">
                <a:latin typeface="Calibri" panose="020F0502020204030204" pitchFamily="34" charset="0"/>
                <a:cs typeface="Calibri" panose="020F0502020204030204" pitchFamily="34" charset="0"/>
              </a:rPr>
              <a:t> (12/2023 – 01/2024): </a:t>
            </a:r>
            <a:r>
              <a:rPr lang="en-US" sz="1800" dirty="0">
                <a:latin typeface="Calibri" panose="020F0502020204030204" pitchFamily="34" charset="0"/>
                <a:cs typeface="Calibri" panose="020F0502020204030204" pitchFamily="34" charset="0"/>
              </a:rPr>
              <a:t>This role involved collaborating on data-driven initiatives, including data collection, interpretation, and visualization, where I developed interactive dashboards and reports using Power BI.</a:t>
            </a:r>
          </a:p>
          <a:p>
            <a:pPr marL="285750" indent="-285750" algn="just">
              <a:buFont typeface="Wingdings" panose="05000000000000000000" pitchFamily="2" charset="2"/>
              <a:buChar char="§"/>
            </a:pPr>
            <a:r>
              <a:rPr lang="en-US" sz="1800" b="1" dirty="0">
                <a:latin typeface="Calibri" panose="020F0502020204030204" pitchFamily="34" charset="0"/>
                <a:cs typeface="Calibri" panose="020F0502020204030204" pitchFamily="34" charset="0"/>
              </a:rPr>
              <a:t>Data Analyst Intern at Data Lumina (11/2023 – 12/2023):</a:t>
            </a:r>
            <a:r>
              <a:rPr lang="en-US" sz="1800" dirty="0">
                <a:latin typeface="Calibri" panose="020F0502020204030204" pitchFamily="34" charset="0"/>
                <a:cs typeface="Calibri" panose="020F0502020204030204" pitchFamily="34" charset="0"/>
              </a:rPr>
              <a:t> I conducted speech recognition and categorized unstructured datasets, applied grammatical tagging, and performed prescriptive analysis, enhancing content structure through a non-technical approach</a:t>
            </a:r>
            <a:r>
              <a:rPr lang="en-US" sz="1800" dirty="0" smtClean="0">
                <a:latin typeface="Calibri" panose="020F0502020204030204" pitchFamily="34" charset="0"/>
                <a:cs typeface="Calibri" panose="020F0502020204030204" pitchFamily="34" charset="0"/>
              </a:rPr>
              <a:t>.</a:t>
            </a:r>
            <a:endParaRPr sz="1800" b="1"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p>
            <a:pPr marL="285750" marR="0" lvl="0" indent="-285750" algn="l" rtl="0">
              <a:spcBef>
                <a:spcPts val="0"/>
              </a:spcBef>
              <a:spcAft>
                <a:spcPts val="0"/>
              </a:spcAft>
              <a:buClr>
                <a:schemeClr val="dk1"/>
              </a:buClr>
              <a:buSzPts val="1800"/>
              <a:buFont typeface="Calibri"/>
              <a:buChar char="•"/>
            </a:pPr>
            <a:r>
              <a:rPr lang="en-IN" sz="2000" b="1" dirty="0" smtClean="0">
                <a:solidFill>
                  <a:schemeClr val="dk1"/>
                </a:solidFill>
                <a:latin typeface="Calibri" panose="020F0502020204030204" pitchFamily="34" charset="0"/>
                <a:ea typeface="Calibri"/>
                <a:cs typeface="Calibri" panose="020F0502020204030204" pitchFamily="34" charset="0"/>
                <a:sym typeface="Calibri"/>
              </a:rPr>
              <a:t>LinkedIn </a:t>
            </a:r>
            <a:r>
              <a:rPr lang="en-IN" sz="2000" b="1" dirty="0">
                <a:solidFill>
                  <a:schemeClr val="dk1"/>
                </a:solidFill>
                <a:latin typeface="Calibri" panose="020F0502020204030204" pitchFamily="34" charset="0"/>
                <a:ea typeface="Calibri"/>
                <a:cs typeface="Calibri" panose="020F0502020204030204" pitchFamily="34" charset="0"/>
                <a:sym typeface="Calibri"/>
              </a:rPr>
              <a:t>and </a:t>
            </a:r>
            <a:r>
              <a:rPr lang="en-IN" sz="2000" b="1" dirty="0" smtClean="0">
                <a:solidFill>
                  <a:schemeClr val="dk1"/>
                </a:solidFill>
                <a:latin typeface="Calibri" panose="020F0502020204030204" pitchFamily="34" charset="0"/>
                <a:ea typeface="Calibri"/>
                <a:cs typeface="Calibri" panose="020F0502020204030204" pitchFamily="34" charset="0"/>
                <a:sym typeface="Calibri"/>
              </a:rPr>
              <a:t>GitHub profile URLS</a:t>
            </a:r>
          </a:p>
          <a:p>
            <a:pPr marL="285750" lvl="0" indent="-285750">
              <a:buClr>
                <a:schemeClr val="dk1"/>
              </a:buClr>
              <a:buSzPts val="1800"/>
              <a:buFont typeface="Calibri"/>
              <a:buChar char="•"/>
            </a:pPr>
            <a:endParaRPr sz="1800" b="1"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05" name="Google Shape;105;p3"/>
          <p:cNvSpPr txBox="1"/>
          <p:nvPr/>
        </p:nvSpPr>
        <p:spPr>
          <a:xfrm>
            <a:off x="312947" y="368670"/>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smtClean="0">
                <a:solidFill>
                  <a:srgbClr val="FF0000"/>
                </a:solidFill>
                <a:latin typeface="Lato Black"/>
                <a:ea typeface="Lato Black"/>
                <a:cs typeface="Lato Black"/>
                <a:sym typeface="Lato Black"/>
              </a:rPr>
              <a:t>ABOUT ME</a:t>
            </a:r>
            <a:endParaRPr lang="en-IN" sz="1800" b="0" i="0" u="none" strike="noStrike" cap="none" dirty="0">
              <a:solidFill>
                <a:srgbClr val="FF0000"/>
              </a:solidFill>
              <a:latin typeface="Calibri"/>
              <a:ea typeface="Calibri"/>
              <a:cs typeface="Calibri"/>
              <a:sym typeface="Calibri"/>
            </a:endParaRPr>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066" y="5450363"/>
            <a:ext cx="813705" cy="813705"/>
          </a:xfrm>
          <a:prstGeom prst="rect">
            <a:avLst/>
          </a:prstGeom>
        </p:spPr>
      </p:pic>
      <p:pic>
        <p:nvPicPr>
          <p:cNvPr id="5" name="Picture 4">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0506" y="5390095"/>
            <a:ext cx="934239" cy="9342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smtClean="0">
                <a:solidFill>
                  <a:srgbClr val="FF0000"/>
                </a:solidFill>
              </a:rPr>
              <a:t>AGENDA</a:t>
            </a:r>
            <a:endParaRPr lang="en-IN" b="1" dirty="0">
              <a:solidFill>
                <a:srgbClr val="FF0000"/>
              </a:solidFill>
            </a:endParaRPr>
          </a:p>
        </p:txBody>
      </p:sp>
      <p:sp>
        <p:nvSpPr>
          <p:cNvPr id="111" name="Google Shape;111;p4"/>
          <p:cNvSpPr txBox="1">
            <a:spLocks noGrp="1"/>
          </p:cNvSpPr>
          <p:nvPr>
            <p:ph type="body" idx="1"/>
          </p:nvPr>
        </p:nvSpPr>
        <p:spPr>
          <a:xfrm>
            <a:off x="208472" y="964289"/>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dirty="0" smtClean="0"/>
              <a:t>BUSINESS PROBLEM AND USE CASE DOMAIN UNDERSTANDING </a:t>
            </a:r>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dirty="0" smtClean="0"/>
              <a:t>OBJECTIVE OF THE PROJECT</a:t>
            </a:r>
            <a:endParaRPr lang="en-US" sz="2400"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dirty="0" smtClean="0"/>
              <a:t>SUMMARY OF THE DATA </a:t>
            </a:r>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endParaRPr lang="en-US" sz="2400" b="1" u="sng" dirty="0">
              <a:solidFill>
                <a:srgbClr val="FF0000"/>
              </a:solidFill>
            </a:endParaRPr>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u="sng" dirty="0" smtClean="0">
                <a:solidFill>
                  <a:srgbClr val="FF0000"/>
                </a:solidFill>
              </a:rPr>
              <a:t>EXPLORATORY DATA ANALYSIS: </a:t>
            </a:r>
            <a:endParaRPr lang="en-US" sz="2400"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i="1" dirty="0" smtClean="0"/>
              <a:t>DATA CLEANING</a:t>
            </a:r>
            <a:endParaRPr lang="en-US" sz="2400"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i="1" dirty="0" smtClean="0"/>
              <a:t>DATA MANIPULATION</a:t>
            </a:r>
            <a:endParaRPr lang="en-US" sz="2400"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i="1" dirty="0" smtClean="0"/>
              <a:t>UNIVARIATE ANALYSIS</a:t>
            </a:r>
            <a:endParaRPr lang="en-US" sz="2400"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i="1" dirty="0" smtClean="0"/>
              <a:t>BIVARIATE ANALYSIS</a:t>
            </a:r>
            <a:endParaRPr lang="en-US" sz="2400"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endParaRPr lang="en-US" sz="2400" b="1" dirty="0" smtClean="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dirty="0" smtClean="0"/>
              <a:t>KEY BUSINESS QUESTION  </a:t>
            </a:r>
            <a:endParaRPr lang="en-US" sz="2400"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
            </a:pPr>
            <a:r>
              <a:rPr lang="en-US" sz="2400" b="1" dirty="0" smtClean="0"/>
              <a:t>CONCLUSION EXPERIENCE/CHALLENGES </a:t>
            </a:r>
            <a:endParaRPr lang="en-US" sz="2400" dirty="0" smtClean="0"/>
          </a:p>
          <a:p>
            <a:pPr marL="228600" lvl="0" indent="-130810" algn="l" rtl="0">
              <a:lnSpc>
                <a:spcPct val="90000"/>
              </a:lnSpc>
              <a:spcBef>
                <a:spcPts val="1000"/>
              </a:spcBef>
              <a:spcAft>
                <a:spcPts val="0"/>
              </a:spcAft>
              <a:buClr>
                <a:schemeClr val="dk1"/>
              </a:buClr>
              <a:buSzPct val="100000"/>
              <a:buNone/>
            </a:pP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312947" y="1262082"/>
            <a:ext cx="11446097" cy="4801274"/>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b="1" dirty="0" smtClean="0">
                <a:latin typeface="Calibri" panose="020F0502020204030204" pitchFamily="34" charset="0"/>
                <a:cs typeface="Calibri" panose="020F0502020204030204" pitchFamily="34" charset="0"/>
              </a:rPr>
              <a:t>Business </a:t>
            </a:r>
            <a:r>
              <a:rPr lang="en-US" sz="1800" b="1" dirty="0">
                <a:latin typeface="Calibri" panose="020F0502020204030204" pitchFamily="34" charset="0"/>
                <a:cs typeface="Calibri" panose="020F0502020204030204" pitchFamily="34" charset="0"/>
              </a:rPr>
              <a:t>Problem:</a:t>
            </a: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The business problem revolves around understanding the employment outcomes of engineering graduates</a:t>
            </a:r>
            <a:r>
              <a:rPr lang="en-US" sz="1800" dirty="0" smtClean="0">
                <a:latin typeface="Calibri" panose="020F0502020204030204" pitchFamily="34" charset="0"/>
                <a:cs typeface="Calibri" panose="020F0502020204030204" pitchFamily="34" charset="0"/>
              </a:rPr>
              <a:t>.</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Specifically</a:t>
            </a:r>
            <a:r>
              <a:rPr lang="en-US" sz="1800" dirty="0">
                <a:latin typeface="Calibri" panose="020F0502020204030204" pitchFamily="34" charset="0"/>
                <a:cs typeface="Calibri" panose="020F0502020204030204" pitchFamily="34" charset="0"/>
              </a:rPr>
              <a:t>, we aim to explore factors that influence salary, job titles, and job locations for these graduates.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By </a:t>
            </a:r>
            <a:r>
              <a:rPr lang="en-US" sz="1800" dirty="0">
                <a:latin typeface="Calibri" panose="020F0502020204030204" pitchFamily="34" charset="0"/>
                <a:cs typeface="Calibri" panose="020F0502020204030204" pitchFamily="34" charset="0"/>
              </a:rPr>
              <a:t>analyzing this dataset, we can gain insights into the dynamics of the entry-level labor market and inform strategies for career development and recruitment.</a:t>
            </a:r>
          </a:p>
          <a:p>
            <a:pPr lvl="0" algn="just">
              <a:buClr>
                <a:schemeClr val="dk1"/>
              </a:buClr>
              <a:buSzPts val="1800"/>
            </a:pPr>
            <a:endParaRPr lang="en-US" sz="1800" dirty="0">
              <a:latin typeface="Calibri" panose="020F0502020204030204" pitchFamily="34" charset="0"/>
              <a:cs typeface="Calibri" panose="020F0502020204030204" pitchFamily="34" charset="0"/>
            </a:endParaRPr>
          </a:p>
          <a:p>
            <a:pPr lvl="0" algn="just">
              <a:buClr>
                <a:schemeClr val="dk1"/>
              </a:buClr>
              <a:buSzPts val="1800"/>
            </a:pPr>
            <a:r>
              <a:rPr lang="en-US" sz="1800" b="1" dirty="0">
                <a:latin typeface="Calibri" panose="020F0502020204030204" pitchFamily="34" charset="0"/>
                <a:cs typeface="Calibri" panose="020F0502020204030204" pitchFamily="34" charset="0"/>
              </a:rPr>
              <a:t>Domain Understanding:</a:t>
            </a: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Engineering Graduates: The dataset focuses on students with engineering disciplines, making it relevant for understanding employment trends in this </a:t>
            </a:r>
            <a:r>
              <a:rPr lang="en-US" sz="1800" dirty="0" smtClean="0">
                <a:latin typeface="Calibri" panose="020F0502020204030204" pitchFamily="34" charset="0"/>
                <a:cs typeface="Calibri" panose="020F0502020204030204" pitchFamily="34" charset="0"/>
              </a:rPr>
              <a:t>field.</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Employment </a:t>
            </a:r>
            <a:r>
              <a:rPr lang="en-US" sz="1800" dirty="0">
                <a:latin typeface="Calibri" panose="020F0502020204030204" pitchFamily="34" charset="0"/>
                <a:cs typeface="Calibri" panose="020F0502020204030204" pitchFamily="34" charset="0"/>
              </a:rPr>
              <a:t>Outcomes: We examine variables such as salary, job titles, and job locations. These outcomes are crucial for both graduates and </a:t>
            </a:r>
            <a:r>
              <a:rPr lang="en-US" sz="1800" dirty="0" smtClean="0">
                <a:latin typeface="Calibri" panose="020F0502020204030204" pitchFamily="34" charset="0"/>
                <a:cs typeface="Calibri" panose="020F0502020204030204" pitchFamily="34" charset="0"/>
              </a:rPr>
              <a:t>employers.</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Skills </a:t>
            </a:r>
            <a:r>
              <a:rPr lang="en-US" sz="1800" dirty="0">
                <a:latin typeface="Calibri" panose="020F0502020204030204" pitchFamily="34" charset="0"/>
                <a:cs typeface="Calibri" panose="020F0502020204030204" pitchFamily="34" charset="0"/>
              </a:rPr>
              <a:t>Assessment: The dataset includes standardized scores in cognitive skills, technical skills, and personality skills. These scores play a significant role in </a:t>
            </a:r>
            <a:r>
              <a:rPr lang="en-US" sz="1800" dirty="0" smtClean="0">
                <a:latin typeface="Calibri" panose="020F0502020204030204" pitchFamily="34" charset="0"/>
                <a:cs typeface="Calibri" panose="020F0502020204030204" pitchFamily="34" charset="0"/>
              </a:rPr>
              <a:t>employability.</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Demographic </a:t>
            </a:r>
            <a:r>
              <a:rPr lang="en-US" sz="1800" dirty="0">
                <a:latin typeface="Calibri" panose="020F0502020204030204" pitchFamily="34" charset="0"/>
                <a:cs typeface="Calibri" panose="020F0502020204030204" pitchFamily="34" charset="0"/>
              </a:rPr>
              <a:t>Features: Demographic variables like gender, age, and educational background provide context for understanding employment </a:t>
            </a:r>
            <a:r>
              <a:rPr lang="en-US" sz="1800" dirty="0" smtClean="0">
                <a:latin typeface="Calibri" panose="020F0502020204030204" pitchFamily="34" charset="0"/>
                <a:cs typeface="Calibri" panose="020F0502020204030204" pitchFamily="34" charset="0"/>
              </a:rPr>
              <a:t>patterns.</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College </a:t>
            </a:r>
            <a:r>
              <a:rPr lang="en-US" sz="1800" dirty="0">
                <a:latin typeface="Calibri" panose="020F0502020204030204" pitchFamily="34" charset="0"/>
                <a:cs typeface="Calibri" panose="020F0502020204030204" pitchFamily="34" charset="0"/>
              </a:rPr>
              <a:t>Tiers: The tier of the college attended by graduates can impact their employability and career </a:t>
            </a:r>
            <a:r>
              <a:rPr lang="en-US" sz="1800" dirty="0" smtClean="0">
                <a:latin typeface="Calibri" panose="020F0502020204030204" pitchFamily="34" charset="0"/>
                <a:cs typeface="Calibri" panose="020F0502020204030204" pitchFamily="34" charset="0"/>
              </a:rPr>
              <a:t>prospects.</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Specialization </a:t>
            </a:r>
            <a:r>
              <a:rPr lang="en-US" sz="1800" dirty="0">
                <a:latin typeface="Calibri" panose="020F0502020204030204" pitchFamily="34" charset="0"/>
                <a:cs typeface="Calibri" panose="020F0502020204030204" pitchFamily="34" charset="0"/>
              </a:rPr>
              <a:t>and Degree: The field of specialization and the degree pursued also influence job opportunities. </a:t>
            </a:r>
            <a:endParaRPr sz="1800" b="1"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05" name="Google Shape;105;p3"/>
          <p:cNvSpPr txBox="1"/>
          <p:nvPr/>
        </p:nvSpPr>
        <p:spPr>
          <a:xfrm>
            <a:off x="312947" y="825080"/>
            <a:ext cx="10996029"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a:ea typeface="Lato Black"/>
                <a:cs typeface="Lato Black"/>
                <a:sym typeface="Lato Black"/>
              </a:rPr>
              <a:t>BUSINESS PROBLEM AND USE CASE DOMAIN UNDERSTANDING</a:t>
            </a:r>
            <a:endParaRPr lang="en-IN" sz="1600" b="0" i="0" u="none" strike="noStrike" cap="none"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390012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78476" y="1216626"/>
            <a:ext cx="11446097" cy="3693278"/>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Exploratory Analysis: Understand the distribution and relationships among variables in the dataset. Explore patterns, trends, and potential </a:t>
            </a:r>
            <a:r>
              <a:rPr lang="en-US" sz="1800" dirty="0" smtClean="0">
                <a:latin typeface="Calibri" panose="020F0502020204030204" pitchFamily="34" charset="0"/>
                <a:cs typeface="Calibri" panose="020F0502020204030204" pitchFamily="34" charset="0"/>
              </a:rPr>
              <a:t>outliers.</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Predictive Modeling: Salary </a:t>
            </a:r>
            <a:r>
              <a:rPr lang="en-US" sz="1800" dirty="0">
                <a:latin typeface="Calibri" panose="020F0502020204030204" pitchFamily="34" charset="0"/>
                <a:cs typeface="Calibri" panose="020F0502020204030204" pitchFamily="34" charset="0"/>
              </a:rPr>
              <a:t>Prediction: Build a model to predict the salary of engineering graduates based on features such as skills scores, college tier, specialization, and </a:t>
            </a:r>
            <a:r>
              <a:rPr lang="en-US" sz="1800" dirty="0" smtClean="0">
                <a:latin typeface="Calibri" panose="020F0502020204030204" pitchFamily="34" charset="0"/>
                <a:cs typeface="Calibri" panose="020F0502020204030204" pitchFamily="34" charset="0"/>
              </a:rPr>
              <a:t>demographics.</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Job </a:t>
            </a:r>
            <a:r>
              <a:rPr lang="en-US" sz="1800" dirty="0">
                <a:latin typeface="Calibri" panose="020F0502020204030204" pitchFamily="34" charset="0"/>
                <a:cs typeface="Calibri" panose="020F0502020204030204" pitchFamily="34" charset="0"/>
              </a:rPr>
              <a:t>Title Prediction: Develop a model to predict job titles based on relevant </a:t>
            </a:r>
            <a:r>
              <a:rPr lang="en-US" sz="1800" dirty="0" smtClean="0">
                <a:latin typeface="Calibri" panose="020F0502020204030204" pitchFamily="34" charset="0"/>
                <a:cs typeface="Calibri" panose="020F0502020204030204" pitchFamily="34" charset="0"/>
              </a:rPr>
              <a:t>features.</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Job </a:t>
            </a:r>
            <a:r>
              <a:rPr lang="en-US" sz="1800" dirty="0">
                <a:latin typeface="Calibri" panose="020F0502020204030204" pitchFamily="34" charset="0"/>
                <a:cs typeface="Calibri" panose="020F0502020204030204" pitchFamily="34" charset="0"/>
              </a:rPr>
              <a:t>Location Prediction: Create a model to predict job locations (cities) based on candidate </a:t>
            </a:r>
            <a:r>
              <a:rPr lang="en-US" sz="1800" dirty="0" smtClean="0">
                <a:latin typeface="Calibri" panose="020F0502020204030204" pitchFamily="34" charset="0"/>
                <a:cs typeface="Calibri" panose="020F0502020204030204" pitchFamily="34" charset="0"/>
              </a:rPr>
              <a:t>attributes.</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Feature </a:t>
            </a:r>
            <a:r>
              <a:rPr lang="en-US" sz="1800" dirty="0">
                <a:latin typeface="Calibri" panose="020F0502020204030204" pitchFamily="34" charset="0"/>
                <a:cs typeface="Calibri" panose="020F0502020204030204" pitchFamily="34" charset="0"/>
              </a:rPr>
              <a:t>Importance and </a:t>
            </a:r>
            <a:r>
              <a:rPr lang="en-US" sz="1800" dirty="0" smtClean="0">
                <a:latin typeface="Calibri" panose="020F0502020204030204" pitchFamily="34" charset="0"/>
                <a:cs typeface="Calibri" panose="020F0502020204030204" pitchFamily="34" charset="0"/>
              </a:rPr>
              <a:t>Insights: Identify </a:t>
            </a:r>
            <a:r>
              <a:rPr lang="en-US" sz="1800" dirty="0">
                <a:latin typeface="Calibri" panose="020F0502020204030204" pitchFamily="34" charset="0"/>
                <a:cs typeface="Calibri" panose="020F0502020204030204" pitchFamily="34" charset="0"/>
              </a:rPr>
              <a:t>which factors (skills, education, demographics) significantly impact employment </a:t>
            </a:r>
            <a:r>
              <a:rPr lang="en-US" sz="1800" dirty="0" smtClean="0">
                <a:latin typeface="Calibri" panose="020F0502020204030204" pitchFamily="34" charset="0"/>
                <a:cs typeface="Calibri" panose="020F0502020204030204" pitchFamily="34" charset="0"/>
              </a:rPr>
              <a:t>outcomes. Provide </a:t>
            </a:r>
            <a:r>
              <a:rPr lang="en-US" sz="1800" dirty="0">
                <a:latin typeface="Calibri" panose="020F0502020204030204" pitchFamily="34" charset="0"/>
                <a:cs typeface="Calibri" panose="020F0502020204030204" pitchFamily="34" charset="0"/>
              </a:rPr>
              <a:t>actionable insights for graduates, recruiters, and </a:t>
            </a:r>
            <a:r>
              <a:rPr lang="en-US" sz="1800" dirty="0" smtClean="0">
                <a:latin typeface="Calibri" panose="020F0502020204030204" pitchFamily="34" charset="0"/>
                <a:cs typeface="Calibri" panose="020F0502020204030204" pitchFamily="34" charset="0"/>
              </a:rPr>
              <a:t>policymakers.</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Recommendations: Suggest </a:t>
            </a:r>
            <a:r>
              <a:rPr lang="en-US" sz="1800" dirty="0">
                <a:latin typeface="Calibri" panose="020F0502020204030204" pitchFamily="34" charset="0"/>
                <a:cs typeface="Calibri" panose="020F0502020204030204" pitchFamily="34" charset="0"/>
              </a:rPr>
              <a:t>strategies for improving employability, such as skill development, college selection, and specialization </a:t>
            </a:r>
            <a:r>
              <a:rPr lang="en-US" sz="1800" dirty="0" smtClean="0">
                <a:latin typeface="Calibri" panose="020F0502020204030204" pitchFamily="34" charset="0"/>
                <a:cs typeface="Calibri" panose="020F0502020204030204" pitchFamily="34" charset="0"/>
              </a:rPr>
              <a:t>choices. Recommend </a:t>
            </a:r>
            <a:r>
              <a:rPr lang="en-US" sz="1800" dirty="0">
                <a:latin typeface="Calibri" panose="020F0502020204030204" pitchFamily="34" charset="0"/>
                <a:cs typeface="Calibri" panose="020F0502020204030204" pitchFamily="34" charset="0"/>
              </a:rPr>
              <a:t>targeted interventions to bridge skill gaps.</a:t>
            </a:r>
          </a:p>
          <a:p>
            <a:pPr lvl="0" algn="just">
              <a:buClr>
                <a:schemeClr val="dk1"/>
              </a:buClr>
              <a:buSzPts val="1800"/>
            </a:pPr>
            <a:endParaRPr lang="en-US" sz="1800" dirty="0" smtClean="0">
              <a:latin typeface="Calibri" panose="020F0502020204030204" pitchFamily="34" charset="0"/>
              <a:cs typeface="Calibri" panose="020F0502020204030204" pitchFamily="34" charset="0"/>
            </a:endParaRPr>
          </a:p>
          <a:p>
            <a:pPr lvl="0" algn="just">
              <a:buClr>
                <a:schemeClr val="dk1"/>
              </a:buClr>
              <a:buSzPts val="1800"/>
            </a:pPr>
            <a:r>
              <a:rPr lang="en-US" sz="1800" dirty="0" smtClean="0">
                <a:latin typeface="Calibri" panose="020F0502020204030204" pitchFamily="34" charset="0"/>
                <a:cs typeface="Calibri" panose="020F0502020204030204" pitchFamily="34" charset="0"/>
              </a:rPr>
              <a:t>Overall</a:t>
            </a:r>
            <a:r>
              <a:rPr lang="en-US" sz="1800" dirty="0">
                <a:latin typeface="Calibri" panose="020F0502020204030204" pitchFamily="34" charset="0"/>
                <a:cs typeface="Calibri" panose="020F0502020204030204" pitchFamily="34" charset="0"/>
              </a:rPr>
              <a:t>, the project aims to enhance our understanding of the employment landscape for engineering graduates and contribute to informed decision-making in career planning and recruitment.</a:t>
            </a:r>
            <a:endParaRPr sz="18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05" name="Google Shape;105;p3"/>
          <p:cNvSpPr txBox="1"/>
          <p:nvPr/>
        </p:nvSpPr>
        <p:spPr>
          <a:xfrm>
            <a:off x="312947" y="564471"/>
            <a:ext cx="9126888"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a:ea typeface="Lato Black"/>
                <a:cs typeface="Lato Black"/>
                <a:sym typeface="Lato Black"/>
              </a:rPr>
              <a:t>OBJECTIVE OF THE PROJECT</a:t>
            </a:r>
            <a:endParaRPr lang="en-US" sz="2800" dirty="0">
              <a:solidFill>
                <a:srgbClr val="FF0000"/>
              </a:solidFill>
              <a:latin typeface="Lato Black"/>
              <a:ea typeface="Lato Black"/>
              <a:cs typeface="Lato Black"/>
              <a:sym typeface="Lato Black"/>
            </a:endParaRPr>
          </a:p>
        </p:txBody>
      </p:sp>
    </p:spTree>
    <p:extLst>
      <p:ext uri="{BB962C8B-B14F-4D97-AF65-F5344CB8AC3E}">
        <p14:creationId xmlns:p14="http://schemas.microsoft.com/office/powerpoint/2010/main" val="429313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245712" y="1315872"/>
            <a:ext cx="11446097" cy="4985940"/>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The dataset was released by Aspiring Minds from the Aspiring Mind Employment Outcome 2015 (AMEO).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The </a:t>
            </a:r>
            <a:r>
              <a:rPr lang="en-US" sz="1800" dirty="0">
                <a:latin typeface="Calibri" panose="020F0502020204030204" pitchFamily="34" charset="0"/>
                <a:cs typeface="Calibri" panose="020F0502020204030204" pitchFamily="34" charset="0"/>
              </a:rPr>
              <a:t>study is primarily limited  only to students with engineering disciplines.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The </a:t>
            </a:r>
            <a:r>
              <a:rPr lang="en-US" sz="1800" dirty="0">
                <a:latin typeface="Calibri" panose="020F0502020204030204" pitchFamily="34" charset="0"/>
                <a:cs typeface="Calibri" panose="020F0502020204030204" pitchFamily="34" charset="0"/>
              </a:rPr>
              <a:t>dataset contains the employment outcomes of engineering graduates as dependent variables (Salary, Job Titles, and Job Locations) along with the standardized scores from three different areas – cognitive skills, technical skills and personality skills.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The </a:t>
            </a:r>
            <a:r>
              <a:rPr lang="en-US" sz="1800" dirty="0">
                <a:latin typeface="Calibri" panose="020F0502020204030204" pitchFamily="34" charset="0"/>
                <a:cs typeface="Calibri" panose="020F0502020204030204" pitchFamily="34" charset="0"/>
              </a:rPr>
              <a:t>dataset also contains demographic features.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The </a:t>
            </a:r>
            <a:r>
              <a:rPr lang="en-US" sz="1800" dirty="0">
                <a:latin typeface="Calibri" panose="020F0502020204030204" pitchFamily="34" charset="0"/>
                <a:cs typeface="Calibri" panose="020F0502020204030204" pitchFamily="34" charset="0"/>
              </a:rPr>
              <a:t>dataset  contains  around  40 independent variables and 4000 data points.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The </a:t>
            </a:r>
            <a:r>
              <a:rPr lang="en-US" sz="1800" dirty="0">
                <a:latin typeface="Calibri" panose="020F0502020204030204" pitchFamily="34" charset="0"/>
                <a:cs typeface="Calibri" panose="020F0502020204030204" pitchFamily="34" charset="0"/>
              </a:rPr>
              <a:t>independent variables are both continuous and categorical in nature. The dataset contains a unique identifier for each </a:t>
            </a:r>
            <a:r>
              <a:rPr lang="en-US" sz="1800" dirty="0" smtClean="0">
                <a:latin typeface="Calibri" panose="020F0502020204030204" pitchFamily="34" charset="0"/>
                <a:cs typeface="Calibri" panose="020F0502020204030204" pitchFamily="34" charset="0"/>
              </a:rPr>
              <a:t>candidate</a:t>
            </a:r>
          </a:p>
          <a:p>
            <a:pPr marL="285750" lvl="0" indent="-285750" algn="just">
              <a:buClr>
                <a:schemeClr val="dk1"/>
              </a:buClr>
              <a:buSzPts val="1800"/>
              <a:buFont typeface="Wingdings" panose="05000000000000000000" pitchFamily="2" charset="2"/>
              <a:buChar char="§"/>
            </a:pPr>
            <a:endParaRPr lang="en-US" sz="1800" dirty="0">
              <a:solidFill>
                <a:schemeClr val="dk1"/>
              </a:solidFill>
              <a:latin typeface="Calibri" panose="020F0502020204030204" pitchFamily="34" charset="0"/>
              <a:ea typeface="Calibri"/>
              <a:cs typeface="Calibri" panose="020F0502020204030204" pitchFamily="34" charset="0"/>
              <a:sym typeface="Calibri"/>
            </a:endParaRPr>
          </a:p>
          <a:p>
            <a:pPr marL="285750" lvl="0" indent="-285750" algn="just">
              <a:buClr>
                <a:schemeClr val="dk1"/>
              </a:buClr>
              <a:buSzPts val="1800"/>
              <a:buFont typeface="Wingdings" panose="05000000000000000000" pitchFamily="2" charset="2"/>
              <a:buChar char="§"/>
            </a:pPr>
            <a:endParaRPr lang="en-US" sz="1800" dirty="0" smtClean="0">
              <a:solidFill>
                <a:schemeClr val="dk1"/>
              </a:solidFill>
              <a:latin typeface="Calibri" panose="020F0502020204030204" pitchFamily="34" charset="0"/>
              <a:ea typeface="Calibri"/>
              <a:cs typeface="Calibri" panose="020F0502020204030204" pitchFamily="34" charset="0"/>
              <a:sym typeface="Calibri"/>
            </a:endParaRP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a:cs typeface="Calibri" panose="020F0502020204030204" pitchFamily="34" charset="0"/>
                <a:sym typeface="Calibri"/>
              </a:rPr>
              <a:t>Dataset:</a:t>
            </a:r>
          </a:p>
          <a:p>
            <a:pPr marL="285750" lvl="0" indent="-285750" algn="just">
              <a:buClr>
                <a:schemeClr val="dk1"/>
              </a:buClr>
              <a:buSzPts val="1800"/>
              <a:buFont typeface="Wingdings" panose="05000000000000000000" pitchFamily="2" charset="2"/>
              <a:buChar char="§"/>
            </a:pPr>
            <a:r>
              <a:rPr lang="en-US" dirty="0" smtClean="0">
                <a:hlinkClick r:id="rId3"/>
              </a:rPr>
              <a:t>https</a:t>
            </a:r>
            <a:r>
              <a:rPr lang="en-US" dirty="0">
                <a:hlinkClick r:id="rId3"/>
              </a:rPr>
              <a:t>://</a:t>
            </a:r>
            <a:r>
              <a:rPr lang="en-US" dirty="0" smtClean="0">
                <a:hlinkClick r:id="rId3"/>
              </a:rPr>
              <a:t>docs.google.com/spreadsheets/d/1yKll2Vg_mRRrNP_yrUaGr53y1VZMygQo/edit?usp=sharing&amp;ouid=101183190533718048323&amp;rtpof=true&amp;sd=true</a:t>
            </a:r>
            <a:endParaRPr lang="en-US" dirty="0" smtClean="0"/>
          </a:p>
          <a:p>
            <a:pPr marL="285750" lvl="0" indent="-285750" algn="just">
              <a:buClr>
                <a:schemeClr val="dk1"/>
              </a:buClr>
              <a:buSzPts val="1800"/>
              <a:buFont typeface="Wingdings" panose="05000000000000000000" pitchFamily="2" charset="2"/>
              <a:buChar char="§"/>
            </a:pPr>
            <a:endParaRPr lang="en-US" dirty="0"/>
          </a:p>
          <a:p>
            <a:pPr marL="285750" lvl="0" indent="-285750" algn="just">
              <a:buClr>
                <a:schemeClr val="dk1"/>
              </a:buClr>
              <a:buSzPts val="1800"/>
              <a:buFont typeface="Wingdings" panose="05000000000000000000" pitchFamily="2" charset="2"/>
              <a:buChar char="§"/>
            </a:pPr>
            <a:r>
              <a:rPr lang="en-US" dirty="0" smtClean="0"/>
              <a:t>Summary of Data:</a:t>
            </a:r>
          </a:p>
          <a:p>
            <a:pPr marL="285750" lvl="0" indent="-285750" algn="just">
              <a:buClr>
                <a:schemeClr val="dk1"/>
              </a:buClr>
              <a:buSzPts val="1800"/>
              <a:buFont typeface="Wingdings" panose="05000000000000000000" pitchFamily="2" charset="2"/>
              <a:buChar char="§"/>
            </a:pPr>
            <a:r>
              <a:rPr lang="en-US" dirty="0">
                <a:hlinkClick r:id="rId4"/>
              </a:rPr>
              <a:t>https://</a:t>
            </a:r>
            <a:r>
              <a:rPr lang="en-US" dirty="0" smtClean="0">
                <a:hlinkClick r:id="rId4"/>
              </a:rPr>
              <a:t>docs.google.com/document/d/1xvo6kN5Q4QG-ezZKrNwg2YMD6S_fwlmz/edit</a:t>
            </a:r>
            <a:endParaRPr lang="en-US" dirty="0" smtClean="0"/>
          </a:p>
          <a:p>
            <a:pPr marL="285750" lvl="0" indent="-285750" algn="just">
              <a:buClr>
                <a:schemeClr val="dk1"/>
              </a:buClr>
              <a:buSzPts val="1800"/>
              <a:buFont typeface="Wingdings" panose="05000000000000000000" pitchFamily="2" charset="2"/>
              <a:buChar char="§"/>
            </a:pPr>
            <a:endParaRPr lang="en-US" dirty="0" smtClean="0"/>
          </a:p>
          <a:p>
            <a:pPr marL="285750" lvl="0" indent="-285750" algn="just">
              <a:buClr>
                <a:schemeClr val="dk1"/>
              </a:buClr>
              <a:buSzPts val="1800"/>
              <a:buFont typeface="Wingdings" panose="05000000000000000000" pitchFamily="2" charset="2"/>
              <a:buChar char="§"/>
            </a:pPr>
            <a:endParaRPr sz="18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05" name="Google Shape;105;p3"/>
          <p:cNvSpPr txBox="1"/>
          <p:nvPr/>
        </p:nvSpPr>
        <p:spPr>
          <a:xfrm>
            <a:off x="420523" y="685495"/>
            <a:ext cx="9126888"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a:ea typeface="Lato Black"/>
                <a:cs typeface="Lato Black"/>
                <a:sym typeface="Lato Black"/>
              </a:rPr>
              <a:t>SUMMARY OF THE DATA </a:t>
            </a:r>
            <a:endParaRPr lang="en-US" sz="2800" dirty="0">
              <a:solidFill>
                <a:srgbClr val="FF0000"/>
              </a:solidFill>
              <a:latin typeface="Lato Black"/>
              <a:ea typeface="Lato Black"/>
              <a:cs typeface="Lato Black"/>
              <a:sym typeface="Lato Black"/>
            </a:endParaRPr>
          </a:p>
        </p:txBody>
      </p:sp>
    </p:spTree>
    <p:extLst>
      <p:ext uri="{BB962C8B-B14F-4D97-AF65-F5344CB8AC3E}">
        <p14:creationId xmlns:p14="http://schemas.microsoft.com/office/powerpoint/2010/main" val="287047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245712" y="1315872"/>
            <a:ext cx="11446097" cy="2031285"/>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The dataset was released by Aspiring Minds from the Aspiring Mind Employment Outcome 2015 (AMEO).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Handling Missing </a:t>
            </a:r>
            <a:r>
              <a:rPr lang="en-US" sz="1800" dirty="0" smtClean="0">
                <a:latin typeface="Calibri" panose="020F0502020204030204" pitchFamily="34" charset="0"/>
                <a:cs typeface="Calibri" panose="020F0502020204030204" pitchFamily="34" charset="0"/>
              </a:rPr>
              <a:t>Values</a:t>
            </a: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Data Type </a:t>
            </a:r>
            <a:r>
              <a:rPr lang="en-US" sz="1800" dirty="0" smtClean="0">
                <a:latin typeface="Calibri" panose="020F0502020204030204" pitchFamily="34" charset="0"/>
                <a:cs typeface="Calibri" panose="020F0502020204030204" pitchFamily="34" charset="0"/>
              </a:rPr>
              <a:t>Conversion</a:t>
            </a: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Removing </a:t>
            </a:r>
            <a:r>
              <a:rPr lang="en-US" sz="1800" dirty="0" smtClean="0">
                <a:latin typeface="Calibri" panose="020F0502020204030204" pitchFamily="34" charset="0"/>
                <a:cs typeface="Calibri" panose="020F0502020204030204" pitchFamily="34" charset="0"/>
              </a:rPr>
              <a:t>Duplicates</a:t>
            </a: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Outlier Detection and </a:t>
            </a:r>
            <a:r>
              <a:rPr lang="en-US" sz="1800" dirty="0" smtClean="0">
                <a:latin typeface="Calibri" panose="020F0502020204030204" pitchFamily="34" charset="0"/>
                <a:cs typeface="Calibri" panose="020F0502020204030204" pitchFamily="34" charset="0"/>
              </a:rPr>
              <a:t>Treatment</a:t>
            </a: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Standardizing and Cleaning Text </a:t>
            </a:r>
            <a:r>
              <a:rPr lang="en-US" sz="1800" dirty="0" smtClean="0">
                <a:latin typeface="Calibri" panose="020F0502020204030204" pitchFamily="34" charset="0"/>
                <a:cs typeface="Calibri" panose="020F0502020204030204" pitchFamily="34" charset="0"/>
              </a:rPr>
              <a:t>Data</a:t>
            </a: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Handling Inconsistent </a:t>
            </a:r>
            <a:r>
              <a:rPr lang="en-US" sz="1800" dirty="0" smtClean="0">
                <a:latin typeface="Calibri" panose="020F0502020204030204" pitchFamily="34" charset="0"/>
                <a:cs typeface="Calibri" panose="020F0502020204030204" pitchFamily="34" charset="0"/>
              </a:rPr>
              <a:t>Data</a:t>
            </a:r>
          </a:p>
        </p:txBody>
      </p:sp>
      <p:sp>
        <p:nvSpPr>
          <p:cNvPr id="105" name="Google Shape;105;p3"/>
          <p:cNvSpPr txBox="1"/>
          <p:nvPr/>
        </p:nvSpPr>
        <p:spPr>
          <a:xfrm>
            <a:off x="420523" y="685495"/>
            <a:ext cx="9126888"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a:ea typeface="Lato Black"/>
                <a:cs typeface="Lato Black"/>
                <a:sym typeface="Lato Black"/>
              </a:rPr>
              <a:t>DATA CLEANING STEPS </a:t>
            </a:r>
            <a:endParaRPr lang="en-US" sz="2800" dirty="0">
              <a:solidFill>
                <a:srgbClr val="FF0000"/>
              </a:solidFill>
              <a:latin typeface="Lato Black"/>
              <a:ea typeface="Lato Black"/>
              <a:cs typeface="Lato Black"/>
              <a:sym typeface="Lato Black"/>
            </a:endParaRPr>
          </a:p>
        </p:txBody>
      </p:sp>
      <p:sp>
        <p:nvSpPr>
          <p:cNvPr id="4" name="Google Shape;105;p3"/>
          <p:cNvSpPr txBox="1"/>
          <p:nvPr/>
        </p:nvSpPr>
        <p:spPr>
          <a:xfrm>
            <a:off x="420523" y="3405729"/>
            <a:ext cx="9126888"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a:ea typeface="Lato Black"/>
                <a:cs typeface="Lato Black"/>
                <a:sym typeface="Lato Black"/>
              </a:rPr>
              <a:t>DATA MANIPULATION STEPS</a:t>
            </a:r>
            <a:endParaRPr lang="en-US" sz="2800" dirty="0">
              <a:solidFill>
                <a:srgbClr val="FF0000"/>
              </a:solidFill>
              <a:latin typeface="Lato Black"/>
              <a:ea typeface="Lato Black"/>
              <a:cs typeface="Lato Black"/>
              <a:sym typeface="Lato Black"/>
            </a:endParaRPr>
          </a:p>
        </p:txBody>
      </p:sp>
      <p:sp>
        <p:nvSpPr>
          <p:cNvPr id="5" name="Google Shape;104;p3"/>
          <p:cNvSpPr txBox="1"/>
          <p:nvPr/>
        </p:nvSpPr>
        <p:spPr>
          <a:xfrm>
            <a:off x="245712" y="3921395"/>
            <a:ext cx="11446097" cy="1477287"/>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Adding a Tenure Column</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Imputing </a:t>
            </a:r>
            <a:r>
              <a:rPr lang="en-US" sz="1800" dirty="0">
                <a:latin typeface="Calibri" panose="020F0502020204030204" pitchFamily="34" charset="0"/>
                <a:cs typeface="Calibri" panose="020F0502020204030204" pitchFamily="34" charset="0"/>
              </a:rPr>
              <a:t>Categorical column with mode values</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Validating </a:t>
            </a:r>
            <a:r>
              <a:rPr lang="en-US" sz="1800" dirty="0">
                <a:latin typeface="Calibri" panose="020F0502020204030204" pitchFamily="34" charset="0"/>
                <a:cs typeface="Calibri" panose="020F0502020204030204" pitchFamily="34" charset="0"/>
              </a:rPr>
              <a:t>10, 12 percentage, and College GPA</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Checking </a:t>
            </a:r>
            <a:r>
              <a:rPr lang="en-US" sz="1800" dirty="0">
                <a:latin typeface="Calibri" panose="020F0502020204030204" pitchFamily="34" charset="0"/>
                <a:cs typeface="Calibri" panose="020F0502020204030204" pitchFamily="34" charset="0"/>
              </a:rPr>
              <a:t>the condition of DOL &gt; DOJ</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Imputing </a:t>
            </a:r>
            <a:r>
              <a:rPr lang="en-US" sz="1800" dirty="0">
                <a:latin typeface="Calibri" panose="020F0502020204030204" pitchFamily="34" charset="0"/>
                <a:cs typeface="Calibri" panose="020F0502020204030204" pitchFamily="34" charset="0"/>
              </a:rPr>
              <a:t>Numerical Columns with median values</a:t>
            </a:r>
            <a:endParaRPr lang="en-US" sz="1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324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245711" y="1141852"/>
            <a:ext cx="11446097" cy="2585283"/>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The dataset was released by Aspiring Minds from the Aspiring Mind Employment Outcome 2015 (AMEO). </a:t>
            </a:r>
            <a:endParaRPr lang="en-US" sz="1800" dirty="0" smtClean="0">
              <a:latin typeface="Calibri" panose="020F0502020204030204" pitchFamily="34" charset="0"/>
              <a:cs typeface="Calibri" panose="020F0502020204030204" pitchFamily="34" charset="0"/>
            </a:endParaRP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I have performed non-visualization analysis on numerical features, which includes checking the statistical description of these features and their five- number </a:t>
            </a:r>
            <a:r>
              <a:rPr lang="en-US" sz="1800" dirty="0" smtClean="0">
                <a:latin typeface="Calibri" panose="020F0502020204030204" pitchFamily="34" charset="0"/>
                <a:cs typeface="Calibri" panose="020F0502020204030204" pitchFamily="34" charset="0"/>
              </a:rPr>
              <a:t>summary.</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To </a:t>
            </a:r>
            <a:r>
              <a:rPr lang="en-US" sz="1800" dirty="0">
                <a:latin typeface="Calibri" panose="020F0502020204030204" pitchFamily="34" charset="0"/>
                <a:cs typeface="Calibri" panose="020F0502020204030204" pitchFamily="34" charset="0"/>
              </a:rPr>
              <a:t>better understand the distribution of each numerical feature, I have utilized KDE plots</a:t>
            </a:r>
            <a:r>
              <a:rPr lang="en-US" sz="1800" dirty="0" smtClean="0">
                <a:latin typeface="Calibri" panose="020F0502020204030204" pitchFamily="34" charset="0"/>
                <a:cs typeface="Calibri" panose="020F0502020204030204" pitchFamily="34" charset="0"/>
              </a:rPr>
              <a:t>.</a:t>
            </a: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For most of the features it was observed that the data was not normally distributed.</a:t>
            </a: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The Boxplots gave an idea of the presence of a high amount of outliers.</a:t>
            </a: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which led to the further process of Removal of outliers.</a:t>
            </a: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Bar graph plots for Categorical Features were also done.</a:t>
            </a:r>
          </a:p>
          <a:p>
            <a:pPr marL="285750" lvl="0" indent="-285750" algn="just">
              <a:buClr>
                <a:schemeClr val="dk1"/>
              </a:buClr>
              <a:buSzPts val="1800"/>
              <a:buFont typeface="Wingdings" panose="05000000000000000000" pitchFamily="2" charset="2"/>
              <a:buChar char="§"/>
            </a:pPr>
            <a:endParaRPr lang="en-US" sz="1800" dirty="0" smtClean="0">
              <a:latin typeface="Calibri" panose="020F0502020204030204" pitchFamily="34" charset="0"/>
              <a:cs typeface="Calibri" panose="020F0502020204030204" pitchFamily="34" charset="0"/>
            </a:endParaRPr>
          </a:p>
        </p:txBody>
      </p:sp>
      <p:sp>
        <p:nvSpPr>
          <p:cNvPr id="105" name="Google Shape;105;p3"/>
          <p:cNvSpPr txBox="1"/>
          <p:nvPr/>
        </p:nvSpPr>
        <p:spPr>
          <a:xfrm>
            <a:off x="420523" y="685495"/>
            <a:ext cx="9126888"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a:ea typeface="Lato Black"/>
                <a:cs typeface="Lato Black"/>
                <a:sym typeface="Lato Black"/>
              </a:rPr>
              <a:t>UNIVARIATE ANALYSIS</a:t>
            </a:r>
            <a:endParaRPr lang="en-US" sz="2800" dirty="0">
              <a:solidFill>
                <a:srgbClr val="FF0000"/>
              </a:solidFill>
              <a:latin typeface="Lato Black"/>
              <a:ea typeface="Lato Black"/>
              <a:cs typeface="Lato Black"/>
              <a:sym typeface="Lato Black"/>
            </a:endParaRPr>
          </a:p>
        </p:txBody>
      </p:sp>
      <p:sp>
        <p:nvSpPr>
          <p:cNvPr id="4" name="Google Shape;105;p3"/>
          <p:cNvSpPr txBox="1"/>
          <p:nvPr/>
        </p:nvSpPr>
        <p:spPr>
          <a:xfrm>
            <a:off x="420523" y="3527989"/>
            <a:ext cx="9126888"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a:ea typeface="Lato Black"/>
                <a:cs typeface="Lato Black"/>
                <a:sym typeface="Lato Black"/>
              </a:rPr>
              <a:t>BIVARIATE ANALYSIS </a:t>
            </a:r>
            <a:endParaRPr lang="en-US" sz="2800" dirty="0">
              <a:solidFill>
                <a:srgbClr val="FF0000"/>
              </a:solidFill>
              <a:latin typeface="Lato Black"/>
              <a:ea typeface="Lato Black"/>
              <a:cs typeface="Lato Black"/>
              <a:sym typeface="Lato Black"/>
            </a:endParaRPr>
          </a:p>
        </p:txBody>
      </p:sp>
      <p:sp>
        <p:nvSpPr>
          <p:cNvPr id="5" name="Google Shape;104;p3"/>
          <p:cNvSpPr txBox="1"/>
          <p:nvPr/>
        </p:nvSpPr>
        <p:spPr>
          <a:xfrm>
            <a:off x="245711" y="4062469"/>
            <a:ext cx="11446097" cy="1754286"/>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Bivariate Analysis I </a:t>
            </a:r>
            <a:r>
              <a:rPr lang="en-US" sz="1800" dirty="0">
                <a:latin typeface="Calibri" panose="020F0502020204030204" pitchFamily="34" charset="0"/>
                <a:cs typeface="Calibri" panose="020F0502020204030204" pitchFamily="34" charset="0"/>
              </a:rPr>
              <a:t>utilized the pair plot technique to comprehend the interrelation between all the features in the </a:t>
            </a:r>
            <a:r>
              <a:rPr lang="en-US" sz="1800" dirty="0" smtClean="0">
                <a:latin typeface="Calibri" panose="020F0502020204030204" pitchFamily="34" charset="0"/>
                <a:cs typeface="Calibri" panose="020F0502020204030204" pitchFamily="34" charset="0"/>
              </a:rPr>
              <a:t>dataset.</a:t>
            </a:r>
          </a:p>
          <a:p>
            <a:pPr marL="285750" lvl="0" indent="-285750" algn="just">
              <a:buClr>
                <a:schemeClr val="dk1"/>
              </a:buClr>
              <a:buSzPts val="1800"/>
              <a:buFont typeface="Wingdings" panose="05000000000000000000" pitchFamily="2" charset="2"/>
              <a:buChar char="§"/>
            </a:pPr>
            <a:r>
              <a:rPr lang="en-US" sz="1800" dirty="0">
                <a:latin typeface="Calibri" panose="020F0502020204030204" pitchFamily="34" charset="0"/>
                <a:cs typeface="Calibri" panose="020F0502020204030204" pitchFamily="34" charset="0"/>
              </a:rPr>
              <a:t>Considering Salary as one element the other attributes were taken </a:t>
            </a:r>
            <a:r>
              <a:rPr lang="en-US" sz="1800" dirty="0" smtClean="0">
                <a:latin typeface="Calibri" panose="020F0502020204030204" pitchFamily="34" charset="0"/>
                <a:cs typeface="Calibri" panose="020F0502020204030204" pitchFamily="34" charset="0"/>
              </a:rPr>
              <a:t>into consideration </a:t>
            </a:r>
            <a:r>
              <a:rPr lang="en-US" sz="1800" dirty="0">
                <a:latin typeface="Calibri" panose="020F0502020204030204" pitchFamily="34" charset="0"/>
                <a:cs typeface="Calibri" panose="020F0502020204030204" pitchFamily="34" charset="0"/>
              </a:rPr>
              <a:t>one by one and the analysis was done.</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For </a:t>
            </a:r>
            <a:r>
              <a:rPr lang="en-US" sz="1800" dirty="0">
                <a:latin typeface="Calibri" panose="020F0502020204030204" pitchFamily="34" charset="0"/>
                <a:cs typeface="Calibri" panose="020F0502020204030204" pitchFamily="34" charset="0"/>
              </a:rPr>
              <a:t>some cases like Gender it was observed that the gender attribute </a:t>
            </a:r>
            <a:r>
              <a:rPr lang="en-US" sz="1800" dirty="0" smtClean="0">
                <a:latin typeface="Calibri" panose="020F0502020204030204" pitchFamily="34" charset="0"/>
                <a:cs typeface="Calibri" panose="020F0502020204030204" pitchFamily="34" charset="0"/>
              </a:rPr>
              <a:t>was independent </a:t>
            </a:r>
            <a:r>
              <a:rPr lang="en-US" sz="1800" dirty="0">
                <a:latin typeface="Calibri" panose="020F0502020204030204" pitchFamily="34" charset="0"/>
                <a:cs typeface="Calibri" panose="020F0502020204030204" pitchFamily="34" charset="0"/>
              </a:rPr>
              <a:t>of the Salary</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But </a:t>
            </a:r>
            <a:r>
              <a:rPr lang="en-US" sz="1800" dirty="0">
                <a:latin typeface="Calibri" panose="020F0502020204030204" pitchFamily="34" charset="0"/>
                <a:cs typeface="Calibri" panose="020F0502020204030204" pitchFamily="34" charset="0"/>
              </a:rPr>
              <a:t>for some cases like Designation it was seen that Software </a:t>
            </a:r>
            <a:r>
              <a:rPr lang="en-US" sz="1800" dirty="0" err="1" smtClean="0">
                <a:latin typeface="Calibri" panose="020F0502020204030204" pitchFamily="34" charset="0"/>
                <a:cs typeface="Calibri" panose="020F0502020204030204" pitchFamily="34" charset="0"/>
              </a:rPr>
              <a:t>Engineershad</a:t>
            </a: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the highest Salary</a:t>
            </a:r>
            <a:endParaRPr lang="en-US" sz="1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217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245712" y="1315872"/>
            <a:ext cx="11446097" cy="2308284"/>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Wingdings" panose="05000000000000000000" pitchFamily="2" charset="2"/>
              <a:buChar char="§"/>
            </a:pPr>
            <a:r>
              <a:rPr lang="en-US" sz="1800" b="1" dirty="0" smtClean="0">
                <a:latin typeface="Calibri" panose="020F0502020204030204" pitchFamily="34" charset="0"/>
                <a:cs typeface="Calibri" panose="020F0502020204030204" pitchFamily="34" charset="0"/>
              </a:rPr>
              <a:t>Times </a:t>
            </a:r>
            <a:r>
              <a:rPr lang="en-US" sz="1800" b="1" dirty="0">
                <a:latin typeface="Calibri" panose="020F0502020204030204" pitchFamily="34" charset="0"/>
                <a:cs typeface="Calibri" panose="020F0502020204030204" pitchFamily="34" charset="0"/>
              </a:rPr>
              <a:t>of India article dated Jan 18, 2019 states that "After doing your Computer Science Engineering if you take up jobs as a Programming Analyst, Software Engineer, Hardware Engineer and Associate Engineer you can earn up to 2.5-3 lakhs as a fresh graduate</a:t>
            </a:r>
            <a:r>
              <a:rPr lang="en-US" sz="1800" b="1" dirty="0" smtClean="0">
                <a:latin typeface="Calibri" panose="020F0502020204030204" pitchFamily="34" charset="0"/>
                <a:cs typeface="Calibri" panose="020F0502020204030204" pitchFamily="34" charset="0"/>
              </a:rPr>
              <a:t>.“</a:t>
            </a:r>
          </a:p>
          <a:p>
            <a:pPr marL="285750" lvl="0" indent="-285750" algn="just">
              <a:buClr>
                <a:schemeClr val="dk1"/>
              </a:buClr>
              <a:buSzPts val="180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Based </a:t>
            </a:r>
            <a:r>
              <a:rPr lang="en-US" sz="1800" dirty="0">
                <a:latin typeface="Calibri" panose="020F0502020204030204" pitchFamily="34" charset="0"/>
                <a:cs typeface="Calibri" panose="020F0502020204030204" pitchFamily="34" charset="0"/>
              </a:rPr>
              <a:t>on the available data provided, it cannot be substantiated that the aforementioned assertion is true</a:t>
            </a:r>
            <a:r>
              <a:rPr lang="en-US" sz="1800" dirty="0" smtClean="0">
                <a:latin typeface="Calibri" panose="020F0502020204030204" pitchFamily="34" charset="0"/>
                <a:cs typeface="Calibri" panose="020F0502020204030204" pitchFamily="34" charset="0"/>
              </a:rPr>
              <a:t>.</a:t>
            </a:r>
          </a:p>
          <a:p>
            <a:pPr marL="285750" lvl="0" indent="-285750" algn="just">
              <a:buClr>
                <a:schemeClr val="dk1"/>
              </a:buClr>
              <a:buSzPts val="1800"/>
              <a:buFont typeface="Wingdings" panose="05000000000000000000" pitchFamily="2" charset="2"/>
              <a:buChar char="§"/>
            </a:pPr>
            <a:endParaRPr lang="en-US" sz="1800" dirty="0" smtClean="0">
              <a:solidFill>
                <a:schemeClr val="dk1"/>
              </a:solidFill>
              <a:latin typeface="Calibri" panose="020F0502020204030204" pitchFamily="34" charset="0"/>
              <a:ea typeface="Calibri"/>
              <a:cs typeface="Calibri" panose="020F0502020204030204" pitchFamily="34" charset="0"/>
              <a:sym typeface="Calibri"/>
            </a:endParaRPr>
          </a:p>
          <a:p>
            <a:pPr marL="285750" lvl="0" indent="-285750" algn="just">
              <a:buClr>
                <a:schemeClr val="dk1"/>
              </a:buClr>
              <a:buSzPts val="1800"/>
              <a:buFont typeface="Wingdings" panose="05000000000000000000" pitchFamily="2" charset="2"/>
              <a:buChar char="§"/>
            </a:pPr>
            <a:r>
              <a:rPr lang="en-US" sz="1800" b="1" dirty="0">
                <a:solidFill>
                  <a:schemeClr val="dk1"/>
                </a:solidFill>
                <a:latin typeface="Calibri" panose="020F0502020204030204" pitchFamily="34" charset="0"/>
                <a:ea typeface="Calibri"/>
                <a:cs typeface="Calibri" panose="020F0502020204030204" pitchFamily="34" charset="0"/>
                <a:sym typeface="Calibri"/>
              </a:rPr>
              <a:t>Is there a relationship between gender and specialization? (i.e. Does the preference of </a:t>
            </a:r>
            <a:r>
              <a:rPr lang="en-US" sz="1800" b="1" dirty="0" err="1">
                <a:solidFill>
                  <a:schemeClr val="dk1"/>
                </a:solidFill>
                <a:latin typeface="Calibri" panose="020F0502020204030204" pitchFamily="34" charset="0"/>
                <a:ea typeface="Calibri"/>
                <a:cs typeface="Calibri" panose="020F0502020204030204" pitchFamily="34" charset="0"/>
                <a:sym typeface="Calibri"/>
              </a:rPr>
              <a:t>Specialisation</a:t>
            </a:r>
            <a:r>
              <a:rPr lang="en-US" sz="1800" b="1" dirty="0">
                <a:solidFill>
                  <a:schemeClr val="dk1"/>
                </a:solidFill>
                <a:latin typeface="Calibri" panose="020F0502020204030204" pitchFamily="34" charset="0"/>
                <a:ea typeface="Calibri"/>
                <a:cs typeface="Calibri" panose="020F0502020204030204" pitchFamily="34" charset="0"/>
                <a:sym typeface="Calibri"/>
              </a:rPr>
              <a:t> depend on the Gender</a:t>
            </a:r>
            <a:r>
              <a:rPr lang="en-US" sz="1800" b="1" dirty="0" smtClean="0">
                <a:solidFill>
                  <a:schemeClr val="dk1"/>
                </a:solidFill>
                <a:latin typeface="Calibri" panose="020F0502020204030204" pitchFamily="34" charset="0"/>
                <a:ea typeface="Calibri"/>
                <a:cs typeface="Calibri" panose="020F0502020204030204" pitchFamily="34" charset="0"/>
                <a:sym typeface="Calibri"/>
              </a:rPr>
              <a:t>?)</a:t>
            </a:r>
          </a:p>
          <a:p>
            <a:pPr marL="285750" lvl="0" indent="-285750" algn="just">
              <a:buClr>
                <a:schemeClr val="dk1"/>
              </a:buClr>
              <a:buSzPts val="1800"/>
              <a:buFont typeface="Wingdings" panose="05000000000000000000" pitchFamily="2" charset="2"/>
              <a:buChar char="§"/>
            </a:pPr>
            <a:r>
              <a:rPr lang="en-US" sz="1800" dirty="0" smtClean="0">
                <a:solidFill>
                  <a:schemeClr val="dk1"/>
                </a:solidFill>
                <a:latin typeface="Calibri" panose="020F0502020204030204" pitchFamily="34" charset="0"/>
                <a:ea typeface="Calibri"/>
                <a:cs typeface="Calibri" panose="020F0502020204030204" pitchFamily="34" charset="0"/>
                <a:sym typeface="Calibri"/>
              </a:rPr>
              <a:t>Significance </a:t>
            </a:r>
            <a:r>
              <a:rPr lang="en-US" sz="1800" dirty="0">
                <a:solidFill>
                  <a:schemeClr val="dk1"/>
                </a:solidFill>
                <a:latin typeface="Calibri" panose="020F0502020204030204" pitchFamily="34" charset="0"/>
                <a:ea typeface="Calibri"/>
                <a:cs typeface="Calibri" panose="020F0502020204030204" pitchFamily="34" charset="0"/>
                <a:sym typeface="Calibri"/>
              </a:rPr>
              <a:t>level:0.05So reject null hypothesis :So there is a relationship between gender and specialization</a:t>
            </a:r>
            <a:endParaRPr lang="en-US" sz="18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05" name="Google Shape;105;p3"/>
          <p:cNvSpPr txBox="1"/>
          <p:nvPr/>
        </p:nvSpPr>
        <p:spPr>
          <a:xfrm>
            <a:off x="420523" y="685495"/>
            <a:ext cx="9126888"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smtClean="0">
                <a:solidFill>
                  <a:srgbClr val="FF0000"/>
                </a:solidFill>
                <a:latin typeface="Lato Black"/>
                <a:ea typeface="Lato Black"/>
                <a:cs typeface="Lato Black"/>
                <a:sym typeface="Lato Black"/>
              </a:rPr>
              <a:t>KEY BUSINESS QUESTION </a:t>
            </a:r>
            <a:endParaRPr lang="en-US" sz="2800" dirty="0">
              <a:solidFill>
                <a:srgbClr val="FF0000"/>
              </a:solidFill>
              <a:latin typeface="Lato Black"/>
              <a:ea typeface="Lato Black"/>
              <a:cs typeface="Lato Black"/>
              <a:sym typeface="Lato Black"/>
            </a:endParaRPr>
          </a:p>
        </p:txBody>
      </p:sp>
    </p:spTree>
    <p:extLst>
      <p:ext uri="{BB962C8B-B14F-4D97-AF65-F5344CB8AC3E}">
        <p14:creationId xmlns:p14="http://schemas.microsoft.com/office/powerpoint/2010/main" val="308903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1326</Words>
  <Application>Microsoft Office PowerPoint</Application>
  <PresentationFormat>Widescreen</PresentationFormat>
  <Paragraphs>109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Libre Baskerville</vt:lpstr>
      <vt:lpstr>Calibri</vt:lpstr>
      <vt:lpstr>Wingdings</vt:lpstr>
      <vt:lpstr>Lato Black</vt:lpstr>
      <vt:lpstr>Office Theme</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Windows User</cp:lastModifiedBy>
  <cp:revision>14</cp:revision>
  <dcterms:created xsi:type="dcterms:W3CDTF">2021-02-16T05:19:01Z</dcterms:created>
  <dcterms:modified xsi:type="dcterms:W3CDTF">2024-02-23T07:18:24Z</dcterms:modified>
</cp:coreProperties>
</file>