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ityVis/CusCit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rodeesha.simmonds/viz/CityVis/CusCity?publish=yes" TargetMode="External"/><Relationship Id="rId2" Type="http://schemas.openxmlformats.org/officeDocument/2006/relationships/hyperlink" Target="https://public.tableau.com/app/profile/rodeesha.simmonds/viz/3_6Visual/Genre?publish=y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D936D7D-017C-4AD9-9B9E-D8F5D7FEE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ROCKBUSTER STEALTH LLC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166C603-4913-45F4-A40A-F518537F4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Rental Data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ities">
            <a:extLst>
              <a:ext uri="{FF2B5EF4-FFF2-40B4-BE49-F238E27FC236}">
                <a16:creationId xmlns:a16="http://schemas.microsoft.com/office/drawing/2014/main" id="{208A3011-3F99-4F55-8CC7-79D603B1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046"/>
            <a:ext cx="8172154" cy="530990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7EB1F2-981B-0D46-6C4B-C5A39568F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721"/>
              </p:ext>
            </p:extLst>
          </p:nvPr>
        </p:nvGraphicFramePr>
        <p:xfrm>
          <a:off x="8992425" y="774046"/>
          <a:ext cx="2273300" cy="209550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142768326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99526278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Country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2130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6,034.78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099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5,251.03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528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States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3,685.31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953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3,122.51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000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Mexico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2,984.82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276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2,919.19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Russian Federation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2,765.62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983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Philippines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2,219.70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774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Turkey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1,498.49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56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Indonesia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 1,352.69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564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D4511CE-3E81-5F52-406D-6971A8F0FE18}"/>
              </a:ext>
            </a:extLst>
          </p:cNvPr>
          <p:cNvSpPr txBox="1"/>
          <p:nvPr/>
        </p:nvSpPr>
        <p:spPr>
          <a:xfrm>
            <a:off x="8555769" y="3246575"/>
            <a:ext cx="31466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map depicts Rockbuster’s top ten countries. Within them, the cities of our top customers are highlighted. These countries also generate the top 0.09% of the company’s revenue as shown above. Below, we have the top/least earning rentals.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941720-EE18-28D9-2C24-1F2AF77A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2679"/>
              </p:ext>
            </p:extLst>
          </p:nvPr>
        </p:nvGraphicFramePr>
        <p:xfrm>
          <a:off x="8545762" y="5654930"/>
          <a:ext cx="2988312" cy="858045"/>
        </p:xfrm>
        <a:graphic>
          <a:graphicData uri="http://schemas.openxmlformats.org/drawingml/2006/table">
            <a:tbl>
              <a:tblPr/>
              <a:tblGrid>
                <a:gridCol w="1640981">
                  <a:extLst>
                    <a:ext uri="{9D8B030D-6E8A-4147-A177-3AD203B41FA5}">
                      <a16:colId xmlns:a16="http://schemas.microsoft.com/office/drawing/2014/main" val="231747933"/>
                    </a:ext>
                  </a:extLst>
                </a:gridCol>
                <a:gridCol w="1347331">
                  <a:extLst>
                    <a:ext uri="{9D8B030D-6E8A-4147-A177-3AD203B41FA5}">
                      <a16:colId xmlns:a16="http://schemas.microsoft.com/office/drawing/2014/main" val="3766491611"/>
                    </a:ext>
                  </a:extLst>
                </a:gridCol>
              </a:tblGrid>
              <a:tr h="286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Title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 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475756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Telegraph Voyage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537337"/>
                  </a:ext>
                </a:extLst>
              </a:tr>
              <a:tr h="286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Oklahoma Jumanji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97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 City">
            <a:extLst>
              <a:ext uri="{FF2B5EF4-FFF2-40B4-BE49-F238E27FC236}">
                <a16:creationId xmlns:a16="http://schemas.microsoft.com/office/drawing/2014/main" id="{CD1AB48C-CF6A-4860-806B-B15980F4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175"/>
            <a:ext cx="9763125" cy="634365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3D9EC2-DE7C-1056-A021-445871641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51783"/>
              </p:ext>
            </p:extLst>
          </p:nvPr>
        </p:nvGraphicFramePr>
        <p:xfrm>
          <a:off x="10173074" y="257175"/>
          <a:ext cx="1689100" cy="2095500"/>
        </p:xfrm>
        <a:graphic>
          <a:graphicData uri="http://schemas.openxmlformats.org/drawingml/2006/table">
            <a:tbl>
              <a:tblPr/>
              <a:tblGrid>
                <a:gridCol w="827120">
                  <a:extLst>
                    <a:ext uri="{9D8B030D-6E8A-4147-A177-3AD203B41FA5}">
                      <a16:colId xmlns:a16="http://schemas.microsoft.com/office/drawing/2014/main" val="2732294931"/>
                    </a:ext>
                  </a:extLst>
                </a:gridCol>
                <a:gridCol w="861980">
                  <a:extLst>
                    <a:ext uri="{9D8B030D-6E8A-4147-A177-3AD203B41FA5}">
                      <a16:colId xmlns:a16="http://schemas.microsoft.com/office/drawing/2014/main" val="26821753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 Spent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A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9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211.55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0921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208.58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212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194.61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6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Netherlands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191.62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889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Belarus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189.60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75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Iran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183.63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917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167.67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303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167.62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61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166.61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74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$           162.67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A7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857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52F78E7-E800-84D5-C06D-F88A0005C118}"/>
              </a:ext>
            </a:extLst>
          </p:cNvPr>
          <p:cNvSpPr txBox="1"/>
          <p:nvPr/>
        </p:nvSpPr>
        <p:spPr>
          <a:xfrm>
            <a:off x="8653556" y="3429000"/>
            <a:ext cx="3039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Highlighted to the left are the countries for our top five customers. The cities in which they reside are pinpointed in their respective country.</a:t>
            </a:r>
          </a:p>
          <a:p>
            <a:r>
              <a:rPr lang="en-US" dirty="0"/>
              <a:t>Above shows where customers with high lifetime value are based.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72C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Top Movies">
            <a:extLst>
              <a:ext uri="{FF2B5EF4-FFF2-40B4-BE49-F238E27FC236}">
                <a16:creationId xmlns:a16="http://schemas.microsoft.com/office/drawing/2014/main" id="{93FDBC2F-CC16-4E79-8932-DB8F2F98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" t="8094" r="10537" b="18766"/>
          <a:stretch/>
        </p:blipFill>
        <p:spPr>
          <a:xfrm>
            <a:off x="641180" y="763660"/>
            <a:ext cx="5129784" cy="534473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72C5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Genre">
            <a:extLst>
              <a:ext uri="{FF2B5EF4-FFF2-40B4-BE49-F238E27FC236}">
                <a16:creationId xmlns:a16="http://schemas.microsoft.com/office/drawing/2014/main" id="{55336B97-AE63-4CEF-AD65-DB9C4736B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" r="7239"/>
          <a:stretch/>
        </p:blipFill>
        <p:spPr>
          <a:xfrm>
            <a:off x="6421034" y="1634944"/>
            <a:ext cx="5129784" cy="35881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CA706-E387-8DA9-C8F0-136A75F14E46}"/>
              </a:ext>
            </a:extLst>
          </p:cNvPr>
          <p:cNvSpPr txBox="1"/>
          <p:nvPr/>
        </p:nvSpPr>
        <p:spPr>
          <a:xfrm>
            <a:off x="3206072" y="4492358"/>
            <a:ext cx="22036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These are the max/min duration of 0.995-0.99% of the movies available. The average duration is that of 115.272 minutes.</a:t>
            </a:r>
          </a:p>
        </p:txBody>
      </p:sp>
    </p:spTree>
    <p:extLst>
      <p:ext uri="{BB962C8B-B14F-4D97-AF65-F5344CB8AC3E}">
        <p14:creationId xmlns:p14="http://schemas.microsoft.com/office/powerpoint/2010/main" val="359834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in Rental Cost">
            <a:extLst>
              <a:ext uri="{FF2B5EF4-FFF2-40B4-BE49-F238E27FC236}">
                <a16:creationId xmlns:a16="http://schemas.microsoft.com/office/drawing/2014/main" id="{5D121085-535B-457C-96D0-2EDEE951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2"/>
          <a:stretch/>
        </p:blipFill>
        <p:spPr>
          <a:xfrm>
            <a:off x="1341120" y="392399"/>
            <a:ext cx="9509760" cy="56856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0F2DFF-31CA-B917-F04A-CAD171E7B017}"/>
              </a:ext>
            </a:extLst>
          </p:cNvPr>
          <p:cNvSpPr txBox="1"/>
          <p:nvPr/>
        </p:nvSpPr>
        <p:spPr>
          <a:xfrm>
            <a:off x="1341121" y="6091518"/>
            <a:ext cx="950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bar chart visualize the difference in price when rentals are replaced. The lowest replacement cost is a running $9.99 which is measured on the left axis. On the right axis, the rate for the original cost are shown.</a:t>
            </a:r>
          </a:p>
        </p:txBody>
      </p:sp>
    </p:spTree>
    <p:extLst>
      <p:ext uri="{BB962C8B-B14F-4D97-AF65-F5344CB8AC3E}">
        <p14:creationId xmlns:p14="http://schemas.microsoft.com/office/powerpoint/2010/main" val="254782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x Rental Cost">
            <a:extLst>
              <a:ext uri="{FF2B5EF4-FFF2-40B4-BE49-F238E27FC236}">
                <a16:creationId xmlns:a16="http://schemas.microsoft.com/office/drawing/2014/main" id="{1BCD8051-8CA3-4D35-B4C9-E9910E67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2"/>
          <a:stretch/>
        </p:blipFill>
        <p:spPr>
          <a:xfrm>
            <a:off x="1341120" y="251338"/>
            <a:ext cx="9509760" cy="6032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C5C32-0FFA-014A-683A-A9DB793E3837}"/>
              </a:ext>
            </a:extLst>
          </p:cNvPr>
          <p:cNvSpPr txBox="1"/>
          <p:nvPr/>
        </p:nvSpPr>
        <p:spPr>
          <a:xfrm>
            <a:off x="1341120" y="6283932"/>
            <a:ext cx="9509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This bar chart visualizes the difference in price when rentals are replaced. The highest replacement cost is a running $29.99 which is measured on the left axis. On the right axis, the rate for the original cost are shown.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75E0-49E5-4EEE-AD7B-B5057DBE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7290-BACB-4026-1E9C-E3C7FFAA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60% of the top ten countries are in Asia.</a:t>
            </a:r>
          </a:p>
          <a:p>
            <a:r>
              <a:rPr lang="en-US" dirty="0"/>
              <a:t>Asia brings in the most revenue.</a:t>
            </a:r>
          </a:p>
          <a:p>
            <a:r>
              <a:rPr lang="en-US" dirty="0"/>
              <a:t>To benefit in sales, it would be recommended to add more films translated in Asian languages.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3.6 Visual | Tableau Public</a:t>
            </a:r>
            <a:r>
              <a:rPr lang="en-US" dirty="0"/>
              <a:t>/</a:t>
            </a:r>
            <a:r>
              <a:rPr lang="en-US" dirty="0">
                <a:hlinkClick r:id="rId3"/>
              </a:rPr>
              <a:t>City Vis | Tableau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2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Calibri</vt:lpstr>
      <vt:lpstr>Calibri Light</vt:lpstr>
      <vt:lpstr>Office Theme</vt:lpstr>
      <vt:lpstr>ROCKBUSTER STEALTH LLC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Rodeesha Simmonds</cp:lastModifiedBy>
  <cp:revision>1</cp:revision>
  <dcterms:created xsi:type="dcterms:W3CDTF">2025-03-31T12:45:42Z</dcterms:created>
  <dcterms:modified xsi:type="dcterms:W3CDTF">2025-03-31T14:42:24Z</dcterms:modified>
</cp:coreProperties>
</file>