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314"/>
    <p:restoredTop sz="88319"/>
  </p:normalViewPr>
  <p:slideViewPr>
    <p:cSldViewPr snapToGrid="0" snapToObjects="1">
      <p:cViewPr varScale="1">
        <p:scale>
          <a:sx n="85" d="100"/>
          <a:sy n="85" d="100"/>
        </p:scale>
        <p:origin x="200"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7/18/16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1151" y="514350"/>
            <a:ext cx="8574622" cy="1510242"/>
          </a:xfrm>
        </p:spPr>
        <p:txBody>
          <a:bodyPr/>
          <a:lstStyle/>
          <a:p>
            <a:pPr algn="ctr"/>
            <a:r>
              <a:rPr lang="en-US" dirty="0" smtClean="0">
                <a:solidFill>
                  <a:schemeClr val="accent6"/>
                </a:solidFill>
                <a:latin typeface="Times New Roman" charset="0"/>
                <a:ea typeface="Times New Roman" charset="0"/>
                <a:cs typeface="Times New Roman" charset="0"/>
              </a:rPr>
              <a:t>Kenya</a:t>
            </a:r>
            <a:r>
              <a:rPr lang="en-US" dirty="0" smtClean="0">
                <a:solidFill>
                  <a:srgbClr val="92D050"/>
                </a:solidFill>
                <a:latin typeface="Times New Roman" charset="0"/>
                <a:ea typeface="Times New Roman" charset="0"/>
                <a:cs typeface="Times New Roman" charset="0"/>
              </a:rPr>
              <a:t> </a:t>
            </a:r>
            <a:r>
              <a:rPr lang="en-US" dirty="0" err="1" smtClean="0">
                <a:solidFill>
                  <a:srgbClr val="FFC000"/>
                </a:solidFill>
                <a:latin typeface="Times New Roman" charset="0"/>
                <a:ea typeface="Times New Roman" charset="0"/>
                <a:cs typeface="Times New Roman" charset="0"/>
              </a:rPr>
              <a:t>Info</a:t>
            </a:r>
            <a:r>
              <a:rPr lang="en-US" dirty="0" err="1" smtClean="0">
                <a:solidFill>
                  <a:schemeClr val="accent1"/>
                </a:solidFill>
                <a:latin typeface="Times New Roman" charset="0"/>
                <a:ea typeface="Times New Roman" charset="0"/>
                <a:cs typeface="Times New Roman" charset="0"/>
              </a:rPr>
              <a:t>Cop</a:t>
            </a:r>
            <a:endParaRPr lang="en-US" dirty="0">
              <a:solidFill>
                <a:schemeClr val="accent1"/>
              </a:solidFill>
              <a:latin typeface="Times New Roman" charset="0"/>
              <a:ea typeface="Times New Roman" charset="0"/>
              <a:cs typeface="Times New Roman" charset="0"/>
            </a:endParaRPr>
          </a:p>
        </p:txBody>
      </p:sp>
      <p:sp>
        <p:nvSpPr>
          <p:cNvPr id="3" name="Subtitle 2"/>
          <p:cNvSpPr>
            <a:spLocks noGrp="1"/>
          </p:cNvSpPr>
          <p:nvPr>
            <p:ph type="subTitle" idx="1"/>
          </p:nvPr>
        </p:nvSpPr>
        <p:spPr>
          <a:xfrm>
            <a:off x="4515377" y="2608289"/>
            <a:ext cx="6987645" cy="2776512"/>
          </a:xfrm>
        </p:spPr>
        <p:txBody>
          <a:bodyPr/>
          <a:lstStyle/>
          <a:p>
            <a:pPr algn="ctr"/>
            <a:r>
              <a:rPr lang="en-US" dirty="0" smtClean="0">
                <a:latin typeface="Times New Roman" charset="0"/>
                <a:ea typeface="Times New Roman" charset="0"/>
                <a:cs typeface="Times New Roman" charset="0"/>
              </a:rPr>
              <a:t>Presenters:</a:t>
            </a:r>
          </a:p>
          <a:p>
            <a:pPr algn="ctr"/>
            <a:r>
              <a:rPr lang="en-US" dirty="0" smtClean="0">
                <a:latin typeface="Times New Roman" charset="0"/>
                <a:ea typeface="Times New Roman" charset="0"/>
                <a:cs typeface="Times New Roman" charset="0"/>
              </a:rPr>
              <a:t>Rodgers Komen </a:t>
            </a:r>
            <a:r>
              <a:rPr lang="en-US" dirty="0" err="1" smtClean="0">
                <a:latin typeface="Times New Roman" charset="0"/>
                <a:ea typeface="Times New Roman" charset="0"/>
                <a:cs typeface="Times New Roman" charset="0"/>
              </a:rPr>
              <a:t>Cherutich</a:t>
            </a:r>
            <a:endParaRPr lang="en-US" dirty="0" smtClean="0">
              <a:latin typeface="Times New Roman" charset="0"/>
              <a:ea typeface="Times New Roman" charset="0"/>
              <a:cs typeface="Times New Roman" charset="0"/>
            </a:endParaRPr>
          </a:p>
          <a:p>
            <a:pPr algn="ctr"/>
            <a:r>
              <a:rPr lang="en-US" dirty="0" err="1" smtClean="0">
                <a:latin typeface="Times New Roman" charset="0"/>
                <a:ea typeface="Times New Roman" charset="0"/>
                <a:cs typeface="Times New Roman" charset="0"/>
              </a:rPr>
              <a:t>Johnstone</a:t>
            </a:r>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Olwamba</a:t>
            </a:r>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Ananda</a:t>
            </a:r>
            <a:endParaRPr lang="en-US" dirty="0" smtClean="0">
              <a:latin typeface="Times New Roman" charset="0"/>
              <a:ea typeface="Times New Roman" charset="0"/>
              <a:cs typeface="Times New Roman" charset="0"/>
            </a:endParaRPr>
          </a:p>
          <a:p>
            <a:pPr algn="ctr"/>
            <a:r>
              <a:rPr lang="en-US" dirty="0" smtClean="0">
                <a:latin typeface="Times New Roman" charset="0"/>
                <a:ea typeface="Times New Roman" charset="0"/>
                <a:cs typeface="Times New Roman" charset="0"/>
              </a:rPr>
              <a:t>Timothy </a:t>
            </a:r>
            <a:r>
              <a:rPr lang="en-US" dirty="0" err="1" smtClean="0">
                <a:latin typeface="Times New Roman" charset="0"/>
                <a:ea typeface="Times New Roman" charset="0"/>
                <a:cs typeface="Times New Roman" charset="0"/>
              </a:rPr>
              <a:t>Lemein</a:t>
            </a:r>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Reteti</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7741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Abstract</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84311" y="2563317"/>
            <a:ext cx="10018713" cy="3342807"/>
          </a:xfrm>
        </p:spPr>
        <p:txBody>
          <a:bodyPr/>
          <a:lstStyle/>
          <a:p>
            <a:r>
              <a:rPr lang="en-US" dirty="0">
                <a:latin typeface="Times New Roman" charset="0"/>
                <a:ea typeface="Times New Roman" charset="0"/>
                <a:cs typeface="Times New Roman" charset="0"/>
              </a:rPr>
              <a:t>According to the Communications Authority of Kenya, more than 32.2 million Kenyans own mobile phones now with more than 30 million being active subscribers. </a:t>
            </a:r>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proposed system takes into consideration the Model View Controller (MVC) during development.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9347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Background</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84310" y="1963711"/>
            <a:ext cx="10018713" cy="4646951"/>
          </a:xfrm>
        </p:spPr>
        <p:txBody>
          <a:bodyPr>
            <a:normAutofit/>
          </a:bodyPr>
          <a:lstStyle/>
          <a:p>
            <a:r>
              <a:rPr lang="en-US" sz="1900" dirty="0">
                <a:latin typeface="Times New Roman" charset="0"/>
                <a:ea typeface="Times New Roman" charset="0"/>
                <a:cs typeface="Times New Roman" charset="0"/>
              </a:rPr>
              <a:t>The police Agencies are well acquitted with the endlessly demands of the ever hungry “media beasts”. Stories concerning crime and the justice system are a staple of the media “diet”, as such police are steadfast source of stories, “feeding the beast” necessitates full-time staff enthusiastic to the job. </a:t>
            </a:r>
          </a:p>
          <a:p>
            <a:r>
              <a:rPr lang="en-US" sz="1900" dirty="0" smtClean="0">
                <a:latin typeface="Times New Roman" charset="0"/>
                <a:ea typeface="Times New Roman" charset="0"/>
                <a:cs typeface="Times New Roman" charset="0"/>
              </a:rPr>
              <a:t>Police </a:t>
            </a:r>
            <a:r>
              <a:rPr lang="en-US" sz="1900" dirty="0">
                <a:latin typeface="Times New Roman" charset="0"/>
                <a:ea typeface="Times New Roman" charset="0"/>
                <a:cs typeface="Times New Roman" charset="0"/>
              </a:rPr>
              <a:t>agencies have invested extensive resources in establishing public information or media relations units to respond to requests of information, provide interviews and initiate coverage. Whether served by a weekly or daily newspaper, and/or one or several television or radio stations, even small communities have established it necessary to commit at least some resources to media relations (Darrel W Stephen, July 2011). </a:t>
            </a:r>
            <a:endParaRPr lang="en-US" sz="1900" dirty="0" smtClean="0">
              <a:latin typeface="Times New Roman" charset="0"/>
              <a:ea typeface="Times New Roman" charset="0"/>
              <a:cs typeface="Times New Roman" charset="0"/>
            </a:endParaRPr>
          </a:p>
          <a:p>
            <a:r>
              <a:rPr lang="en-US" sz="1900" dirty="0">
                <a:latin typeface="Times New Roman" charset="0"/>
                <a:ea typeface="Times New Roman" charset="0"/>
                <a:cs typeface="Times New Roman" charset="0"/>
              </a:rPr>
              <a:t>Taking a case of the tragic drill that took place in our university on November, 2015, when the organizers realized that it had turned out disastrous, the application would have been used to immediately alert the students and staff in the university to keep calm, it’s just a drill. Clearly, such fast dissemination of information is not possible through traditional media.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8880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00988"/>
            <a:ext cx="10018713" cy="1752599"/>
          </a:xfrm>
        </p:spPr>
        <p:txBody>
          <a:bodyPr>
            <a:normAutofit/>
          </a:bodyPr>
          <a:lstStyle/>
          <a:p>
            <a:r>
              <a:rPr lang="en-US" sz="5400" dirty="0" smtClean="0">
                <a:latin typeface="Times New Roman" charset="0"/>
                <a:ea typeface="Times New Roman" charset="0"/>
                <a:cs typeface="Times New Roman" charset="0"/>
              </a:rPr>
              <a:t>Problem</a:t>
            </a:r>
            <a:endParaRPr lang="en-US" sz="54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84310" y="2438399"/>
            <a:ext cx="10018713" cy="3752540"/>
          </a:xfrm>
        </p:spPr>
        <p:txBody>
          <a:bodyPr/>
          <a:lstStyle/>
          <a:p>
            <a:r>
              <a:rPr lang="en-US" dirty="0">
                <a:latin typeface="Times New Roman" charset="0"/>
                <a:ea typeface="Times New Roman" charset="0"/>
                <a:cs typeface="Times New Roman" charset="0"/>
              </a:rPr>
              <a:t>The dissemination of information to the citizens in Kenya is often done by police spokesperson, the Inspector General of police and authorized police commissioners. </a:t>
            </a:r>
            <a:r>
              <a:rPr lang="en-US" dirty="0" smtClean="0">
                <a:latin typeface="Times New Roman" charset="0"/>
                <a:ea typeface="Times New Roman" charset="0"/>
                <a:cs typeface="Times New Roman" charset="0"/>
              </a:rPr>
              <a:t>This contributes to:</a:t>
            </a:r>
          </a:p>
          <a:p>
            <a:pPr marL="0" indent="0">
              <a:buNone/>
            </a:pPr>
            <a:r>
              <a:rPr lang="en-US" dirty="0" smtClean="0">
                <a:latin typeface="Times New Roman" charset="0"/>
                <a:ea typeface="Times New Roman" charset="0"/>
                <a:cs typeface="Times New Roman" charset="0"/>
              </a:rPr>
              <a:t>		1.  Time wasting</a:t>
            </a:r>
          </a:p>
          <a:p>
            <a:pPr marL="0" indent="0">
              <a:buNone/>
            </a:pPr>
            <a:r>
              <a:rPr lang="en-US" dirty="0" smtClean="0">
                <a:latin typeface="Times New Roman" charset="0"/>
                <a:ea typeface="Times New Roman" charset="0"/>
                <a:cs typeface="Times New Roman" charset="0"/>
              </a:rPr>
              <a:t>		2. High cost</a:t>
            </a:r>
          </a:p>
          <a:p>
            <a:pPr marL="0" indent="0">
              <a:buNone/>
            </a:pPr>
            <a:r>
              <a:rPr lang="en-US" dirty="0" smtClean="0">
                <a:latin typeface="Times New Roman" charset="0"/>
                <a:ea typeface="Times New Roman" charset="0"/>
                <a:cs typeface="Times New Roman" charset="0"/>
              </a:rPr>
              <a:t>		3. Poor disaster management </a:t>
            </a:r>
          </a:p>
          <a:p>
            <a:pPr marL="0" indent="0">
              <a:buNone/>
            </a:pPr>
            <a:r>
              <a:rPr lang="en-US" dirty="0" smtClean="0">
                <a:latin typeface="Times New Roman" charset="0"/>
                <a:ea typeface="Times New Roman" charset="0"/>
                <a:cs typeface="Times New Roman" charset="0"/>
              </a:rPr>
              <a:t>		4. Inefficient service provision</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4230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Solution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484310" y="2023672"/>
            <a:ext cx="10018713" cy="3807501"/>
          </a:xfrm>
        </p:spPr>
        <p:txBody>
          <a:bodyPr>
            <a:noAutofit/>
          </a:bodyPr>
          <a:lstStyle/>
          <a:p>
            <a:r>
              <a:rPr lang="en-US" sz="2000" dirty="0" smtClean="0">
                <a:latin typeface="Times New Roman" charset="0"/>
                <a:ea typeface="Times New Roman" charset="0"/>
                <a:cs typeface="Times New Roman" charset="0"/>
              </a:rPr>
              <a:t>Developing a mobile application in IOS </a:t>
            </a:r>
            <a:r>
              <a:rPr lang="en-US" sz="2000" dirty="0" smtClean="0">
                <a:latin typeface="Times New Roman" charset="0"/>
                <a:ea typeface="Times New Roman" charset="0"/>
                <a:cs typeface="Times New Roman" charset="0"/>
              </a:rPr>
              <a:t>platform that ;</a:t>
            </a:r>
          </a:p>
          <a:p>
            <a:pPr lvl="1"/>
            <a:r>
              <a:rPr lang="en-US" dirty="0" smtClean="0">
                <a:latin typeface="Times New Roman" charset="0"/>
                <a:ea typeface="Times New Roman" charset="0"/>
                <a:cs typeface="Times New Roman" charset="0"/>
              </a:rPr>
              <a:t>Provides </a:t>
            </a:r>
            <a:r>
              <a:rPr lang="en-US" dirty="0">
                <a:latin typeface="Times New Roman" charset="0"/>
                <a:ea typeface="Times New Roman" charset="0"/>
                <a:cs typeface="Times New Roman" charset="0"/>
              </a:rPr>
              <a:t>a fast way to reach people than any other medium</a:t>
            </a:r>
          </a:p>
          <a:p>
            <a:pPr lvl="1"/>
            <a:r>
              <a:rPr lang="en-US" dirty="0" smtClean="0">
                <a:latin typeface="Times New Roman" charset="0"/>
                <a:ea typeface="Times New Roman" charset="0"/>
                <a:cs typeface="Times New Roman" charset="0"/>
              </a:rPr>
              <a:t>Provides </a:t>
            </a:r>
            <a:r>
              <a:rPr lang="en-US" dirty="0">
                <a:latin typeface="Times New Roman" charset="0"/>
                <a:ea typeface="Times New Roman" charset="0"/>
                <a:cs typeface="Times New Roman" charset="0"/>
              </a:rPr>
              <a:t>a broader audience of the information being passed from the police</a:t>
            </a:r>
          </a:p>
          <a:p>
            <a:pPr lvl="1"/>
            <a:r>
              <a:rPr lang="en-US" dirty="0" smtClean="0">
                <a:latin typeface="Times New Roman" charset="0"/>
                <a:ea typeface="Times New Roman" charset="0"/>
                <a:cs typeface="Times New Roman" charset="0"/>
              </a:rPr>
              <a:t>Provides </a:t>
            </a:r>
            <a:r>
              <a:rPr lang="en-US" dirty="0">
                <a:latin typeface="Times New Roman" charset="0"/>
                <a:ea typeface="Times New Roman" charset="0"/>
                <a:cs typeface="Times New Roman" charset="0"/>
              </a:rPr>
              <a:t>a credible source of information to the public as the app will be managed by the police.</a:t>
            </a:r>
          </a:p>
          <a:p>
            <a:pPr lvl="1"/>
            <a:r>
              <a:rPr lang="en-US" dirty="0" smtClean="0">
                <a:latin typeface="Times New Roman" charset="0"/>
                <a:ea typeface="Times New Roman" charset="0"/>
                <a:cs typeface="Times New Roman" charset="0"/>
              </a:rPr>
              <a:t>Provides </a:t>
            </a:r>
            <a:r>
              <a:rPr lang="en-US" dirty="0">
                <a:latin typeface="Times New Roman" charset="0"/>
                <a:ea typeface="Times New Roman" charset="0"/>
                <a:cs typeface="Times New Roman" charset="0"/>
              </a:rPr>
              <a:t>the public with an app that is exclusively for offering security information to the public.</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7287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71024"/>
          </a:xfrm>
        </p:spPr>
        <p:txBody>
          <a:bodyPr/>
          <a:lstStyle/>
          <a:p>
            <a:r>
              <a:rPr lang="en-US" dirty="0" smtClean="0"/>
              <a:t>Solution Architecture</a:t>
            </a:r>
            <a:endParaRPr lang="en-US" dirty="0"/>
          </a:p>
        </p:txBody>
      </p:sp>
      <p:cxnSp>
        <p:nvCxnSpPr>
          <p:cNvPr id="3" name="Straight Connector 2"/>
          <p:cNvCxnSpPr/>
          <p:nvPr/>
        </p:nvCxnSpPr>
        <p:spPr>
          <a:xfrm flipV="1">
            <a:off x="3112567" y="3217934"/>
            <a:ext cx="2855595" cy="12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3115107" y="5271524"/>
            <a:ext cx="2855595" cy="12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025062" y="2758194"/>
            <a:ext cx="1257300" cy="3429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Text Box 5"/>
          <p:cNvSpPr txBox="1"/>
          <p:nvPr/>
        </p:nvSpPr>
        <p:spPr>
          <a:xfrm>
            <a:off x="4139997" y="2875034"/>
            <a:ext cx="297815" cy="9144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GB" sz="1200">
                <a:effectLst/>
                <a:ea typeface="Calibri" charset="0"/>
                <a:cs typeface="Times New Roman" charset="0"/>
              </a:rPr>
              <a:t> </a:t>
            </a:r>
            <a:endParaRPr lang="en-US" sz="1200">
              <a:effectLst/>
              <a:ea typeface="Calibri" charset="0"/>
              <a:cs typeface="Times New Roman" charset="0"/>
            </a:endParaRPr>
          </a:p>
        </p:txBody>
      </p:sp>
      <p:sp>
        <p:nvSpPr>
          <p:cNvPr id="7" name="Text Box 6"/>
          <p:cNvSpPr txBox="1"/>
          <p:nvPr/>
        </p:nvSpPr>
        <p:spPr>
          <a:xfrm>
            <a:off x="4026967" y="2758194"/>
            <a:ext cx="1255395" cy="3454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200">
                <a:effectLst/>
                <a:ea typeface="Calibri" charset="0"/>
                <a:cs typeface="Times New Roman" charset="0"/>
              </a:rPr>
              <a:t>User Interface</a:t>
            </a:r>
            <a:endParaRPr lang="en-US" sz="1200">
              <a:effectLst/>
              <a:ea typeface="Calibri" charset="0"/>
              <a:cs typeface="Times New Roman" charset="0"/>
            </a:endParaRPr>
          </a:p>
        </p:txBody>
      </p:sp>
      <p:sp>
        <p:nvSpPr>
          <p:cNvPr id="8" name="Rectangle 7"/>
          <p:cNvSpPr/>
          <p:nvPr/>
        </p:nvSpPr>
        <p:spPr>
          <a:xfrm>
            <a:off x="3112567" y="4014859"/>
            <a:ext cx="912495" cy="4591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 Box 10"/>
          <p:cNvSpPr txBox="1"/>
          <p:nvPr/>
        </p:nvSpPr>
        <p:spPr>
          <a:xfrm>
            <a:off x="3112567" y="4016764"/>
            <a:ext cx="912495" cy="46037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200">
                <a:effectLst/>
                <a:ea typeface="Calibri" charset="0"/>
                <a:cs typeface="Times New Roman" charset="0"/>
              </a:rPr>
              <a:t>    User </a:t>
            </a:r>
            <a:endParaRPr lang="en-US" sz="1200">
              <a:effectLst/>
              <a:ea typeface="Calibri" charset="0"/>
              <a:cs typeface="Times New Roman" charset="0"/>
            </a:endParaRPr>
          </a:p>
          <a:p>
            <a:pPr>
              <a:spcAft>
                <a:spcPts val="0"/>
              </a:spcAft>
            </a:pPr>
            <a:r>
              <a:rPr lang="en-GB" sz="1200">
                <a:effectLst/>
                <a:ea typeface="Calibri" charset="0"/>
                <a:cs typeface="Times New Roman" charset="0"/>
              </a:rPr>
              <a:t>Generator</a:t>
            </a:r>
            <a:endParaRPr lang="en-US" sz="1200">
              <a:effectLst/>
              <a:ea typeface="Calibri" charset="0"/>
              <a:cs typeface="Times New Roman" charset="0"/>
            </a:endParaRPr>
          </a:p>
        </p:txBody>
      </p:sp>
      <p:sp>
        <p:nvSpPr>
          <p:cNvPr id="10" name="Rectangle 9"/>
          <p:cNvSpPr/>
          <p:nvPr/>
        </p:nvSpPr>
        <p:spPr>
          <a:xfrm>
            <a:off x="5054397" y="3558929"/>
            <a:ext cx="1370965" cy="3409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p:nvSpPr>
        <p:spPr>
          <a:xfrm>
            <a:off x="5054397" y="4473329"/>
            <a:ext cx="1256665" cy="3422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Text Box 13"/>
          <p:cNvSpPr txBox="1"/>
          <p:nvPr/>
        </p:nvSpPr>
        <p:spPr>
          <a:xfrm>
            <a:off x="5053127" y="3563374"/>
            <a:ext cx="1256665" cy="3454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200">
                <a:effectLst/>
                <a:ea typeface="Calibri" charset="0"/>
                <a:cs typeface="Times New Roman" charset="0"/>
              </a:rPr>
              <a:t>API Component</a:t>
            </a:r>
            <a:endParaRPr lang="en-US" sz="1200">
              <a:effectLst/>
              <a:ea typeface="Calibri" charset="0"/>
              <a:cs typeface="Times New Roman" charset="0"/>
            </a:endParaRPr>
          </a:p>
        </p:txBody>
      </p:sp>
      <p:sp>
        <p:nvSpPr>
          <p:cNvPr id="13" name="Text Box 16"/>
          <p:cNvSpPr txBox="1"/>
          <p:nvPr/>
        </p:nvSpPr>
        <p:spPr>
          <a:xfrm>
            <a:off x="5053127" y="4475234"/>
            <a:ext cx="1255395" cy="3454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200">
                <a:effectLst/>
                <a:ea typeface="Calibri" charset="0"/>
                <a:cs typeface="Times New Roman" charset="0"/>
              </a:rPr>
              <a:t>API Component</a:t>
            </a:r>
            <a:endParaRPr lang="en-US" sz="1200">
              <a:effectLst/>
              <a:ea typeface="Calibri" charset="0"/>
              <a:cs typeface="Times New Roman" charset="0"/>
            </a:endParaRPr>
          </a:p>
        </p:txBody>
      </p:sp>
      <p:sp>
        <p:nvSpPr>
          <p:cNvPr id="14" name="Can 13"/>
          <p:cNvSpPr/>
          <p:nvPr/>
        </p:nvSpPr>
        <p:spPr>
          <a:xfrm>
            <a:off x="4367327" y="5501394"/>
            <a:ext cx="799465"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 name="Straight Connector 14"/>
          <p:cNvCxnSpPr/>
          <p:nvPr/>
        </p:nvCxnSpPr>
        <p:spPr>
          <a:xfrm flipH="1">
            <a:off x="3568497" y="3103634"/>
            <a:ext cx="914400" cy="91440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82897" y="3103634"/>
            <a:ext cx="1143000" cy="4572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40197" y="3903734"/>
            <a:ext cx="0" cy="5715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68497" y="4475234"/>
            <a:ext cx="914400" cy="102870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825797" y="4818134"/>
            <a:ext cx="800100" cy="6858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56502" y="2758194"/>
            <a:ext cx="114300" cy="45974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ight Brace 20"/>
          <p:cNvSpPr/>
          <p:nvPr/>
        </p:nvSpPr>
        <p:spPr>
          <a:xfrm>
            <a:off x="6656502" y="3217934"/>
            <a:ext cx="114300" cy="205676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ight Brace 21"/>
          <p:cNvSpPr/>
          <p:nvPr/>
        </p:nvSpPr>
        <p:spPr>
          <a:xfrm>
            <a:off x="6656502" y="5274064"/>
            <a:ext cx="114300" cy="57213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Text Box 26"/>
          <p:cNvSpPr txBox="1"/>
          <p:nvPr/>
        </p:nvSpPr>
        <p:spPr>
          <a:xfrm>
            <a:off x="6770167" y="2758194"/>
            <a:ext cx="1141095" cy="46037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ea typeface="Calibri" charset="0"/>
                <a:cs typeface="Times New Roman" charset="0"/>
              </a:rPr>
              <a:t> </a:t>
            </a:r>
            <a:r>
              <a:rPr lang="en-GB" sz="1200">
                <a:effectLst/>
                <a:ea typeface="Calibri" charset="0"/>
                <a:cs typeface="Times New Roman" charset="0"/>
              </a:rPr>
              <a:t>User-interface level </a:t>
            </a:r>
            <a:endParaRPr lang="en-US" sz="1200">
              <a:effectLst/>
              <a:ea typeface="Calibri" charset="0"/>
              <a:cs typeface="Times New Roman" charset="0"/>
            </a:endParaRPr>
          </a:p>
        </p:txBody>
      </p:sp>
      <p:sp>
        <p:nvSpPr>
          <p:cNvPr id="24" name="Text Box 27"/>
          <p:cNvSpPr txBox="1"/>
          <p:nvPr/>
        </p:nvSpPr>
        <p:spPr>
          <a:xfrm>
            <a:off x="6768897" y="4019304"/>
            <a:ext cx="1026795" cy="56959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200">
                <a:effectLst/>
                <a:ea typeface="Calibri" charset="0"/>
                <a:cs typeface="Times New Roman" charset="0"/>
              </a:rPr>
              <a:t>Progressing</a:t>
            </a:r>
            <a:endParaRPr lang="en-US" sz="1200">
              <a:effectLst/>
              <a:ea typeface="Calibri" charset="0"/>
              <a:cs typeface="Times New Roman" charset="0"/>
            </a:endParaRPr>
          </a:p>
          <a:p>
            <a:pPr>
              <a:spcAft>
                <a:spcPts val="0"/>
              </a:spcAft>
            </a:pPr>
            <a:r>
              <a:rPr lang="en-GB" sz="1200">
                <a:effectLst/>
                <a:ea typeface="Calibri" charset="0"/>
                <a:cs typeface="Times New Roman" charset="0"/>
              </a:rPr>
              <a:t>Layer</a:t>
            </a:r>
            <a:endParaRPr lang="en-US" sz="1200">
              <a:effectLst/>
              <a:ea typeface="Calibri" charset="0"/>
              <a:cs typeface="Times New Roman" charset="0"/>
            </a:endParaRPr>
          </a:p>
        </p:txBody>
      </p:sp>
      <p:sp>
        <p:nvSpPr>
          <p:cNvPr id="25" name="Text Box 29"/>
          <p:cNvSpPr txBox="1"/>
          <p:nvPr/>
        </p:nvSpPr>
        <p:spPr>
          <a:xfrm>
            <a:off x="6766357" y="5272159"/>
            <a:ext cx="912495" cy="46037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ea typeface="Calibri" charset="0"/>
                <a:cs typeface="Times New Roman" charset="0"/>
              </a:rPr>
              <a:t> </a:t>
            </a:r>
            <a:r>
              <a:rPr lang="en-GB" sz="1200">
                <a:effectLst/>
                <a:ea typeface="Calibri" charset="0"/>
                <a:cs typeface="Times New Roman" charset="0"/>
              </a:rPr>
              <a:t> Data</a:t>
            </a:r>
            <a:endParaRPr lang="en-US" sz="1200">
              <a:effectLst/>
              <a:ea typeface="Calibri" charset="0"/>
              <a:cs typeface="Times New Roman" charset="0"/>
            </a:endParaRPr>
          </a:p>
          <a:p>
            <a:pPr>
              <a:spcAft>
                <a:spcPts val="0"/>
              </a:spcAft>
            </a:pPr>
            <a:r>
              <a:rPr lang="en-GB" sz="1200">
                <a:effectLst/>
                <a:ea typeface="Calibri" charset="0"/>
                <a:cs typeface="Times New Roman" charset="0"/>
              </a:rPr>
              <a:t>  Layer</a:t>
            </a:r>
            <a:endParaRPr lang="en-US" sz="1200">
              <a:effectLst/>
              <a:ea typeface="Calibri" charset="0"/>
              <a:cs typeface="Times New Roman" charset="0"/>
            </a:endParaRPr>
          </a:p>
        </p:txBody>
      </p:sp>
      <p:sp>
        <p:nvSpPr>
          <p:cNvPr id="26" name="Text Box 31"/>
          <p:cNvSpPr txBox="1"/>
          <p:nvPr/>
        </p:nvSpPr>
        <p:spPr>
          <a:xfrm>
            <a:off x="3225597" y="5503299"/>
            <a:ext cx="912495" cy="46037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ea typeface="Calibri" charset="0"/>
                <a:cs typeface="Times New Roman" charset="0"/>
              </a:rPr>
              <a:t> </a:t>
            </a:r>
            <a:r>
              <a:rPr lang="en-GB" sz="1200">
                <a:effectLst/>
                <a:ea typeface="Calibri" charset="0"/>
                <a:cs typeface="Times New Roman" charset="0"/>
              </a:rPr>
              <a:t>Database</a:t>
            </a:r>
            <a:endParaRPr lang="en-US" sz="1200">
              <a:effectLst/>
              <a:ea typeface="Calibri" charset="0"/>
              <a:cs typeface="Times New Roman" charset="0"/>
            </a:endParaRPr>
          </a:p>
        </p:txBody>
      </p:sp>
      <p:sp>
        <p:nvSpPr>
          <p:cNvPr id="27" name="Text Box 32"/>
          <p:cNvSpPr txBox="1"/>
          <p:nvPr/>
        </p:nvSpPr>
        <p:spPr>
          <a:xfrm>
            <a:off x="2654097" y="4703199"/>
            <a:ext cx="912495" cy="46037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ea typeface="Calibri" charset="0"/>
                <a:cs typeface="Times New Roman" charset="0"/>
              </a:rPr>
              <a:t> </a:t>
            </a:r>
            <a:r>
              <a:rPr lang="en-GB" sz="1200">
                <a:effectLst/>
                <a:ea typeface="Calibri" charset="0"/>
                <a:cs typeface="Times New Roman" charset="0"/>
              </a:rPr>
              <a:t>Database</a:t>
            </a:r>
            <a:endParaRPr lang="en-US" sz="1200">
              <a:effectLst/>
              <a:ea typeface="Calibri" charset="0"/>
              <a:cs typeface="Times New Roman" charset="0"/>
            </a:endParaRPr>
          </a:p>
          <a:p>
            <a:pPr>
              <a:spcAft>
                <a:spcPts val="0"/>
              </a:spcAft>
            </a:pPr>
            <a:r>
              <a:rPr lang="en-GB" sz="1200">
                <a:effectLst/>
                <a:ea typeface="Calibri" charset="0"/>
                <a:cs typeface="Times New Roman" charset="0"/>
              </a:rPr>
              <a:t> Query</a:t>
            </a:r>
            <a:endParaRPr lang="en-US" sz="1200">
              <a:effectLst/>
              <a:ea typeface="Calibri" charset="0"/>
              <a:cs typeface="Times New Roman" charset="0"/>
            </a:endParaRPr>
          </a:p>
        </p:txBody>
      </p:sp>
      <p:sp>
        <p:nvSpPr>
          <p:cNvPr id="28" name="Rectangle 26"/>
          <p:cNvSpPr>
            <a:spLocks noChangeArrowheads="1"/>
          </p:cNvSpPr>
          <p:nvPr/>
        </p:nvSpPr>
        <p:spPr bwMode="auto">
          <a:xfrm>
            <a:off x="1573962" y="18437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37"/>
          <p:cNvSpPr>
            <a:spLocks noChangeArrowheads="1"/>
          </p:cNvSpPr>
          <p:nvPr/>
        </p:nvSpPr>
        <p:spPr bwMode="auto">
          <a:xfrm>
            <a:off x="1573962" y="23009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9797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151</TotalTime>
  <Words>376</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Corbel</vt:lpstr>
      <vt:lpstr>Times New Roman</vt:lpstr>
      <vt:lpstr>Arial</vt:lpstr>
      <vt:lpstr>Parallax</vt:lpstr>
      <vt:lpstr>Kenya InfoCop</vt:lpstr>
      <vt:lpstr>Abstract</vt:lpstr>
      <vt:lpstr>Background</vt:lpstr>
      <vt:lpstr>Problem</vt:lpstr>
      <vt:lpstr>Solution</vt:lpstr>
      <vt:lpstr>Solution 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Kenya InfoCop</dc:title>
  <dc:creator>Rodgers Cherutich</dc:creator>
  <cp:lastModifiedBy>Rodgers Cherutich</cp:lastModifiedBy>
  <cp:revision>9</cp:revision>
  <dcterms:created xsi:type="dcterms:W3CDTF">2016-07-13T12:08:47Z</dcterms:created>
  <dcterms:modified xsi:type="dcterms:W3CDTF">2016-07-18T20:36:13Z</dcterms:modified>
</cp:coreProperties>
</file>