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9" r:id="rId3"/>
    <p:sldId id="270" r:id="rId4"/>
    <p:sldId id="271" r:id="rId5"/>
    <p:sldId id="273" r:id="rId6"/>
    <p:sldId id="274" r:id="rId7"/>
    <p:sldId id="296" r:id="rId8"/>
    <p:sldId id="280" r:id="rId9"/>
    <p:sldId id="297" r:id="rId10"/>
    <p:sldId id="281" r:id="rId11"/>
    <p:sldId id="282" r:id="rId12"/>
    <p:sldId id="275" r:id="rId13"/>
    <p:sldId id="276" r:id="rId14"/>
    <p:sldId id="277" r:id="rId15"/>
    <p:sldId id="278" r:id="rId16"/>
    <p:sldId id="283" r:id="rId17"/>
    <p:sldId id="285" r:id="rId18"/>
    <p:sldId id="288" r:id="rId19"/>
    <p:sldId id="291" r:id="rId20"/>
    <p:sldId id="289" r:id="rId21"/>
    <p:sldId id="292" r:id="rId22"/>
    <p:sldId id="293" r:id="rId23"/>
    <p:sldId id="294" r:id="rId24"/>
    <p:sldId id="26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319EB6-EF34-4822-A5B1-89792CABA13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580DC22-6C46-43B2-AC43-9650B3B0FE9F}">
      <dgm:prSet phldrT="[Text]"/>
      <dgm:spPr/>
      <dgm:t>
        <a:bodyPr/>
        <a:lstStyle/>
        <a:p>
          <a:r>
            <a:rPr lang="en-US" dirty="0"/>
            <a:t>The majority of countries have very limited arable land available per person, with most falling below 0.3 hectares per individual. </a:t>
          </a:r>
        </a:p>
      </dgm:t>
    </dgm:pt>
    <dgm:pt modelId="{CE45427E-F445-4806-81B6-D722F6DDD4E5}" type="parTrans" cxnId="{5DEA238C-71C1-4EBB-AAF8-DEEEF25CD369}">
      <dgm:prSet/>
      <dgm:spPr/>
      <dgm:t>
        <a:bodyPr/>
        <a:lstStyle/>
        <a:p>
          <a:endParaRPr lang="en-US"/>
        </a:p>
      </dgm:t>
    </dgm:pt>
    <dgm:pt modelId="{D97FFC52-0440-4547-B327-24F58477B79D}" type="sibTrans" cxnId="{5DEA238C-71C1-4EBB-AAF8-DEEEF25CD369}">
      <dgm:prSet/>
      <dgm:spPr/>
      <dgm:t>
        <a:bodyPr/>
        <a:lstStyle/>
        <a:p>
          <a:endParaRPr lang="en-US"/>
        </a:p>
      </dgm:t>
    </dgm:pt>
    <dgm:pt modelId="{BF1B677D-9A68-4F61-B6A2-E12C3928A7F6}">
      <dgm:prSet/>
      <dgm:spPr/>
      <dgm:t>
        <a:bodyPr/>
        <a:lstStyle/>
        <a:p>
          <a:r>
            <a:rPr lang="en-US" dirty="0"/>
            <a:t>This indicates high population pressure on arable land in many regions, especially in more densely populated countries. </a:t>
          </a:r>
        </a:p>
      </dgm:t>
    </dgm:pt>
    <dgm:pt modelId="{2575B89C-B48F-4F02-A13A-9DB728DF856C}" type="parTrans" cxnId="{17E00E7C-36F8-405E-A1C9-2895E66ED490}">
      <dgm:prSet/>
      <dgm:spPr/>
      <dgm:t>
        <a:bodyPr/>
        <a:lstStyle/>
        <a:p>
          <a:endParaRPr lang="en-US"/>
        </a:p>
      </dgm:t>
    </dgm:pt>
    <dgm:pt modelId="{4EDAF0B0-5687-4E7B-BBD7-004A21162419}" type="sibTrans" cxnId="{17E00E7C-36F8-405E-A1C9-2895E66ED490}">
      <dgm:prSet/>
      <dgm:spPr/>
      <dgm:t>
        <a:bodyPr/>
        <a:lstStyle/>
        <a:p>
          <a:endParaRPr lang="en-US"/>
        </a:p>
      </dgm:t>
    </dgm:pt>
    <dgm:pt modelId="{853780FB-FD55-4CF5-8CAA-C28DA3888FF3}">
      <dgm:prSet/>
      <dgm:spPr/>
      <dgm:t>
        <a:bodyPr/>
        <a:lstStyle/>
        <a:p>
          <a:r>
            <a:rPr lang="en-US" dirty="0"/>
            <a:t>Only a few countries have significantly more land per person, suggesting large disparities in land availability that could impact food security, land use planning, and agricultural scalability across regions.</a:t>
          </a:r>
        </a:p>
      </dgm:t>
    </dgm:pt>
    <dgm:pt modelId="{A69B360C-BFC2-4227-AF18-F94B04D13FE8}" type="parTrans" cxnId="{F4492C82-FB1C-43D7-B5C2-2CE069314905}">
      <dgm:prSet/>
      <dgm:spPr/>
      <dgm:t>
        <a:bodyPr/>
        <a:lstStyle/>
        <a:p>
          <a:endParaRPr lang="en-US"/>
        </a:p>
      </dgm:t>
    </dgm:pt>
    <dgm:pt modelId="{4820445B-C232-49C6-9865-FEA4F604B7EA}" type="sibTrans" cxnId="{F4492C82-FB1C-43D7-B5C2-2CE069314905}">
      <dgm:prSet/>
      <dgm:spPr/>
      <dgm:t>
        <a:bodyPr/>
        <a:lstStyle/>
        <a:p>
          <a:endParaRPr lang="en-US"/>
        </a:p>
      </dgm:t>
    </dgm:pt>
    <dgm:pt modelId="{B3F7A56C-AE6A-433A-B00B-28FB1386D516}" type="pres">
      <dgm:prSet presAssocID="{D5319EB6-EF34-4822-A5B1-89792CABA139}" presName="diagram" presStyleCnt="0">
        <dgm:presLayoutVars>
          <dgm:dir/>
          <dgm:resizeHandles val="exact"/>
        </dgm:presLayoutVars>
      </dgm:prSet>
      <dgm:spPr/>
    </dgm:pt>
    <dgm:pt modelId="{BA9292E0-4D1C-4797-92AC-39287692D2B3}" type="pres">
      <dgm:prSet presAssocID="{3580DC22-6C46-43B2-AC43-9650B3B0FE9F}" presName="node" presStyleLbl="node1" presStyleIdx="0" presStyleCnt="3" custLinFactNeighborX="-3167" custLinFactNeighborY="3188">
        <dgm:presLayoutVars>
          <dgm:bulletEnabled val="1"/>
        </dgm:presLayoutVars>
      </dgm:prSet>
      <dgm:spPr/>
    </dgm:pt>
    <dgm:pt modelId="{D645086E-5C59-4258-B270-9A5434DDFEFA}" type="pres">
      <dgm:prSet presAssocID="{D97FFC52-0440-4547-B327-24F58477B79D}" presName="sibTrans" presStyleCnt="0"/>
      <dgm:spPr/>
    </dgm:pt>
    <dgm:pt modelId="{E9484987-585D-4D41-8CCD-D411B9C30F87}" type="pres">
      <dgm:prSet presAssocID="{BF1B677D-9A68-4F61-B6A2-E12C3928A7F6}" presName="node" presStyleLbl="node1" presStyleIdx="1" presStyleCnt="3" custLinFactNeighborX="-3167" custLinFactNeighborY="-6333">
        <dgm:presLayoutVars>
          <dgm:bulletEnabled val="1"/>
        </dgm:presLayoutVars>
      </dgm:prSet>
      <dgm:spPr/>
    </dgm:pt>
    <dgm:pt modelId="{547B4364-B6C8-4684-A63A-92331D65B567}" type="pres">
      <dgm:prSet presAssocID="{4EDAF0B0-5687-4E7B-BBD7-004A21162419}" presName="sibTrans" presStyleCnt="0"/>
      <dgm:spPr/>
    </dgm:pt>
    <dgm:pt modelId="{731E87B6-DC49-4C95-9A8C-AE75C8AA791B}" type="pres">
      <dgm:prSet presAssocID="{853780FB-FD55-4CF5-8CAA-C28DA3888FF3}" presName="node" presStyleLbl="node1" presStyleIdx="2" presStyleCnt="3" custLinFactNeighborX="-3167" custLinFactNeighborY="-12662">
        <dgm:presLayoutVars>
          <dgm:bulletEnabled val="1"/>
        </dgm:presLayoutVars>
      </dgm:prSet>
      <dgm:spPr/>
    </dgm:pt>
  </dgm:ptLst>
  <dgm:cxnLst>
    <dgm:cxn modelId="{8198190B-AE65-4216-AB0E-764C83CFABB3}" type="presOf" srcId="{3580DC22-6C46-43B2-AC43-9650B3B0FE9F}" destId="{BA9292E0-4D1C-4797-92AC-39287692D2B3}" srcOrd="0" destOrd="0" presId="urn:microsoft.com/office/officeart/2005/8/layout/default"/>
    <dgm:cxn modelId="{60444D38-833C-4DF1-AAB4-4845BCB19B3E}" type="presOf" srcId="{D5319EB6-EF34-4822-A5B1-89792CABA139}" destId="{B3F7A56C-AE6A-433A-B00B-28FB1386D516}" srcOrd="0" destOrd="0" presId="urn:microsoft.com/office/officeart/2005/8/layout/default"/>
    <dgm:cxn modelId="{17E00E7C-36F8-405E-A1C9-2895E66ED490}" srcId="{D5319EB6-EF34-4822-A5B1-89792CABA139}" destId="{BF1B677D-9A68-4F61-B6A2-E12C3928A7F6}" srcOrd="1" destOrd="0" parTransId="{2575B89C-B48F-4F02-A13A-9DB728DF856C}" sibTransId="{4EDAF0B0-5687-4E7B-BBD7-004A21162419}"/>
    <dgm:cxn modelId="{F4492C82-FB1C-43D7-B5C2-2CE069314905}" srcId="{D5319EB6-EF34-4822-A5B1-89792CABA139}" destId="{853780FB-FD55-4CF5-8CAA-C28DA3888FF3}" srcOrd="2" destOrd="0" parTransId="{A69B360C-BFC2-4227-AF18-F94B04D13FE8}" sibTransId="{4820445B-C232-49C6-9865-FEA4F604B7EA}"/>
    <dgm:cxn modelId="{5DEA238C-71C1-4EBB-AAF8-DEEEF25CD369}" srcId="{D5319EB6-EF34-4822-A5B1-89792CABA139}" destId="{3580DC22-6C46-43B2-AC43-9650B3B0FE9F}" srcOrd="0" destOrd="0" parTransId="{CE45427E-F445-4806-81B6-D722F6DDD4E5}" sibTransId="{D97FFC52-0440-4547-B327-24F58477B79D}"/>
    <dgm:cxn modelId="{ED928EAF-1AEE-4608-B2AF-C74B68743F7E}" type="presOf" srcId="{BF1B677D-9A68-4F61-B6A2-E12C3928A7F6}" destId="{E9484987-585D-4D41-8CCD-D411B9C30F87}" srcOrd="0" destOrd="0" presId="urn:microsoft.com/office/officeart/2005/8/layout/default"/>
    <dgm:cxn modelId="{CC7495D9-FAE7-425A-A894-B133E925A326}" type="presOf" srcId="{853780FB-FD55-4CF5-8CAA-C28DA3888FF3}" destId="{731E87B6-DC49-4C95-9A8C-AE75C8AA791B}" srcOrd="0" destOrd="0" presId="urn:microsoft.com/office/officeart/2005/8/layout/default"/>
    <dgm:cxn modelId="{549B2E34-FC04-4570-A41C-6A2CD11694B1}" type="presParOf" srcId="{B3F7A56C-AE6A-433A-B00B-28FB1386D516}" destId="{BA9292E0-4D1C-4797-92AC-39287692D2B3}" srcOrd="0" destOrd="0" presId="urn:microsoft.com/office/officeart/2005/8/layout/default"/>
    <dgm:cxn modelId="{865E086C-1A5B-4431-8FFB-2C8E7D30FB9D}" type="presParOf" srcId="{B3F7A56C-AE6A-433A-B00B-28FB1386D516}" destId="{D645086E-5C59-4258-B270-9A5434DDFEFA}" srcOrd="1" destOrd="0" presId="urn:microsoft.com/office/officeart/2005/8/layout/default"/>
    <dgm:cxn modelId="{8499B1C1-9979-4030-8ACA-6A5FDD59D798}" type="presParOf" srcId="{B3F7A56C-AE6A-433A-B00B-28FB1386D516}" destId="{E9484987-585D-4D41-8CCD-D411B9C30F87}" srcOrd="2" destOrd="0" presId="urn:microsoft.com/office/officeart/2005/8/layout/default"/>
    <dgm:cxn modelId="{AFF2908D-DA91-42D1-8634-BF8F53C9CB15}" type="presParOf" srcId="{B3F7A56C-AE6A-433A-B00B-28FB1386D516}" destId="{547B4364-B6C8-4684-A63A-92331D65B567}" srcOrd="3" destOrd="0" presId="urn:microsoft.com/office/officeart/2005/8/layout/default"/>
    <dgm:cxn modelId="{943B4361-ED75-4D17-9281-425813F322DE}" type="presParOf" srcId="{B3F7A56C-AE6A-433A-B00B-28FB1386D516}" destId="{731E87B6-DC49-4C95-9A8C-AE75C8AA791B}"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906E55-F81D-4A77-BB0C-5E0DF8FCEC34}"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D77E1289-4B9D-44C5-98AE-AF1305AE097A}">
      <dgm:prSet/>
      <dgm:spPr/>
      <dgm:t>
        <a:bodyPr/>
        <a:lstStyle/>
        <a:p>
          <a:r>
            <a:rPr lang="en-US" dirty="0"/>
            <a:t>Djibouti and Seychelles have the highest fertilizer use, with Djibouti showing extreme variability.</a:t>
          </a:r>
        </a:p>
      </dgm:t>
    </dgm:pt>
    <dgm:pt modelId="{D7496367-097D-4318-BD0E-AB12F1074B25}" type="parTrans" cxnId="{962EC2ED-5A15-4E0F-9CE5-8E2D32E9A2B7}">
      <dgm:prSet/>
      <dgm:spPr/>
      <dgm:t>
        <a:bodyPr/>
        <a:lstStyle/>
        <a:p>
          <a:endParaRPr lang="en-US"/>
        </a:p>
      </dgm:t>
    </dgm:pt>
    <dgm:pt modelId="{75E6718C-EC66-4775-9680-3ED517B8291A}" type="sibTrans" cxnId="{962EC2ED-5A15-4E0F-9CE5-8E2D32E9A2B7}">
      <dgm:prSet/>
      <dgm:spPr/>
      <dgm:t>
        <a:bodyPr/>
        <a:lstStyle/>
        <a:p>
          <a:endParaRPr lang="en-US"/>
        </a:p>
      </dgm:t>
    </dgm:pt>
    <dgm:pt modelId="{D49C2B10-F6F9-42EC-8F64-F991DB000E4A}">
      <dgm:prSet/>
      <dgm:spPr/>
      <dgm:t>
        <a:bodyPr/>
        <a:lstStyle/>
        <a:p>
          <a:r>
            <a:rPr lang="en-US" dirty="0"/>
            <a:t>Mauritius and Rwanda also have relatively high and consistent usage, suggesting well-developed agricultural practices.</a:t>
          </a:r>
        </a:p>
      </dgm:t>
    </dgm:pt>
    <dgm:pt modelId="{9DF92AD9-073A-42A9-9DF0-1B79B04EB7A4}" type="parTrans" cxnId="{865CC62F-7A19-4E6B-8F63-EF8E072C687C}">
      <dgm:prSet/>
      <dgm:spPr/>
      <dgm:t>
        <a:bodyPr/>
        <a:lstStyle/>
        <a:p>
          <a:endParaRPr lang="en-US"/>
        </a:p>
      </dgm:t>
    </dgm:pt>
    <dgm:pt modelId="{9821B7CF-2DDC-451B-8825-FCE4284EB193}" type="sibTrans" cxnId="{865CC62F-7A19-4E6B-8F63-EF8E072C687C}">
      <dgm:prSet/>
      <dgm:spPr/>
      <dgm:t>
        <a:bodyPr/>
        <a:lstStyle/>
        <a:p>
          <a:endParaRPr lang="en-US"/>
        </a:p>
      </dgm:t>
    </dgm:pt>
    <dgm:pt modelId="{581A8DE2-CEF8-423F-95AB-4E0679B90A67}">
      <dgm:prSet/>
      <dgm:spPr/>
      <dgm:t>
        <a:bodyPr/>
        <a:lstStyle/>
        <a:p>
          <a:r>
            <a:rPr lang="en-US"/>
            <a:t>The majority of countries show very low fertilizer use with minimal variation, indicating low input agriculture.</a:t>
          </a:r>
        </a:p>
      </dgm:t>
    </dgm:pt>
    <dgm:pt modelId="{62DDB950-CC46-4ED9-8E08-085082FEBAB4}" type="parTrans" cxnId="{7B1C68A2-D73D-4CC2-BC05-1672EFF28D44}">
      <dgm:prSet/>
      <dgm:spPr/>
      <dgm:t>
        <a:bodyPr/>
        <a:lstStyle/>
        <a:p>
          <a:endParaRPr lang="en-US"/>
        </a:p>
      </dgm:t>
    </dgm:pt>
    <dgm:pt modelId="{DE5748A7-5A67-499C-BC20-BE882052179C}" type="sibTrans" cxnId="{7B1C68A2-D73D-4CC2-BC05-1672EFF28D44}">
      <dgm:prSet/>
      <dgm:spPr/>
      <dgm:t>
        <a:bodyPr/>
        <a:lstStyle/>
        <a:p>
          <a:endParaRPr lang="en-US"/>
        </a:p>
      </dgm:t>
    </dgm:pt>
    <dgm:pt modelId="{C7ECE241-AA97-4164-9E8C-AFF1094E8580}">
      <dgm:prSet/>
      <dgm:spPr/>
      <dgm:t>
        <a:bodyPr/>
        <a:lstStyle/>
        <a:p>
          <a:r>
            <a:rPr lang="en-US" dirty="0"/>
            <a:t>This disparity highlights significant regional differences in agricultural input levels, possibly reflecting economic factors, infrastructure, or policy support.</a:t>
          </a:r>
        </a:p>
      </dgm:t>
    </dgm:pt>
    <dgm:pt modelId="{ACF5993E-A1FF-476B-AC09-F22B22DAF8DD}" type="parTrans" cxnId="{E12D75F9-DBAD-400F-AB4C-29567955AF8B}">
      <dgm:prSet/>
      <dgm:spPr/>
      <dgm:t>
        <a:bodyPr/>
        <a:lstStyle/>
        <a:p>
          <a:endParaRPr lang="en-US"/>
        </a:p>
      </dgm:t>
    </dgm:pt>
    <dgm:pt modelId="{A4EAF377-0D88-42B2-9D6D-82CC1AAB6A71}" type="sibTrans" cxnId="{E12D75F9-DBAD-400F-AB4C-29567955AF8B}">
      <dgm:prSet/>
      <dgm:spPr/>
      <dgm:t>
        <a:bodyPr/>
        <a:lstStyle/>
        <a:p>
          <a:endParaRPr lang="en-US"/>
        </a:p>
      </dgm:t>
    </dgm:pt>
    <dgm:pt modelId="{BA6807F1-18FE-475A-A8D8-9EA5C2D2D016}" type="pres">
      <dgm:prSet presAssocID="{66906E55-F81D-4A77-BB0C-5E0DF8FCEC34}" presName="linear" presStyleCnt="0">
        <dgm:presLayoutVars>
          <dgm:animLvl val="lvl"/>
          <dgm:resizeHandles val="exact"/>
        </dgm:presLayoutVars>
      </dgm:prSet>
      <dgm:spPr/>
    </dgm:pt>
    <dgm:pt modelId="{01F78984-BAD2-48DC-9936-0615A2EF2D7F}" type="pres">
      <dgm:prSet presAssocID="{D77E1289-4B9D-44C5-98AE-AF1305AE097A}" presName="parentText" presStyleLbl="node1" presStyleIdx="0" presStyleCnt="4">
        <dgm:presLayoutVars>
          <dgm:chMax val="0"/>
          <dgm:bulletEnabled val="1"/>
        </dgm:presLayoutVars>
      </dgm:prSet>
      <dgm:spPr/>
    </dgm:pt>
    <dgm:pt modelId="{ADD56D82-1775-4746-A3E0-D270EB66EDEC}" type="pres">
      <dgm:prSet presAssocID="{75E6718C-EC66-4775-9680-3ED517B8291A}" presName="spacer" presStyleCnt="0"/>
      <dgm:spPr/>
    </dgm:pt>
    <dgm:pt modelId="{38615EDA-5222-4D06-AABE-8677F3B74248}" type="pres">
      <dgm:prSet presAssocID="{D49C2B10-F6F9-42EC-8F64-F991DB000E4A}" presName="parentText" presStyleLbl="node1" presStyleIdx="1" presStyleCnt="4">
        <dgm:presLayoutVars>
          <dgm:chMax val="0"/>
          <dgm:bulletEnabled val="1"/>
        </dgm:presLayoutVars>
      </dgm:prSet>
      <dgm:spPr/>
    </dgm:pt>
    <dgm:pt modelId="{EF42E46C-097E-4763-AA0F-022843970667}" type="pres">
      <dgm:prSet presAssocID="{9821B7CF-2DDC-451B-8825-FCE4284EB193}" presName="spacer" presStyleCnt="0"/>
      <dgm:spPr/>
    </dgm:pt>
    <dgm:pt modelId="{A16A3601-BE25-4623-8A50-14ABEB88CD1A}" type="pres">
      <dgm:prSet presAssocID="{581A8DE2-CEF8-423F-95AB-4E0679B90A67}" presName="parentText" presStyleLbl="node1" presStyleIdx="2" presStyleCnt="4">
        <dgm:presLayoutVars>
          <dgm:chMax val="0"/>
          <dgm:bulletEnabled val="1"/>
        </dgm:presLayoutVars>
      </dgm:prSet>
      <dgm:spPr/>
    </dgm:pt>
    <dgm:pt modelId="{BB87B226-8860-44D8-860F-670DAF618618}" type="pres">
      <dgm:prSet presAssocID="{DE5748A7-5A67-499C-BC20-BE882052179C}" presName="spacer" presStyleCnt="0"/>
      <dgm:spPr/>
    </dgm:pt>
    <dgm:pt modelId="{9DC40F07-CD8C-4764-9F67-48D14A43BBC8}" type="pres">
      <dgm:prSet presAssocID="{C7ECE241-AA97-4164-9E8C-AFF1094E8580}" presName="parentText" presStyleLbl="node1" presStyleIdx="3" presStyleCnt="4">
        <dgm:presLayoutVars>
          <dgm:chMax val="0"/>
          <dgm:bulletEnabled val="1"/>
        </dgm:presLayoutVars>
      </dgm:prSet>
      <dgm:spPr/>
    </dgm:pt>
  </dgm:ptLst>
  <dgm:cxnLst>
    <dgm:cxn modelId="{BF3ABD16-2AB2-41D1-97F8-56A30A4C72E5}" type="presOf" srcId="{581A8DE2-CEF8-423F-95AB-4E0679B90A67}" destId="{A16A3601-BE25-4623-8A50-14ABEB88CD1A}" srcOrd="0" destOrd="0" presId="urn:microsoft.com/office/officeart/2005/8/layout/vList2"/>
    <dgm:cxn modelId="{865CC62F-7A19-4E6B-8F63-EF8E072C687C}" srcId="{66906E55-F81D-4A77-BB0C-5E0DF8FCEC34}" destId="{D49C2B10-F6F9-42EC-8F64-F991DB000E4A}" srcOrd="1" destOrd="0" parTransId="{9DF92AD9-073A-42A9-9DF0-1B79B04EB7A4}" sibTransId="{9821B7CF-2DDC-451B-8825-FCE4284EB193}"/>
    <dgm:cxn modelId="{7D44DD7C-7433-43E7-A768-58B41732A761}" type="presOf" srcId="{66906E55-F81D-4A77-BB0C-5E0DF8FCEC34}" destId="{BA6807F1-18FE-475A-A8D8-9EA5C2D2D016}" srcOrd="0" destOrd="0" presId="urn:microsoft.com/office/officeart/2005/8/layout/vList2"/>
    <dgm:cxn modelId="{7B1C68A2-D73D-4CC2-BC05-1672EFF28D44}" srcId="{66906E55-F81D-4A77-BB0C-5E0DF8FCEC34}" destId="{581A8DE2-CEF8-423F-95AB-4E0679B90A67}" srcOrd="2" destOrd="0" parTransId="{62DDB950-CC46-4ED9-8E08-085082FEBAB4}" sibTransId="{DE5748A7-5A67-499C-BC20-BE882052179C}"/>
    <dgm:cxn modelId="{1CA181C5-2AE6-461A-820E-F02FC08B31D1}" type="presOf" srcId="{D77E1289-4B9D-44C5-98AE-AF1305AE097A}" destId="{01F78984-BAD2-48DC-9936-0615A2EF2D7F}" srcOrd="0" destOrd="0" presId="urn:microsoft.com/office/officeart/2005/8/layout/vList2"/>
    <dgm:cxn modelId="{DDDCD7C7-380C-4097-9C98-18B998107EB0}" type="presOf" srcId="{D49C2B10-F6F9-42EC-8F64-F991DB000E4A}" destId="{38615EDA-5222-4D06-AABE-8677F3B74248}" srcOrd="0" destOrd="0" presId="urn:microsoft.com/office/officeart/2005/8/layout/vList2"/>
    <dgm:cxn modelId="{D83B1EDA-4B53-4BA1-A0D2-142EB0E50992}" type="presOf" srcId="{C7ECE241-AA97-4164-9E8C-AFF1094E8580}" destId="{9DC40F07-CD8C-4764-9F67-48D14A43BBC8}" srcOrd="0" destOrd="0" presId="urn:microsoft.com/office/officeart/2005/8/layout/vList2"/>
    <dgm:cxn modelId="{962EC2ED-5A15-4E0F-9CE5-8E2D32E9A2B7}" srcId="{66906E55-F81D-4A77-BB0C-5E0DF8FCEC34}" destId="{D77E1289-4B9D-44C5-98AE-AF1305AE097A}" srcOrd="0" destOrd="0" parTransId="{D7496367-097D-4318-BD0E-AB12F1074B25}" sibTransId="{75E6718C-EC66-4775-9680-3ED517B8291A}"/>
    <dgm:cxn modelId="{E12D75F9-DBAD-400F-AB4C-29567955AF8B}" srcId="{66906E55-F81D-4A77-BB0C-5E0DF8FCEC34}" destId="{C7ECE241-AA97-4164-9E8C-AFF1094E8580}" srcOrd="3" destOrd="0" parTransId="{ACF5993E-A1FF-476B-AC09-F22B22DAF8DD}" sibTransId="{A4EAF377-0D88-42B2-9D6D-82CC1AAB6A71}"/>
    <dgm:cxn modelId="{33DD9755-CB65-4C27-A3BF-E11B25FAEBE6}" type="presParOf" srcId="{BA6807F1-18FE-475A-A8D8-9EA5C2D2D016}" destId="{01F78984-BAD2-48DC-9936-0615A2EF2D7F}" srcOrd="0" destOrd="0" presId="urn:microsoft.com/office/officeart/2005/8/layout/vList2"/>
    <dgm:cxn modelId="{2744B5DB-7FEB-4782-A62B-7C0D24E1885E}" type="presParOf" srcId="{BA6807F1-18FE-475A-A8D8-9EA5C2D2D016}" destId="{ADD56D82-1775-4746-A3E0-D270EB66EDEC}" srcOrd="1" destOrd="0" presId="urn:microsoft.com/office/officeart/2005/8/layout/vList2"/>
    <dgm:cxn modelId="{ECF98821-6B16-42C0-A53B-1AE5C87AE478}" type="presParOf" srcId="{BA6807F1-18FE-475A-A8D8-9EA5C2D2D016}" destId="{38615EDA-5222-4D06-AABE-8677F3B74248}" srcOrd="2" destOrd="0" presId="urn:microsoft.com/office/officeart/2005/8/layout/vList2"/>
    <dgm:cxn modelId="{F11118B3-D6EB-4D62-BC94-C8D2FDDB787B}" type="presParOf" srcId="{BA6807F1-18FE-475A-A8D8-9EA5C2D2D016}" destId="{EF42E46C-097E-4763-AA0F-022843970667}" srcOrd="3" destOrd="0" presId="urn:microsoft.com/office/officeart/2005/8/layout/vList2"/>
    <dgm:cxn modelId="{E8F4FA76-6B38-480A-8D28-BBE28441FC5D}" type="presParOf" srcId="{BA6807F1-18FE-475A-A8D8-9EA5C2D2D016}" destId="{A16A3601-BE25-4623-8A50-14ABEB88CD1A}" srcOrd="4" destOrd="0" presId="urn:microsoft.com/office/officeart/2005/8/layout/vList2"/>
    <dgm:cxn modelId="{FCD5A244-297E-4226-89F8-19ADA9D592ED}" type="presParOf" srcId="{BA6807F1-18FE-475A-A8D8-9EA5C2D2D016}" destId="{BB87B226-8860-44D8-860F-670DAF618618}" srcOrd="5" destOrd="0" presId="urn:microsoft.com/office/officeart/2005/8/layout/vList2"/>
    <dgm:cxn modelId="{37628805-C348-4D55-BE39-D59B1E05FE72}" type="presParOf" srcId="{BA6807F1-18FE-475A-A8D8-9EA5C2D2D016}" destId="{9DC40F07-CD8C-4764-9F67-48D14A43BBC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292E0-4D1C-4797-92AC-39287692D2B3}">
      <dsp:nvSpPr>
        <dsp:cNvPr id="0" name=""/>
        <dsp:cNvSpPr/>
      </dsp:nvSpPr>
      <dsp:spPr>
        <a:xfrm>
          <a:off x="6" y="66710"/>
          <a:ext cx="3484503" cy="20907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majority of countries have very limited arable land available per person, with most falling below 0.3 hectares per individual. </a:t>
          </a:r>
        </a:p>
      </dsp:txBody>
      <dsp:txXfrm>
        <a:off x="6" y="66710"/>
        <a:ext cx="3484503" cy="2090702"/>
      </dsp:txXfrm>
    </dsp:sp>
    <dsp:sp modelId="{E9484987-585D-4D41-8CCD-D411B9C30F87}">
      <dsp:nvSpPr>
        <dsp:cNvPr id="0" name=""/>
        <dsp:cNvSpPr/>
      </dsp:nvSpPr>
      <dsp:spPr>
        <a:xfrm>
          <a:off x="6" y="2306807"/>
          <a:ext cx="3484503" cy="20907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This indicates high population pressure on arable land in many regions, especially in more densely populated countries. </a:t>
          </a:r>
        </a:p>
      </dsp:txBody>
      <dsp:txXfrm>
        <a:off x="6" y="2306807"/>
        <a:ext cx="3484503" cy="2090702"/>
      </dsp:txXfrm>
    </dsp:sp>
    <dsp:sp modelId="{731E87B6-DC49-4C95-9A8C-AE75C8AA791B}">
      <dsp:nvSpPr>
        <dsp:cNvPr id="0" name=""/>
        <dsp:cNvSpPr/>
      </dsp:nvSpPr>
      <dsp:spPr>
        <a:xfrm>
          <a:off x="6" y="4613639"/>
          <a:ext cx="3484503" cy="20907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Only a few countries have significantly more land per person, suggesting large disparities in land availability that could impact food security, land use planning, and agricultural scalability across regions.</a:t>
          </a:r>
        </a:p>
      </dsp:txBody>
      <dsp:txXfrm>
        <a:off x="6" y="4613639"/>
        <a:ext cx="3484503" cy="2090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78984-BAD2-48DC-9936-0615A2EF2D7F}">
      <dsp:nvSpPr>
        <dsp:cNvPr id="0" name=""/>
        <dsp:cNvSpPr/>
      </dsp:nvSpPr>
      <dsp:spPr>
        <a:xfrm>
          <a:off x="0" y="423305"/>
          <a:ext cx="2986086" cy="139171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Djibouti and Seychelles have the highest fertilizer use, with Djibouti showing extreme variability.</a:t>
          </a:r>
        </a:p>
      </dsp:txBody>
      <dsp:txXfrm>
        <a:off x="67938" y="491243"/>
        <a:ext cx="2850210" cy="1255839"/>
      </dsp:txXfrm>
    </dsp:sp>
    <dsp:sp modelId="{38615EDA-5222-4D06-AABE-8677F3B74248}">
      <dsp:nvSpPr>
        <dsp:cNvPr id="0" name=""/>
        <dsp:cNvSpPr/>
      </dsp:nvSpPr>
      <dsp:spPr>
        <a:xfrm>
          <a:off x="0" y="1861100"/>
          <a:ext cx="2986086" cy="1391715"/>
        </a:xfrm>
        <a:prstGeom prst="round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Mauritius and Rwanda also have relatively high and consistent usage, suggesting well-developed agricultural practices.</a:t>
          </a:r>
        </a:p>
      </dsp:txBody>
      <dsp:txXfrm>
        <a:off x="67938" y="1929038"/>
        <a:ext cx="2850210" cy="1255839"/>
      </dsp:txXfrm>
    </dsp:sp>
    <dsp:sp modelId="{A16A3601-BE25-4623-8A50-14ABEB88CD1A}">
      <dsp:nvSpPr>
        <dsp:cNvPr id="0" name=""/>
        <dsp:cNvSpPr/>
      </dsp:nvSpPr>
      <dsp:spPr>
        <a:xfrm>
          <a:off x="0" y="3298896"/>
          <a:ext cx="2986086" cy="1391715"/>
        </a:xfrm>
        <a:prstGeom prst="round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majority of countries show very low fertilizer use with minimal variation, indicating low input agriculture.</a:t>
          </a:r>
        </a:p>
      </dsp:txBody>
      <dsp:txXfrm>
        <a:off x="67938" y="3366834"/>
        <a:ext cx="2850210" cy="1255839"/>
      </dsp:txXfrm>
    </dsp:sp>
    <dsp:sp modelId="{9DC40F07-CD8C-4764-9F67-48D14A43BBC8}">
      <dsp:nvSpPr>
        <dsp:cNvPr id="0" name=""/>
        <dsp:cNvSpPr/>
      </dsp:nvSpPr>
      <dsp:spPr>
        <a:xfrm>
          <a:off x="0" y="4736691"/>
          <a:ext cx="2986086" cy="1391715"/>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This disparity highlights significant regional differences in agricultural input levels, possibly reflecting economic factors, infrastructure, or policy support.</a:t>
          </a:r>
        </a:p>
      </dsp:txBody>
      <dsp:txXfrm>
        <a:off x="67938" y="4804629"/>
        <a:ext cx="2850210" cy="12558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AD87E-E183-4314-A9E9-C0495967B204}" type="datetimeFigureOut">
              <a:rPr lang="en-US" smtClean="0"/>
              <a:t>4/30/2025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D800D-3A47-41A7-9FBC-6FDE04BAB01E}" type="slidenum">
              <a:rPr lang="en-US" smtClean="0"/>
              <a:t>‹#›</a:t>
            </a:fld>
            <a:endParaRPr lang="en-US"/>
          </a:p>
        </p:txBody>
      </p:sp>
    </p:spTree>
    <p:extLst>
      <p:ext uri="{BB962C8B-B14F-4D97-AF65-F5344CB8AC3E}">
        <p14:creationId xmlns:p14="http://schemas.microsoft.com/office/powerpoint/2010/main" val="345551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50897-46D4-4391-9126-944AB571EA1F}" type="slidenum">
              <a:rPr lang="en-US" smtClean="0"/>
              <a:t>7</a:t>
            </a:fld>
            <a:endParaRPr lang="en-US"/>
          </a:p>
        </p:txBody>
      </p:sp>
    </p:spTree>
    <p:extLst>
      <p:ext uri="{BB962C8B-B14F-4D97-AF65-F5344CB8AC3E}">
        <p14:creationId xmlns:p14="http://schemas.microsoft.com/office/powerpoint/2010/main" val="90415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gif"/></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Rodgerdev/east-africa-fertilizer-projec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2125"/>
            <a:ext cx="7772400" cy="1838325"/>
          </a:xfrm>
        </p:spPr>
        <p:txBody>
          <a:bodyPr>
            <a:normAutofit fontScale="90000"/>
          </a:bodyPr>
          <a:lstStyle/>
          <a:p>
            <a:r>
              <a:rPr lang="en-US" dirty="0">
                <a:latin typeface="Times New Roman" panose="02020603050405020304" pitchFamily="18" charset="0"/>
                <a:cs typeface="Times New Roman" panose="02020603050405020304" pitchFamily="18" charset="0"/>
              </a:rPr>
              <a:t>Forecasting Fertilizer Efficiency and Agricultural Productivity in East Africa </a:t>
            </a:r>
            <a:endParaRPr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1925" y="3886200"/>
            <a:ext cx="9067799" cy="2609850"/>
          </a:xfrm>
        </p:spPr>
        <p:txBody>
          <a:bodyPr/>
          <a:lstStyle/>
          <a:p>
            <a:r>
              <a:rPr lang="en-US" dirty="0">
                <a:latin typeface="Times New Roman" panose="02020603050405020304" pitchFamily="18" charset="0"/>
                <a:cs typeface="Times New Roman" panose="02020603050405020304" pitchFamily="18" charset="0"/>
              </a:rPr>
              <a:t>Optimizing agricultural growth through smart data-driven fertilizer strategies</a:t>
            </a:r>
          </a:p>
          <a:p>
            <a:endParaRPr lang="en-US" dirty="0">
              <a:latin typeface="Times New Roman" panose="02020603050405020304" pitchFamily="18" charset="0"/>
              <a:cs typeface="Times New Roman" panose="02020603050405020304" pitchFamily="18" charset="0"/>
            </a:endParaRPr>
          </a:p>
          <a:p>
            <a:r>
              <a:rPr lang="en-US" dirty="0">
                <a:solidFill>
                  <a:schemeClr val="accent3">
                    <a:lumMod val="50000"/>
                  </a:schemeClr>
                </a:solidFill>
              </a:rPr>
              <a:t>Capstone Project | 2025</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223D-7216-6876-AEDE-138129C277E1}"/>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Fertilizer Consumption Trends Over Time</a:t>
            </a:r>
            <a:br>
              <a:rPr lang="en-US" b="1" dirty="0"/>
            </a:br>
            <a:endParaRPr lang="en-US" dirty="0"/>
          </a:p>
        </p:txBody>
      </p:sp>
      <p:pic>
        <p:nvPicPr>
          <p:cNvPr id="3074" name="Picture 2">
            <a:extLst>
              <a:ext uri="{FF2B5EF4-FFF2-40B4-BE49-F238E27FC236}">
                <a16:creationId xmlns:a16="http://schemas.microsoft.com/office/drawing/2014/main" id="{E1C6CD26-7CDD-FE6C-8EFC-C6097F5EA07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827388"/>
            <a:ext cx="8229600" cy="407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51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A998-A943-2211-3954-15EFAD695B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90E5C-0745-779E-6F63-9690E1165F15}"/>
              </a:ext>
            </a:extLst>
          </p:cNvPr>
          <p:cNvSpPr>
            <a:spLocks noGrp="1"/>
          </p:cNvSpPr>
          <p:nvPr>
            <p:ph idx="1"/>
          </p:nvPr>
        </p:nvSpPr>
        <p:spPr/>
        <p:txBody>
          <a:bodyPr>
            <a:normAutofit/>
          </a:bodyPr>
          <a:lstStyle/>
          <a:p>
            <a:pPr algn="l">
              <a:spcAft>
                <a:spcPts val="675"/>
              </a:spcAft>
              <a:buFont typeface="Arial" panose="020B0604020202020204" pitchFamily="34" charset="0"/>
              <a:buChar char="•"/>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0" indent="0" algn="l">
              <a:spcAft>
                <a:spcPts val="675"/>
              </a:spcAft>
              <a:buNone/>
            </a:pPr>
            <a:r>
              <a:rPr lang="en-US" sz="2800" b="1" dirty="0">
                <a:solidFill>
                  <a:srgbClr val="000000"/>
                </a:solidFill>
                <a:latin typeface="Times New Roman" panose="02020603050405020304" pitchFamily="18" charset="0"/>
                <a:cs typeface="Times New Roman" panose="02020603050405020304" pitchFamily="18" charset="0"/>
              </a:rPr>
              <a:t>Insights:</a:t>
            </a:r>
          </a:p>
          <a:p>
            <a:pPr algn="l">
              <a:spcAft>
                <a:spcPts val="675"/>
              </a:spcAf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Some countries show a steady increase, indicating efforts to boost agricultural productivity.</a:t>
            </a:r>
          </a:p>
          <a:p>
            <a:pPr algn="l">
              <a:spcAft>
                <a:spcPts val="675"/>
              </a:spcAf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Others have plateaus or declines, which may reflect policy shifts, cost issues, or sustainability concerns.</a:t>
            </a:r>
          </a:p>
          <a:p>
            <a:pPr marL="0" indent="0">
              <a:buNone/>
            </a:pPr>
            <a:r>
              <a:rPr lang="en-US" b="1" dirty="0"/>
              <a:t>Suggests: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Varying policy or subsidy strategies across countries</a:t>
            </a:r>
          </a:p>
          <a:p>
            <a:pPr marL="0" indent="0">
              <a:buNone/>
            </a:pPr>
            <a:endParaRPr lang="en-US" b="1" dirty="0"/>
          </a:p>
        </p:txBody>
      </p:sp>
    </p:spTree>
    <p:extLst>
      <p:ext uri="{BB962C8B-B14F-4D97-AF65-F5344CB8AC3E}">
        <p14:creationId xmlns:p14="http://schemas.microsoft.com/office/powerpoint/2010/main" val="282023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31EC-BF03-9F2E-05D7-D6806F0DED69}"/>
              </a:ext>
            </a:extLst>
          </p:cNvPr>
          <p:cNvSpPr>
            <a:spLocks noGrp="1"/>
          </p:cNvSpPr>
          <p:nvPr>
            <p:ph type="title"/>
          </p:nvPr>
        </p:nvSpPr>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Fertilizer Use vs. Agricultural Value Added</a:t>
            </a:r>
            <a:br>
              <a:rPr lang="en-US" dirty="0"/>
            </a:br>
            <a:endParaRPr lang="en-US" dirty="0"/>
          </a:p>
        </p:txBody>
      </p:sp>
      <p:pic>
        <p:nvPicPr>
          <p:cNvPr id="1026" name="Picture 2">
            <a:extLst>
              <a:ext uri="{FF2B5EF4-FFF2-40B4-BE49-F238E27FC236}">
                <a16:creationId xmlns:a16="http://schemas.microsoft.com/office/drawing/2014/main" id="{250751B7-4031-43C5-FC13-91BF40235F8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6562" y="1600200"/>
            <a:ext cx="761087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5161-4439-2BB3-0393-62D3C11137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46C67F-30B1-A4BB-013D-E966B91C4B3B}"/>
              </a:ext>
            </a:extLst>
          </p:cNvPr>
          <p:cNvSpPr>
            <a:spLocks noGrp="1"/>
          </p:cNvSpPr>
          <p:nvPr>
            <p:ph idx="1"/>
          </p:nvPr>
        </p:nvSpPr>
        <p:spPr/>
        <p:txBody>
          <a:bodyPr>
            <a:normAutofit fontScale="85000" lnSpcReduction="10000"/>
          </a:bodyPr>
          <a:lstStyle/>
          <a:p>
            <a:pPr>
              <a:buNone/>
            </a:pPr>
            <a:r>
              <a:rPr lang="en-US" b="1" dirty="0"/>
              <a:t>Insights:</a:t>
            </a:r>
            <a:endParaRPr lang="en-US" dirty="0"/>
          </a:p>
          <a:p>
            <a:pPr>
              <a:buFont typeface="Arial" panose="020B0604020202020204" pitchFamily="34" charset="0"/>
              <a:buChar char="•"/>
            </a:pPr>
            <a:r>
              <a:rPr lang="en-US" dirty="0"/>
              <a:t>Ethiopia demonstrates high output despite low fertilizer use</a:t>
            </a:r>
          </a:p>
          <a:p>
            <a:pPr>
              <a:buFont typeface="Arial" panose="020B0604020202020204" pitchFamily="34" charset="0"/>
              <a:buChar char="•"/>
            </a:pPr>
            <a:r>
              <a:rPr lang="en-US" dirty="0"/>
              <a:t>Mauritius shows extremely high fertilizer use but modest output</a:t>
            </a:r>
          </a:p>
          <a:p>
            <a:pPr>
              <a:buFont typeface="Arial" panose="020B0604020202020204" pitchFamily="34" charset="0"/>
              <a:buChar char="•"/>
            </a:pPr>
            <a:r>
              <a:rPr lang="en-US" dirty="0"/>
              <a:t>No direct correlation — indicates that land size, labor input, and type of agriculture may be more influential</a:t>
            </a:r>
          </a:p>
          <a:p>
            <a:pPr marL="0" indent="0">
              <a:buNone/>
            </a:pPr>
            <a:endParaRPr lang="en-US" dirty="0"/>
          </a:p>
          <a:p>
            <a:pPr marL="0" indent="0">
              <a:buNone/>
            </a:pPr>
            <a:r>
              <a:rPr lang="en-US" b="1" dirty="0"/>
              <a:t> Suggests: </a:t>
            </a:r>
          </a:p>
          <a:p>
            <a:pPr>
              <a:buFont typeface="Arial" panose="020B0604020202020204" pitchFamily="34" charset="0"/>
              <a:buChar char="•"/>
            </a:pPr>
            <a:r>
              <a:rPr lang="en-US" dirty="0"/>
              <a:t>Fertilizer is necessary, but not sufficient for productivity</a:t>
            </a:r>
          </a:p>
          <a:p>
            <a:endParaRPr lang="en-US" dirty="0"/>
          </a:p>
        </p:txBody>
      </p:sp>
    </p:spTree>
    <p:extLst>
      <p:ext uri="{BB962C8B-B14F-4D97-AF65-F5344CB8AC3E}">
        <p14:creationId xmlns:p14="http://schemas.microsoft.com/office/powerpoint/2010/main" val="295049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88EC-3568-A042-289D-266A9556E1B1}"/>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Agricultural Employment vs. Crop Production Index</a:t>
            </a:r>
            <a:br>
              <a:rPr lang="en-US" b="1" dirty="0"/>
            </a:br>
            <a:endParaRPr lang="en-US" dirty="0"/>
          </a:p>
        </p:txBody>
      </p:sp>
      <p:pic>
        <p:nvPicPr>
          <p:cNvPr id="3074" name="Picture 2">
            <a:extLst>
              <a:ext uri="{FF2B5EF4-FFF2-40B4-BE49-F238E27FC236}">
                <a16:creationId xmlns:a16="http://schemas.microsoft.com/office/drawing/2014/main" id="{C3A1CFF6-0978-C377-8930-7AA39F17B1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1899" y="1600200"/>
            <a:ext cx="760020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12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433-6E31-7BBA-9129-BDA4A17A4E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0BFC69-19EA-E075-B08D-FFB8D586988A}"/>
              </a:ext>
            </a:extLst>
          </p:cNvPr>
          <p:cNvSpPr>
            <a:spLocks noGrp="1"/>
          </p:cNvSpPr>
          <p:nvPr>
            <p:ph idx="1"/>
          </p:nvPr>
        </p:nvSpPr>
        <p:spPr/>
        <p:txBody>
          <a:bodyPr/>
          <a:lstStyle/>
          <a:p>
            <a:pPr>
              <a:buNone/>
            </a:pPr>
            <a:r>
              <a:rPr lang="en-US" sz="2800" b="1" dirty="0">
                <a:latin typeface="Times New Roman" panose="02020603050405020304" pitchFamily="18" charset="0"/>
                <a:cs typeface="Times New Roman" panose="02020603050405020304" pitchFamily="18" charset="0"/>
              </a:rPr>
              <a:t>Insights: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Countries with lower ag employment often show higher crop index values (e.g. Kenya)</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Traditional, labor-heavy agriculture may correlate with lower efficiency</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Suggests: </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Modernized practices improve productivity per worker</a:t>
            </a:r>
          </a:p>
          <a:p>
            <a:pPr marL="0" indent="0">
              <a:buNone/>
            </a:pPr>
            <a:endParaRPr lang="en-US" dirty="0"/>
          </a:p>
        </p:txBody>
      </p:sp>
    </p:spTree>
    <p:extLst>
      <p:ext uri="{BB962C8B-B14F-4D97-AF65-F5344CB8AC3E}">
        <p14:creationId xmlns:p14="http://schemas.microsoft.com/office/powerpoint/2010/main" val="240722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45A4-8684-B20C-3BDA-00C8C9763135}"/>
              </a:ext>
            </a:extLst>
          </p:cNvPr>
          <p:cNvSpPr>
            <a:spLocks noGrp="1"/>
          </p:cNvSpPr>
          <p:nvPr>
            <p:ph type="title"/>
          </p:nvPr>
        </p:nvSpPr>
        <p:spPr>
          <a:xfrm>
            <a:off x="499621" y="197964"/>
            <a:ext cx="8267307" cy="1234910"/>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Fertilizer Consumption Trends and Forecast for Kenya (1960–2035)</a:t>
            </a:r>
            <a:endParaRPr lang="en-US" dirty="0"/>
          </a:p>
        </p:txBody>
      </p:sp>
      <p:sp>
        <p:nvSpPr>
          <p:cNvPr id="5" name="Text Placeholder 4">
            <a:extLst>
              <a:ext uri="{FF2B5EF4-FFF2-40B4-BE49-F238E27FC236}">
                <a16:creationId xmlns:a16="http://schemas.microsoft.com/office/drawing/2014/main" id="{ADEDE2DA-5BCD-A9F2-E077-F3F5DE7E0968}"/>
              </a:ext>
            </a:extLst>
          </p:cNvPr>
          <p:cNvSpPr>
            <a:spLocks noGrp="1"/>
          </p:cNvSpPr>
          <p:nvPr>
            <p:ph type="body" sz="half" idx="2"/>
          </p:nvPr>
        </p:nvSpPr>
        <p:spPr>
          <a:xfrm>
            <a:off x="122547" y="4825966"/>
            <a:ext cx="8842343" cy="2032033"/>
          </a:xfrm>
        </p:spPr>
        <p:txBody>
          <a:bodyPr>
            <a:normAutofit fontScale="70000" lnSpcReduction="20000"/>
          </a:bodyPr>
          <a:lstStyle/>
          <a:p>
            <a:pPr marL="285750" indent="-28575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Fertilizer use in Kenya rose steadily from 1960 to 2023, with notable volatility in recent years.</a:t>
            </a:r>
          </a:p>
          <a:p>
            <a:pPr marL="285750" indent="-28575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ARIMA model forecasts stabilization around 40–45 kg/ha through 2035.</a:t>
            </a:r>
          </a:p>
          <a:p>
            <a:pPr marL="285750" indent="-28575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Wide confidence intervals signal uncertainty thus external factors like climate, prices, and policy could impact actual outcomes.</a:t>
            </a:r>
          </a:p>
          <a:p>
            <a:pPr marL="285750" indent="-28575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Policy support e.g. subsidies  and training is crucial to push usage toward the higher end of the forecast range.</a:t>
            </a:r>
          </a:p>
          <a:p>
            <a:endParaRPr lang="en-US" dirty="0"/>
          </a:p>
        </p:txBody>
      </p:sp>
      <p:pic>
        <p:nvPicPr>
          <p:cNvPr id="6" name="Content Placeholder 3" descr="d157c072-8ca3-45b6-af27-43deec136130.png">
            <a:extLst>
              <a:ext uri="{FF2B5EF4-FFF2-40B4-BE49-F238E27FC236}">
                <a16:creationId xmlns:a16="http://schemas.microsoft.com/office/drawing/2014/main" id="{5C83133C-040F-C6BF-EA2F-FC9AE22F298B}"/>
              </a:ext>
            </a:extLst>
          </p:cNvPr>
          <p:cNvPicPr>
            <a:picLocks noChangeAspect="1"/>
          </p:cNvPicPr>
          <p:nvPr/>
        </p:nvPicPr>
        <p:blipFill>
          <a:blip r:embed="rId3"/>
          <a:stretch>
            <a:fillRect/>
          </a:stretch>
        </p:blipFill>
        <p:spPr>
          <a:xfrm>
            <a:off x="1036947" y="1432874"/>
            <a:ext cx="6645897" cy="3271101"/>
          </a:xfrm>
          <a:prstGeom prst="rect">
            <a:avLst/>
          </a:prstGeom>
        </p:spPr>
      </p:pic>
    </p:spTree>
    <p:extLst>
      <p:ext uri="{BB962C8B-B14F-4D97-AF65-F5344CB8AC3E}">
        <p14:creationId xmlns:p14="http://schemas.microsoft.com/office/powerpoint/2010/main" val="300340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BC4A-E9B7-1952-C91C-849F33ACD6F7}"/>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Predicting Agricultural Productivity with Machine Learning</a:t>
            </a:r>
          </a:p>
        </p:txBody>
      </p:sp>
      <p:sp>
        <p:nvSpPr>
          <p:cNvPr id="3" name="Content Placeholder 2">
            <a:extLst>
              <a:ext uri="{FF2B5EF4-FFF2-40B4-BE49-F238E27FC236}">
                <a16:creationId xmlns:a16="http://schemas.microsoft.com/office/drawing/2014/main" id="{7A00FF2D-BFD7-6B65-C241-B350BC859D3A}"/>
              </a:ext>
            </a:extLst>
          </p:cNvPr>
          <p:cNvSpPr>
            <a:spLocks noGrp="1"/>
          </p:cNvSpPr>
          <p:nvPr>
            <p:ph idx="1"/>
          </p:nvPr>
        </p:nvSpPr>
        <p:spPr>
          <a:xfrm>
            <a:off x="103695" y="1881908"/>
            <a:ext cx="8385141" cy="4913722"/>
          </a:xfrm>
        </p:spPr>
        <p:txBody>
          <a:bodyPr>
            <a:noAutofit/>
          </a:bodyPr>
          <a:lstStyle/>
          <a:p>
            <a:pPr>
              <a:buNone/>
            </a:pPr>
            <a:r>
              <a:rPr lang="en-US" sz="2800" b="1" dirty="0">
                <a:latin typeface="Times New Roman" panose="02020603050405020304" pitchFamily="18" charset="0"/>
                <a:cs typeface="Times New Roman" panose="02020603050405020304" pitchFamily="18" charset="0"/>
              </a:rPr>
              <a:t>Models Performance: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Random Forest - delivered the most accurate predictions for crop productivity, with strong explanatory power (R² = 0.87) and low error.</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 also performed well (R² = 0.84), but was slightly less accurate</a:t>
            </a:r>
          </a:p>
          <a:p>
            <a:pPr marL="0" indent="0">
              <a:buNone/>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Linear Regression - failed to capture patterns in the data (R² = 0.08), showing it's not suitable for this task.</a:t>
            </a:r>
          </a:p>
        </p:txBody>
      </p:sp>
    </p:spTree>
    <p:extLst>
      <p:ext uri="{BB962C8B-B14F-4D97-AF65-F5344CB8AC3E}">
        <p14:creationId xmlns:p14="http://schemas.microsoft.com/office/powerpoint/2010/main" val="5608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3189D60-2ACA-1380-6A66-CE99C168F633}"/>
              </a:ext>
            </a:extLst>
          </p:cNvPr>
          <p:cNvSpPr>
            <a:spLocks noGrp="1"/>
          </p:cNvSpPr>
          <p:nvPr>
            <p:ph type="title"/>
          </p:nvPr>
        </p:nvSpPr>
        <p:spPr>
          <a:xfrm>
            <a:off x="457200" y="146051"/>
            <a:ext cx="8229600" cy="539750"/>
          </a:xfrm>
        </p:spPr>
        <p:txBody>
          <a:bodyPr>
            <a:normAutofit/>
          </a:bodyPr>
          <a:lstStyle/>
          <a:p>
            <a:r>
              <a:rPr lang="en-GB" sz="2800" b="1" dirty="0">
                <a:latin typeface="Times New Roman" panose="02020603050405020304" pitchFamily="18" charset="0"/>
                <a:cs typeface="Times New Roman" panose="02020603050405020304" pitchFamily="18" charset="0"/>
              </a:rPr>
              <a:t>Best Performing Model- Random Forest</a:t>
            </a:r>
            <a:endParaRPr lang="en-US" sz="28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5FC54DE-6FB7-4E0D-F137-90FB51FBC2CC}"/>
              </a:ext>
            </a:extLst>
          </p:cNvPr>
          <p:cNvSpPr>
            <a:spLocks noGrp="1"/>
          </p:cNvSpPr>
          <p:nvPr>
            <p:ph type="body" sz="half" idx="4294967295"/>
          </p:nvPr>
        </p:nvSpPr>
        <p:spPr>
          <a:xfrm>
            <a:off x="141288" y="4727575"/>
            <a:ext cx="8229600" cy="198437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Policies focusing on input efficiency (fertilizer use) and yield optimization will likely have the highest returns for improving crop productivity.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tight clustering of data points around this line indicates high model accuracy and low prediction error.</a:t>
            </a:r>
          </a:p>
        </p:txBody>
      </p:sp>
      <p:pic>
        <p:nvPicPr>
          <p:cNvPr id="5" name="Content Placeholder 5">
            <a:extLst>
              <a:ext uri="{FF2B5EF4-FFF2-40B4-BE49-F238E27FC236}">
                <a16:creationId xmlns:a16="http://schemas.microsoft.com/office/drawing/2014/main" id="{BBF540A6-5B1B-5DFE-FD5E-8F468072209C}"/>
              </a:ext>
            </a:extLst>
          </p:cNvPr>
          <p:cNvPicPr>
            <a:picLocks noGrp="1" noChangeAspect="1"/>
          </p:cNvPicPr>
          <p:nvPr>
            <p:ph type="pic" idx="4294967295"/>
          </p:nvPr>
        </p:nvPicPr>
        <p:blipFill>
          <a:blip r:embed="rId3"/>
          <a:srcRect l="5556" r="5556"/>
          <a:stretch>
            <a:fillRect/>
          </a:stretch>
        </p:blipFill>
        <p:spPr>
          <a:xfrm>
            <a:off x="0" y="820131"/>
            <a:ext cx="4392613" cy="3907443"/>
          </a:xfrm>
        </p:spPr>
      </p:pic>
      <p:pic>
        <p:nvPicPr>
          <p:cNvPr id="6" name="Content Placeholder 7">
            <a:extLst>
              <a:ext uri="{FF2B5EF4-FFF2-40B4-BE49-F238E27FC236}">
                <a16:creationId xmlns:a16="http://schemas.microsoft.com/office/drawing/2014/main" id="{7B8BB054-54C8-3B06-0061-8B9AC593099D}"/>
              </a:ext>
            </a:extLst>
          </p:cNvPr>
          <p:cNvPicPr>
            <a:picLocks noChangeAspect="1"/>
          </p:cNvPicPr>
          <p:nvPr/>
        </p:nvPicPr>
        <p:blipFill>
          <a:blip r:embed="rId4"/>
          <a:stretch>
            <a:fillRect/>
          </a:stretch>
        </p:blipFill>
        <p:spPr>
          <a:xfrm>
            <a:off x="4959284" y="820130"/>
            <a:ext cx="4038600" cy="3907443"/>
          </a:xfrm>
          <a:prstGeom prst="rect">
            <a:avLst/>
          </a:prstGeom>
        </p:spPr>
      </p:pic>
    </p:spTree>
    <p:extLst>
      <p:ext uri="{BB962C8B-B14F-4D97-AF65-F5344CB8AC3E}">
        <p14:creationId xmlns:p14="http://schemas.microsoft.com/office/powerpoint/2010/main" val="2080736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A9CD-D921-E213-39F8-A8D546A3F173}"/>
              </a:ext>
            </a:extLst>
          </p:cNvPr>
          <p:cNvSpPr>
            <a:spLocks noGrp="1"/>
          </p:cNvSpPr>
          <p:nvPr>
            <p:ph type="title"/>
          </p:nvPr>
        </p:nvSpPr>
        <p:spPr>
          <a:xfrm>
            <a:off x="457200" y="146115"/>
            <a:ext cx="8229600" cy="1271523"/>
          </a:xfrm>
        </p:spPr>
        <p:txBody>
          <a:bodyPr>
            <a:normAutofit fontScale="90000"/>
          </a:bodyPr>
          <a:lstStyle/>
          <a:p>
            <a:r>
              <a:rPr lang="en-US" b="1" dirty="0">
                <a:latin typeface="Times New Roman" panose="02020603050405020304" pitchFamily="18" charset="0"/>
                <a:cs typeface="Times New Roman" panose="02020603050405020304" pitchFamily="18" charset="0"/>
              </a:rPr>
              <a:t>Segmenting Countries by Fertilizer Efficiency</a:t>
            </a:r>
            <a:endParaRPr lang="en-US" b="1" dirty="0"/>
          </a:p>
        </p:txBody>
      </p:sp>
      <p:pic>
        <p:nvPicPr>
          <p:cNvPr id="3076" name="Picture 4">
            <a:extLst>
              <a:ext uri="{FF2B5EF4-FFF2-40B4-BE49-F238E27FC236}">
                <a16:creationId xmlns:a16="http://schemas.microsoft.com/office/drawing/2014/main" id="{4AB5863B-5996-8644-4AFF-7B37ED2AF4C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21915" y="1347484"/>
            <a:ext cx="5785766" cy="416303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F5D85E4-08A1-BEA9-1AE0-F4B97F62DC5C}"/>
              </a:ext>
            </a:extLst>
          </p:cNvPr>
          <p:cNvSpPr>
            <a:spLocks noGrp="1"/>
          </p:cNvSpPr>
          <p:nvPr>
            <p:ph type="body" sz="half" idx="4294967295"/>
          </p:nvPr>
        </p:nvSpPr>
        <p:spPr>
          <a:xfrm>
            <a:off x="-1" y="5568885"/>
            <a:ext cx="8229599" cy="1143000"/>
          </a:xfrm>
        </p:spPr>
        <p:txBody>
          <a:bodyPr/>
          <a:lstStyle/>
          <a:p>
            <a:pPr marL="0" indent="0">
              <a:buNone/>
              <a:defRPr sz="1400"/>
            </a:pPr>
            <a:r>
              <a:rPr lang="en-US" sz="2000" b="1" dirty="0">
                <a:latin typeface="Times New Roman" panose="02020603050405020304" pitchFamily="18" charset="0"/>
                <a:cs typeface="Times New Roman" panose="02020603050405020304" pitchFamily="18" charset="0"/>
              </a:rPr>
              <a:t>Methodology:</a:t>
            </a:r>
          </a:p>
          <a:p>
            <a:pPr>
              <a:defRPr sz="1400"/>
            </a:pPr>
            <a:r>
              <a:rPr lang="en-US" sz="2000" dirty="0">
                <a:latin typeface="Times New Roman" panose="02020603050405020304" pitchFamily="18" charset="0"/>
                <a:cs typeface="Times New Roman" panose="02020603050405020304" pitchFamily="18" charset="0"/>
              </a:rPr>
              <a:t>Used K-Means clustering (k=4) based on fertilizer use and agricultural output, visualized using PCA (2D).</a:t>
            </a:r>
          </a:p>
          <a:p>
            <a:endParaRPr lang="en-US" dirty="0"/>
          </a:p>
        </p:txBody>
      </p:sp>
    </p:spTree>
    <p:extLst>
      <p:ext uri="{BB962C8B-B14F-4D97-AF65-F5344CB8AC3E}">
        <p14:creationId xmlns:p14="http://schemas.microsoft.com/office/powerpoint/2010/main" val="161493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4997-B8CD-4C69-CA51-4789E0A5BBC6}"/>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Business Context/Problem</a:t>
            </a:r>
            <a:br>
              <a:rPr lang="en-US" b="1" dirty="0"/>
            </a:br>
            <a:endParaRPr lang="en-US" dirty="0"/>
          </a:p>
        </p:txBody>
      </p:sp>
      <p:sp>
        <p:nvSpPr>
          <p:cNvPr id="3" name="Content Placeholder 2">
            <a:extLst>
              <a:ext uri="{FF2B5EF4-FFF2-40B4-BE49-F238E27FC236}">
                <a16:creationId xmlns:a16="http://schemas.microsoft.com/office/drawing/2014/main" id="{0E6475C2-59CA-3DB5-6955-89A412AFF448}"/>
              </a:ext>
            </a:extLst>
          </p:cNvPr>
          <p:cNvSpPr>
            <a:spLocks noGrp="1"/>
          </p:cNvSpPr>
          <p:nvPr>
            <p:ph idx="1"/>
          </p:nvPr>
        </p:nvSpPr>
        <p:spPr/>
        <p:txBody>
          <a:bodyPr>
            <a:normAutofit fontScale="92500" lnSpcReduction="20000"/>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Problem Statement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Despite increasing fertilizer consumption in East Africa, agricultural productivity remains inconsistent and often underwhelming. This project investigates whether current fertilizer usage aligns with optimal efficiency and how it impacts overall agricultural output.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The Challenge:</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East African nations face a critical challenge: How to boost agricultural productivity without over-relying on chemical fertilizers.</a:t>
            </a: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901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9C5A317-5E9A-70D8-C5AB-97EB3BB3C3E9}"/>
              </a:ext>
            </a:extLst>
          </p:cNvPr>
          <p:cNvSpPr>
            <a:spLocks noGrp="1"/>
          </p:cNvSpPr>
          <p:nvPr>
            <p:ph idx="4294967295"/>
          </p:nvPr>
        </p:nvSpPr>
        <p:spPr>
          <a:xfrm>
            <a:off x="150828" y="1600200"/>
            <a:ext cx="8785782" cy="4525963"/>
          </a:xfrm>
        </p:spPr>
        <p:txBody>
          <a:bodyPr>
            <a:normAutofit fontScale="85000" lnSpcReduction="10000"/>
          </a:bodyPr>
          <a:lstStyle/>
          <a:p>
            <a:pPr marL="0" indent="0">
              <a:buNone/>
              <a:defRPr sz="1400"/>
            </a:pPr>
            <a:r>
              <a:rPr lang="en-US" sz="2800" b="1" dirty="0">
                <a:latin typeface="Times New Roman" panose="02020603050405020304" pitchFamily="18" charset="0"/>
                <a:cs typeface="Times New Roman" panose="02020603050405020304" pitchFamily="18" charset="0"/>
              </a:rPr>
              <a:t>Insights:</a:t>
            </a:r>
          </a:p>
          <a:p>
            <a:pPr marL="0" indent="0">
              <a:buNone/>
              <a:defRPr sz="1400"/>
            </a:pPr>
            <a:r>
              <a:rPr lang="en-US" sz="2800" dirty="0">
                <a:latin typeface="Times New Roman" panose="02020603050405020304" pitchFamily="18" charset="0"/>
                <a:cs typeface="Times New Roman" panose="02020603050405020304" pitchFamily="18" charset="0"/>
              </a:rPr>
              <a:t>• Cluster A – High Input, Low Output (Inefficient) </a:t>
            </a:r>
          </a:p>
          <a:p>
            <a:pPr marL="0" indent="0">
              <a:buNone/>
              <a:defRPr sz="1400"/>
            </a:pPr>
            <a:r>
              <a:rPr lang="en-US" sz="2800" dirty="0">
                <a:latin typeface="Times New Roman" panose="02020603050405020304" pitchFamily="18" charset="0"/>
                <a:cs typeface="Times New Roman" panose="02020603050405020304" pitchFamily="18" charset="0"/>
              </a:rPr>
              <a:t>• Cluster B – Low Input, High Output (Efficient) </a:t>
            </a:r>
          </a:p>
          <a:p>
            <a:pPr marL="0" indent="0">
              <a:buNone/>
              <a:defRPr sz="1400"/>
            </a:pPr>
            <a:r>
              <a:rPr lang="en-US" sz="2800" dirty="0">
                <a:latin typeface="Times New Roman" panose="02020603050405020304" pitchFamily="18" charset="0"/>
                <a:cs typeface="Times New Roman" panose="02020603050405020304" pitchFamily="18" charset="0"/>
              </a:rPr>
              <a:t>• Cluster C – Moderate Input/Output, High Variability </a:t>
            </a:r>
          </a:p>
          <a:p>
            <a:pPr marL="0" indent="0">
              <a:buNone/>
              <a:defRPr sz="1400"/>
            </a:pPr>
            <a:r>
              <a:rPr lang="en-US" sz="2800" dirty="0">
                <a:latin typeface="Times New Roman" panose="02020603050405020304" pitchFamily="18" charset="0"/>
                <a:cs typeface="Times New Roman" panose="02020603050405020304" pitchFamily="18" charset="0"/>
              </a:rPr>
              <a:t>• Cluster D – High Input, High Output (Scalable Systems) </a:t>
            </a:r>
          </a:p>
          <a:p>
            <a:pPr>
              <a:defRPr sz="1400"/>
            </a:pPr>
            <a:endParaRPr lang="en-US" sz="2800" b="1" dirty="0">
              <a:latin typeface="Times New Roman" panose="02020603050405020304" pitchFamily="18" charset="0"/>
              <a:cs typeface="Times New Roman" panose="02020603050405020304" pitchFamily="18" charset="0"/>
            </a:endParaRPr>
          </a:p>
          <a:p>
            <a:pPr marL="0" indent="0">
              <a:buNone/>
              <a:defRPr sz="1400"/>
            </a:pPr>
            <a:r>
              <a:rPr lang="en-US" sz="2800" b="1" dirty="0">
                <a:latin typeface="Times New Roman" panose="02020603050405020304" pitchFamily="18" charset="0"/>
                <a:cs typeface="Times New Roman" panose="02020603050405020304" pitchFamily="18" charset="0"/>
              </a:rPr>
              <a:t>Policy Implications:</a:t>
            </a:r>
          </a:p>
          <a:p>
            <a:pPr>
              <a:defRPr sz="1400"/>
            </a:pPr>
            <a:r>
              <a:rPr lang="en-US" sz="2800" dirty="0">
                <a:latin typeface="Times New Roman" panose="02020603050405020304" pitchFamily="18" charset="0"/>
                <a:cs typeface="Times New Roman" panose="02020603050405020304" pitchFamily="18" charset="0"/>
              </a:rPr>
              <a:t>Cluster A: Focus on improving efficiency and reducing waste.</a:t>
            </a:r>
          </a:p>
          <a:p>
            <a:pPr>
              <a:defRPr sz="1400"/>
            </a:pPr>
            <a:r>
              <a:rPr lang="en-US" sz="2800" dirty="0">
                <a:latin typeface="Times New Roman" panose="02020603050405020304" pitchFamily="18" charset="0"/>
                <a:cs typeface="Times New Roman" panose="02020603050405020304" pitchFamily="18" charset="0"/>
              </a:rPr>
              <a:t>Cluster B: Model efficient practices and maintain sustainability.</a:t>
            </a:r>
          </a:p>
          <a:p>
            <a:pPr>
              <a:defRPr sz="1400"/>
            </a:pPr>
            <a:r>
              <a:rPr lang="en-US" sz="2800" dirty="0">
                <a:latin typeface="Times New Roman" panose="02020603050405020304" pitchFamily="18" charset="0"/>
                <a:cs typeface="Times New Roman" panose="02020603050405020304" pitchFamily="18" charset="0"/>
              </a:rPr>
              <a:t>Cluster C: Stabilization through targeted support and infrastructure.</a:t>
            </a:r>
          </a:p>
          <a:p>
            <a:pPr>
              <a:defRPr sz="1400"/>
            </a:pPr>
            <a:r>
              <a:rPr lang="en-US" sz="2800" dirty="0">
                <a:latin typeface="Times New Roman" panose="02020603050405020304" pitchFamily="18" charset="0"/>
                <a:cs typeface="Times New Roman" panose="02020603050405020304" pitchFamily="18" charset="0"/>
              </a:rPr>
              <a:t>Cluster D: Potential for sustainable intensification and investment.</a:t>
            </a:r>
          </a:p>
          <a:p>
            <a:pPr>
              <a:defRPr sz="1400"/>
            </a:pPr>
            <a:endParaRPr lang="en-US" dirty="0"/>
          </a:p>
          <a:p>
            <a:pPr marL="0" indent="0">
              <a:buNone/>
            </a:pPr>
            <a:endParaRPr lang="en-US" dirty="0"/>
          </a:p>
        </p:txBody>
      </p:sp>
    </p:spTree>
    <p:extLst>
      <p:ext uri="{BB962C8B-B14F-4D97-AF65-F5344CB8AC3E}">
        <p14:creationId xmlns:p14="http://schemas.microsoft.com/office/powerpoint/2010/main" val="3561479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D231-E2EA-7974-0FF3-752114A7A328}"/>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Policy Recommendations</a:t>
            </a:r>
            <a:endParaRPr lang="en-US" b="1" dirty="0"/>
          </a:p>
        </p:txBody>
      </p:sp>
      <p:sp>
        <p:nvSpPr>
          <p:cNvPr id="3" name="Content Placeholder 2">
            <a:extLst>
              <a:ext uri="{FF2B5EF4-FFF2-40B4-BE49-F238E27FC236}">
                <a16:creationId xmlns:a16="http://schemas.microsoft.com/office/drawing/2014/main" id="{5D83AA26-4FC2-60A9-6CAC-107882A14E7C}"/>
              </a:ext>
            </a:extLst>
          </p:cNvPr>
          <p:cNvSpPr>
            <a:spLocks noGrp="1"/>
          </p:cNvSpPr>
          <p:nvPr>
            <p:ph idx="1"/>
          </p:nvPr>
        </p:nvSpPr>
        <p:spPr>
          <a:xfrm>
            <a:off x="457200" y="1600200"/>
            <a:ext cx="8229600" cy="4885441"/>
          </a:xfrm>
        </p:spPr>
        <p:txBody>
          <a:bodyPr>
            <a:noAutofit/>
          </a:bodyPr>
          <a:lstStyle/>
          <a:p>
            <a:r>
              <a:rPr lang="en-US" sz="2100" dirty="0">
                <a:latin typeface="Times New Roman" panose="02020603050405020304" pitchFamily="18" charset="0"/>
                <a:cs typeface="Times New Roman" panose="02020603050405020304" pitchFamily="18" charset="0"/>
              </a:rPr>
              <a:t>Increase Fertilizer Access- Build supply chains and offer subsidies to make fertilizers affordable.</a:t>
            </a:r>
          </a:p>
          <a:p>
            <a:r>
              <a:rPr lang="en-US" sz="2100" dirty="0">
                <a:latin typeface="Times New Roman" panose="02020603050405020304" pitchFamily="18" charset="0"/>
                <a:cs typeface="Times New Roman" panose="02020603050405020304" pitchFamily="18" charset="0"/>
              </a:rPr>
              <a:t>Promote Sustainable Use- Train farmers on efficient, eco-friendly fertilizer practices.</a:t>
            </a:r>
          </a:p>
          <a:p>
            <a:r>
              <a:rPr lang="en-US" sz="2100" dirty="0">
                <a:latin typeface="Times New Roman" panose="02020603050405020304" pitchFamily="18" charset="0"/>
                <a:cs typeface="Times New Roman" panose="02020603050405020304" pitchFamily="18" charset="0"/>
              </a:rPr>
              <a:t>Boost Cereal Yields- Invest in research, improved seeds, and irrigation.</a:t>
            </a:r>
          </a:p>
          <a:p>
            <a:r>
              <a:rPr lang="en-US" sz="2100" dirty="0">
                <a:latin typeface="Times New Roman" panose="02020603050405020304" pitchFamily="18" charset="0"/>
                <a:cs typeface="Times New Roman" panose="02020603050405020304" pitchFamily="18" charset="0"/>
              </a:rPr>
              <a:t>Maximize Arable Land- Encourage crop rotation and soil conservation.</a:t>
            </a:r>
          </a:p>
          <a:p>
            <a:r>
              <a:rPr lang="en-US" sz="2100" dirty="0">
                <a:latin typeface="Times New Roman" panose="02020603050405020304" pitchFamily="18" charset="0"/>
                <a:cs typeface="Times New Roman" panose="02020603050405020304" pitchFamily="18" charset="0"/>
              </a:rPr>
              <a:t>Educate Farmers- Expand extension services for modern farming knowledge.</a:t>
            </a:r>
          </a:p>
          <a:p>
            <a:r>
              <a:rPr lang="en-US" sz="2100" dirty="0">
                <a:latin typeface="Times New Roman" panose="02020603050405020304" pitchFamily="18" charset="0"/>
                <a:cs typeface="Times New Roman" panose="02020603050405020304" pitchFamily="18" charset="0"/>
              </a:rPr>
              <a:t>Adopt Technology- Support precision farming, mobile tools, and AI solutions.</a:t>
            </a:r>
          </a:p>
          <a:p>
            <a:r>
              <a:rPr lang="en-US" sz="2100" dirty="0">
                <a:latin typeface="Times New Roman" panose="02020603050405020304" pitchFamily="18" charset="0"/>
                <a:cs typeface="Times New Roman" panose="02020603050405020304" pitchFamily="18" charset="0"/>
              </a:rPr>
              <a:t>Build Resilience- Introduce crop insurance and emergency reserves.</a:t>
            </a:r>
          </a:p>
          <a:p>
            <a:r>
              <a:rPr lang="en-US" sz="2100" dirty="0">
                <a:latin typeface="Times New Roman" panose="02020603050405020304" pitchFamily="18" charset="0"/>
                <a:cs typeface="Times New Roman" panose="02020603050405020304" pitchFamily="18" charset="0"/>
              </a:rPr>
              <a:t>Strengthen Data Systems- Improve regional data sharing and analytics.</a:t>
            </a:r>
          </a:p>
          <a:p>
            <a:r>
              <a:rPr lang="en-US" sz="2100" dirty="0">
                <a:latin typeface="Times New Roman" panose="02020603050405020304" pitchFamily="18" charset="0"/>
                <a:cs typeface="Times New Roman" panose="02020603050405020304" pitchFamily="18" charset="0"/>
              </a:rPr>
              <a:t>Support PPPs-  Collaborate across sectors to fund and scale solutions.</a:t>
            </a:r>
          </a:p>
        </p:txBody>
      </p:sp>
    </p:spTree>
    <p:extLst>
      <p:ext uri="{BB962C8B-B14F-4D97-AF65-F5344CB8AC3E}">
        <p14:creationId xmlns:p14="http://schemas.microsoft.com/office/powerpoint/2010/main" val="2116105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0860-9BC0-1DA8-7D4E-EEF42272CE1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7592347-74D3-6DAD-5C4F-B4020311E940}"/>
              </a:ext>
            </a:extLst>
          </p:cNvPr>
          <p:cNvSpPr>
            <a:spLocks noGrp="1"/>
          </p:cNvSpPr>
          <p:nvPr>
            <p:ph idx="1"/>
          </p:nvPr>
        </p:nvSpPr>
        <p:spPr>
          <a:xfrm>
            <a:off x="226243" y="1600200"/>
            <a:ext cx="8460557" cy="5055124"/>
          </a:xfrm>
        </p:spPr>
        <p:txBody>
          <a:bodyPr>
            <a:noAutofit/>
          </a:bodyPr>
          <a:lstStyle/>
          <a:p>
            <a:r>
              <a:rPr lang="en-US" sz="2800" dirty="0">
                <a:latin typeface="Times New Roman" panose="02020603050405020304" pitchFamily="18" charset="0"/>
                <a:cs typeface="Times New Roman" panose="02020603050405020304" pitchFamily="18" charset="0"/>
              </a:rPr>
              <a:t>This project developed a forecasting and analytics framework for fertilizer use in East Africa.</a:t>
            </a:r>
          </a:p>
          <a:p>
            <a:r>
              <a:rPr lang="en-US" sz="2800" dirty="0">
                <a:latin typeface="Times New Roman" panose="02020603050405020304" pitchFamily="18" charset="0"/>
                <a:cs typeface="Times New Roman" panose="02020603050405020304" pitchFamily="18" charset="0"/>
              </a:rPr>
              <a:t>Historical and predictive analyses revealed key trends, gaps, and optimization opportunities.</a:t>
            </a:r>
          </a:p>
          <a:p>
            <a:r>
              <a:rPr lang="en-US" sz="2800" dirty="0">
                <a:latin typeface="Times New Roman" panose="02020603050405020304" pitchFamily="18" charset="0"/>
                <a:cs typeface="Times New Roman" panose="02020603050405020304" pitchFamily="18" charset="0"/>
              </a:rPr>
              <a:t>Machine learning and time-series models uncovered non-linear dynamics in productivity.</a:t>
            </a:r>
          </a:p>
          <a:p>
            <a:r>
              <a:rPr lang="en-US" sz="2800" dirty="0">
                <a:latin typeface="Times New Roman" panose="02020603050405020304" pitchFamily="18" charset="0"/>
                <a:cs typeface="Times New Roman" panose="02020603050405020304" pitchFamily="18" charset="0"/>
              </a:rPr>
              <a:t>Country clustering enabled more targeted and relevant policy recommendations.</a:t>
            </a:r>
          </a:p>
          <a:p>
            <a:r>
              <a:rPr lang="en-US" sz="2800" dirty="0">
                <a:latin typeface="Times New Roman" panose="02020603050405020304" pitchFamily="18" charset="0"/>
                <a:cs typeface="Times New Roman" panose="02020603050405020304" pitchFamily="18" charset="0"/>
              </a:rPr>
              <a:t>Integrated, data-driven strategies are essential for sustainable agriculture and food security in the region.</a:t>
            </a:r>
          </a:p>
        </p:txBody>
      </p:sp>
    </p:spTree>
    <p:extLst>
      <p:ext uri="{BB962C8B-B14F-4D97-AF65-F5344CB8AC3E}">
        <p14:creationId xmlns:p14="http://schemas.microsoft.com/office/powerpoint/2010/main" val="3235450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6000" r="-6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A74654-1AD0-8082-143B-447535102C1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Who’s This For?</a:t>
            </a:r>
          </a:p>
        </p:txBody>
      </p:sp>
      <p:pic>
        <p:nvPicPr>
          <p:cNvPr id="6146" name="Picture 2">
            <a:extLst>
              <a:ext uri="{FF2B5EF4-FFF2-40B4-BE49-F238E27FC236}">
                <a16:creationId xmlns:a16="http://schemas.microsoft.com/office/drawing/2014/main" id="{F06E3D95-C352-3912-920E-81AC85EC30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392424" y="2683497"/>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World Bank">
            <a:extLst>
              <a:ext uri="{FF2B5EF4-FFF2-40B4-BE49-F238E27FC236}">
                <a16:creationId xmlns:a16="http://schemas.microsoft.com/office/drawing/2014/main" id="{4AF2D123-DCAD-4955-FD61-C50EDCC01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249" y="1401129"/>
            <a:ext cx="34290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The United Nations | URI">
            <a:extLst>
              <a:ext uri="{FF2B5EF4-FFF2-40B4-BE49-F238E27FC236}">
                <a16:creationId xmlns:a16="http://schemas.microsoft.com/office/drawing/2014/main" id="{DED9F163-2A6B-ECDF-4120-2E331B09E8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2686" y="152714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East African Development Company">
            <a:extLst>
              <a:ext uri="{FF2B5EF4-FFF2-40B4-BE49-F238E27FC236}">
                <a16:creationId xmlns:a16="http://schemas.microsoft.com/office/drawing/2014/main" id="{EDBCAB3D-1ADE-96D5-BC57-22083EAD34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456" y="4512297"/>
            <a:ext cx="214312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Profile for Agritech East Africa">
            <a:extLst>
              <a:ext uri="{FF2B5EF4-FFF2-40B4-BE49-F238E27FC236}">
                <a16:creationId xmlns:a16="http://schemas.microsoft.com/office/drawing/2014/main" id="{33FF651D-75B1-97A5-5A3A-414367EC70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3235" y="4936126"/>
            <a:ext cx="33813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87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Thank You </a:t>
            </a:r>
            <a:r>
              <a:rPr lang="en-GB"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sz="2800" dirty="0">
              <a:latin typeface="Times New Roman" panose="02020603050405020304" pitchFamily="18" charset="0"/>
              <a:cs typeface="Times New Roman" panose="02020603050405020304"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a:p>
            <a:pPr marL="0" indent="0" algn="ctr">
              <a:buNone/>
            </a:pPr>
            <a:r>
              <a:rPr lang="en-GB" sz="2800" dirty="0">
                <a:latin typeface="Times New Roman" panose="02020603050405020304" pitchFamily="18" charset="0"/>
                <a:cs typeface="Times New Roman" panose="02020603050405020304" pitchFamily="18" charset="0"/>
              </a:rPr>
              <a:t>Presented By</a:t>
            </a:r>
            <a:r>
              <a:rPr sz="2800" dirty="0">
                <a:latin typeface="Times New Roman" panose="02020603050405020304" pitchFamily="18" charset="0"/>
                <a:cs typeface="Times New Roman" panose="02020603050405020304" pitchFamily="18" charset="0"/>
              </a:rPr>
              <a:t>:</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Group 2</a:t>
            </a:r>
          </a:p>
          <a:p>
            <a:pPr marL="0" indent="0" algn="ctr">
              <a:buNone/>
            </a:pPr>
            <a:endParaRPr sz="2800" dirty="0">
              <a:latin typeface="Times New Roman" panose="02020603050405020304" pitchFamily="18" charset="0"/>
              <a:cs typeface="Times New Roman" panose="02020603050405020304" pitchFamily="18" charset="0"/>
            </a:endParaRPr>
          </a:p>
          <a:p>
            <a:pPr marL="0" indent="0" algn="ctr">
              <a:buNone/>
            </a:pPr>
            <a:r>
              <a:rPr lang="en-US" sz="2800" dirty="0">
                <a:latin typeface="Times New Roman" panose="02020603050405020304" pitchFamily="18" charset="0"/>
                <a:cs typeface="Times New Roman" panose="02020603050405020304" pitchFamily="18" charset="0"/>
              </a:rPr>
              <a:t>GitHub Repo: </a:t>
            </a:r>
            <a:r>
              <a:rPr lang="en-US" sz="2800" dirty="0">
                <a:latin typeface="Times New Roman" panose="02020603050405020304" pitchFamily="18" charset="0"/>
                <a:cs typeface="Times New Roman" panose="02020603050405020304" pitchFamily="18" charset="0"/>
                <a:hlinkClick r:id="rId3"/>
              </a:rPr>
              <a:t>github.com/</a:t>
            </a:r>
            <a:r>
              <a:rPr lang="en-US" sz="2800" dirty="0" err="1">
                <a:latin typeface="Times New Roman" panose="02020603050405020304" pitchFamily="18" charset="0"/>
                <a:cs typeface="Times New Roman" panose="02020603050405020304" pitchFamily="18" charset="0"/>
                <a:hlinkClick r:id="rId3"/>
              </a:rPr>
              <a:t>Rodgerdev</a:t>
            </a:r>
            <a:r>
              <a:rPr lang="en-US" sz="2800" dirty="0">
                <a:latin typeface="Times New Roman" panose="02020603050405020304" pitchFamily="18" charset="0"/>
                <a:cs typeface="Times New Roman" panose="02020603050405020304" pitchFamily="18" charset="0"/>
                <a:hlinkClick r:id="rId3"/>
              </a:rPr>
              <a:t>/east-</a:t>
            </a:r>
            <a:r>
              <a:rPr lang="en-US" sz="2800" dirty="0" err="1">
                <a:latin typeface="Times New Roman" panose="02020603050405020304" pitchFamily="18" charset="0"/>
                <a:cs typeface="Times New Roman" panose="02020603050405020304" pitchFamily="18" charset="0"/>
                <a:hlinkClick r:id="rId3"/>
              </a:rPr>
              <a:t>africa</a:t>
            </a:r>
            <a:r>
              <a:rPr lang="en-US" sz="2800" dirty="0">
                <a:latin typeface="Times New Roman" panose="02020603050405020304" pitchFamily="18" charset="0"/>
                <a:cs typeface="Times New Roman" panose="02020603050405020304" pitchFamily="18" charset="0"/>
                <a:hlinkClick r:id="rId3"/>
              </a:rPr>
              <a:t>-fertilizer-project</a:t>
            </a:r>
            <a:endParaRPr lang="en-GB" sz="28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A5FA-ADD2-DA3A-479C-FA8BCC477D04}"/>
              </a:ext>
            </a:extLst>
          </p:cNvPr>
          <p:cNvSpPr>
            <a:spLocks noGrp="1"/>
          </p:cNvSpPr>
          <p:nvPr>
            <p:ph type="title"/>
          </p:nvPr>
        </p:nvSpPr>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Why It Matters?</a:t>
            </a:r>
            <a:br>
              <a:rPr lang="en-US" b="1" dirty="0"/>
            </a:br>
            <a:endParaRPr lang="en-US" dirty="0"/>
          </a:p>
        </p:txBody>
      </p:sp>
      <p:sp>
        <p:nvSpPr>
          <p:cNvPr id="3" name="Content Placeholder 2">
            <a:extLst>
              <a:ext uri="{FF2B5EF4-FFF2-40B4-BE49-F238E27FC236}">
                <a16:creationId xmlns:a16="http://schemas.microsoft.com/office/drawing/2014/main" id="{756C7FD8-EF55-DF8E-E346-B7996564DFB0}"/>
              </a:ext>
            </a:extLst>
          </p:cNvPr>
          <p:cNvSpPr>
            <a:spLocks noGrp="1"/>
          </p:cNvSpPr>
          <p:nvPr>
            <p:ph idx="1"/>
          </p:nvPr>
        </p:nvSpPr>
        <p:spPr/>
        <p:txBody>
          <a:bodyPr>
            <a:normAutofit/>
          </a:bodyPr>
          <a:lstStyle/>
          <a:p>
            <a:pPr>
              <a:buNone/>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Fertilizer inputs directly impact food security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Overuse can harm soil and environment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Smarter use = more crops, less waste</a:t>
            </a:r>
          </a:p>
          <a:p>
            <a:endParaRPr lang="en-US" dirty="0"/>
          </a:p>
        </p:txBody>
      </p:sp>
    </p:spTree>
    <p:extLst>
      <p:ext uri="{BB962C8B-B14F-4D97-AF65-F5344CB8AC3E}">
        <p14:creationId xmlns:p14="http://schemas.microsoft.com/office/powerpoint/2010/main" val="416770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0F43-6632-5937-82F4-A1A9FDEB04E6}"/>
              </a:ext>
            </a:extLst>
          </p:cNvPr>
          <p:cNvSpPr>
            <a:spLocks noGrp="1"/>
          </p:cNvSpPr>
          <p:nvPr>
            <p:ph type="title"/>
          </p:nvPr>
        </p:nvSpPr>
        <p:spPr/>
        <p:txBody>
          <a:bodyPr>
            <a:normAutofit fontScale="90000"/>
          </a:bodyPr>
          <a:lstStyle/>
          <a:p>
            <a:br>
              <a:rPr lang="en-US" b="1" dirty="0"/>
            </a:br>
            <a:r>
              <a:rPr lang="en-US" b="1" dirty="0"/>
              <a:t>Project Objectives &amp; Approach</a:t>
            </a:r>
            <a:br>
              <a:rPr lang="en-US" b="1" dirty="0"/>
            </a:br>
            <a:endParaRPr lang="en-US" dirty="0"/>
          </a:p>
        </p:txBody>
      </p:sp>
      <p:sp>
        <p:nvSpPr>
          <p:cNvPr id="3" name="Content Placeholder 2">
            <a:extLst>
              <a:ext uri="{FF2B5EF4-FFF2-40B4-BE49-F238E27FC236}">
                <a16:creationId xmlns:a16="http://schemas.microsoft.com/office/drawing/2014/main" id="{05EFF7BB-D4C1-5BD0-9892-4DEE3D6CA3E7}"/>
              </a:ext>
            </a:extLst>
          </p:cNvPr>
          <p:cNvSpPr>
            <a:spLocks noGrp="1"/>
          </p:cNvSpPr>
          <p:nvPr>
            <p:ph idx="1"/>
          </p:nvPr>
        </p:nvSpPr>
        <p:spPr>
          <a:xfrm>
            <a:off x="457200" y="1600200"/>
            <a:ext cx="8229600" cy="4983162"/>
          </a:xfrm>
        </p:spPr>
        <p:txBody>
          <a:bodyPr>
            <a:normAutofit fontScale="25000" lnSpcReduction="20000"/>
          </a:bodyPr>
          <a:lstStyle/>
          <a:p>
            <a:pPr marL="0" indent="0">
              <a:buNone/>
            </a:pPr>
            <a:r>
              <a:rPr lang="en-US" sz="9600" b="1" dirty="0">
                <a:latin typeface="Times New Roman" panose="02020603050405020304" pitchFamily="18" charset="0"/>
                <a:cs typeface="Times New Roman" panose="02020603050405020304" pitchFamily="18" charset="0"/>
              </a:rPr>
              <a:t>Main Objective:</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To analyze and forecast fertilizer efficiency and its impact on agricultural productivity across East African countries using data-driven methods.</a:t>
            </a:r>
          </a:p>
          <a:p>
            <a:pPr marL="0" indent="0">
              <a:buNone/>
            </a:pPr>
            <a:endParaRPr lang="en-US" sz="9600" dirty="0">
              <a:latin typeface="Times New Roman" panose="02020603050405020304" pitchFamily="18" charset="0"/>
              <a:cs typeface="Times New Roman" panose="02020603050405020304" pitchFamily="18" charset="0"/>
            </a:endParaRPr>
          </a:p>
          <a:p>
            <a:pPr>
              <a:buNone/>
            </a:pPr>
            <a:r>
              <a:rPr lang="en-US" sz="9600" b="1" dirty="0">
                <a:latin typeface="Times New Roman" panose="02020603050405020304" pitchFamily="18" charset="0"/>
                <a:cs typeface="Times New Roman" panose="02020603050405020304" pitchFamily="18" charset="0"/>
              </a:rPr>
              <a:t>Specific Objectives:</a:t>
            </a:r>
            <a:endParaRPr lang="en-US" sz="9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Track fertilizer usage trends across East Africa over time</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Examine the relationship between fertilizer use and agricultural output</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Forecast fertilizer consumption up to 2035 using time series models</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Predict agricultural productivity using machine learning techniques</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Group countries based on fertilizer efficiency for targeted policy strategies</a:t>
            </a:r>
          </a:p>
          <a:p>
            <a:endParaRPr lang="en-US" dirty="0"/>
          </a:p>
        </p:txBody>
      </p:sp>
    </p:spTree>
    <p:extLst>
      <p:ext uri="{BB962C8B-B14F-4D97-AF65-F5344CB8AC3E}">
        <p14:creationId xmlns:p14="http://schemas.microsoft.com/office/powerpoint/2010/main" val="79883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CF9E-B090-7923-ECCE-C116D2385386}"/>
              </a:ext>
            </a:extLst>
          </p:cNvPr>
          <p:cNvSpPr>
            <a:spLocks noGrp="1"/>
          </p:cNvSpPr>
          <p:nvPr>
            <p:ph type="title"/>
          </p:nvPr>
        </p:nvSpPr>
        <p:spPr/>
        <p:txBody>
          <a:bodyPr>
            <a:normAutofit fontScale="90000"/>
          </a:bodyPr>
          <a:lstStyle/>
          <a:p>
            <a:br>
              <a:rPr lang="en-US" b="1" dirty="0"/>
            </a:br>
            <a:r>
              <a:rPr lang="en-US" b="1" dirty="0"/>
              <a:t>Success Criteria &amp; Evaluation</a:t>
            </a:r>
            <a:br>
              <a:rPr lang="en-US" b="1" dirty="0"/>
            </a:br>
            <a:endParaRPr lang="en-US" dirty="0"/>
          </a:p>
        </p:txBody>
      </p:sp>
      <p:sp>
        <p:nvSpPr>
          <p:cNvPr id="3" name="Content Placeholder 2">
            <a:extLst>
              <a:ext uri="{FF2B5EF4-FFF2-40B4-BE49-F238E27FC236}">
                <a16:creationId xmlns:a16="http://schemas.microsoft.com/office/drawing/2014/main" id="{A72B6313-C847-23D1-8AC2-6FDC73F14D61}"/>
              </a:ext>
            </a:extLst>
          </p:cNvPr>
          <p:cNvSpPr>
            <a:spLocks noGrp="1"/>
          </p:cNvSpPr>
          <p:nvPr>
            <p:ph idx="1"/>
          </p:nvPr>
        </p:nvSpPr>
        <p:spPr/>
        <p:txBody>
          <a:bodyPr>
            <a:normAutofit fontScale="85000" lnSpcReduction="10000"/>
          </a:bodyPr>
          <a:lstStyle/>
          <a:p>
            <a:pPr>
              <a:buNone/>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 Accuracy: 85% forecast accuracy, low prediction errors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Fertilizer–Productivity Link: Strong correlation (R² &gt; 0.7)</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Country Clustering: Distinct, meaningful efficiency groups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Policy Impact:  actionable recommendations adopted by stakeholders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Stakeholder Use: 80% satisfaction, more than 2 adopters (e.g., governments, NGOs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Real-World Results: Measurable yield gains in pilot areas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Access &amp; Usability: Dashboards and findings fully accessible</a:t>
            </a:r>
          </a:p>
          <a:p>
            <a:pPr marL="0" indent="0">
              <a:buNone/>
            </a:pPr>
            <a:endParaRPr lang="en-US" dirty="0"/>
          </a:p>
        </p:txBody>
      </p:sp>
    </p:spTree>
    <p:extLst>
      <p:ext uri="{BB962C8B-B14F-4D97-AF65-F5344CB8AC3E}">
        <p14:creationId xmlns:p14="http://schemas.microsoft.com/office/powerpoint/2010/main" val="104099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A0EA-9924-355E-125E-B46C6640B287}"/>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Where's the Data From?</a:t>
            </a:r>
            <a:br>
              <a:rPr lang="en-US" b="1" dirty="0"/>
            </a:br>
            <a:endParaRPr lang="en-US" dirty="0"/>
          </a:p>
        </p:txBody>
      </p:sp>
      <p:sp>
        <p:nvSpPr>
          <p:cNvPr id="3" name="Content Placeholder 2">
            <a:extLst>
              <a:ext uri="{FF2B5EF4-FFF2-40B4-BE49-F238E27FC236}">
                <a16:creationId xmlns:a16="http://schemas.microsoft.com/office/drawing/2014/main" id="{E804EFDA-1D57-F201-384C-341762B155E7}"/>
              </a:ext>
            </a:extLst>
          </p:cNvPr>
          <p:cNvSpPr>
            <a:spLocks noGrp="1"/>
          </p:cNvSpPr>
          <p:nvPr>
            <p:ph idx="1"/>
          </p:nvPr>
        </p:nvSpPr>
        <p:spPr/>
        <p:txBody>
          <a:bodyPr>
            <a:normAutofit fontScale="77500" lnSpcReduction="20000"/>
          </a:bodyPr>
          <a:lstStyle/>
          <a:p>
            <a:pPr>
              <a:buNone/>
            </a:pPr>
            <a:r>
              <a:rPr lang="en-US" sz="3000" b="1" dirty="0">
                <a:latin typeface="Times New Roman" panose="02020603050405020304" pitchFamily="18" charset="0"/>
                <a:cs typeface="Times New Roman" panose="02020603050405020304" pitchFamily="18" charset="0"/>
              </a:rPr>
              <a:t>Data Sources:</a:t>
            </a:r>
            <a:endParaRPr lang="en-US" sz="3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World Bank Indicators</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FAO</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National Statistics</a:t>
            </a:r>
          </a:p>
          <a:p>
            <a:pPr>
              <a:buNone/>
            </a:pPr>
            <a:r>
              <a:rPr lang="en-US" sz="3000" b="1" dirty="0">
                <a:latin typeface="Times New Roman" panose="02020603050405020304" pitchFamily="18" charset="0"/>
                <a:cs typeface="Times New Roman" panose="02020603050405020304" pitchFamily="18" charset="0"/>
              </a:rPr>
              <a:t>Key Indicators:</a:t>
            </a:r>
            <a:endParaRPr lang="en-US" sz="3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Fertilizer consumption (kg/ha)</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Ag. value added (US$)</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Employment in ag. (%)</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Crop production index</a:t>
            </a:r>
          </a:p>
          <a:p>
            <a:pPr marL="0" indent="0">
              <a:buNone/>
            </a:pPr>
            <a:r>
              <a:rPr lang="en-US" sz="3000" b="1" dirty="0">
                <a:latin typeface="Times New Roman" panose="02020603050405020304" pitchFamily="18" charset="0"/>
                <a:cs typeface="Times New Roman" panose="02020603050405020304" pitchFamily="18" charset="0"/>
              </a:rPr>
              <a:t>Data Handling</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Missing values handled using K-Nearest Neighbors (KNN) for multivariate patterns and Median imputation for simpler gaps</a:t>
            </a:r>
          </a:p>
          <a:p>
            <a:pPr marL="0" indent="0">
              <a:buNone/>
            </a:pPr>
            <a:endParaRPr lang="en-US" dirty="0"/>
          </a:p>
        </p:txBody>
      </p:sp>
    </p:spTree>
    <p:extLst>
      <p:ext uri="{BB962C8B-B14F-4D97-AF65-F5344CB8AC3E}">
        <p14:creationId xmlns:p14="http://schemas.microsoft.com/office/powerpoint/2010/main" val="102344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267AA4-C9C9-A8F3-6840-1069CA46A59E}"/>
              </a:ext>
            </a:extLst>
          </p:cNvPr>
          <p:cNvPicPr>
            <a:picLocks noGrp="1" noChangeAspect="1"/>
          </p:cNvPicPr>
          <p:nvPr>
            <p:ph idx="1"/>
          </p:nvPr>
        </p:nvPicPr>
        <p:blipFill>
          <a:blip r:embed="rId3"/>
          <a:stretch>
            <a:fillRect/>
          </a:stretch>
        </p:blipFill>
        <p:spPr>
          <a:xfrm>
            <a:off x="0" y="846137"/>
            <a:ext cx="5438775" cy="5165725"/>
          </a:xfrm>
        </p:spPr>
      </p:pic>
      <p:graphicFrame>
        <p:nvGraphicFramePr>
          <p:cNvPr id="7" name="Diagram 6">
            <a:extLst>
              <a:ext uri="{FF2B5EF4-FFF2-40B4-BE49-F238E27FC236}">
                <a16:creationId xmlns:a16="http://schemas.microsoft.com/office/drawing/2014/main" id="{44875336-B022-805A-BCAA-18D504554D58}"/>
              </a:ext>
            </a:extLst>
          </p:cNvPr>
          <p:cNvGraphicFramePr/>
          <p:nvPr/>
        </p:nvGraphicFramePr>
        <p:xfrm>
          <a:off x="5438774" y="76835"/>
          <a:ext cx="3705225" cy="6969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a:extLst>
              <a:ext uri="{FF2B5EF4-FFF2-40B4-BE49-F238E27FC236}">
                <a16:creationId xmlns:a16="http://schemas.microsoft.com/office/drawing/2014/main" id="{4C73FE29-9DA6-EEA2-8CD4-82277296CB8E}"/>
              </a:ext>
            </a:extLst>
          </p:cNvPr>
          <p:cNvSpPr txBox="1"/>
          <p:nvPr/>
        </p:nvSpPr>
        <p:spPr>
          <a:xfrm>
            <a:off x="485775" y="276820"/>
            <a:ext cx="4200525" cy="369332"/>
          </a:xfrm>
          <a:prstGeom prst="rect">
            <a:avLst/>
          </a:prstGeom>
          <a:noFill/>
        </p:spPr>
        <p:txBody>
          <a:bodyPr wrap="square" rtlCol="0">
            <a:spAutoFit/>
          </a:bodyPr>
          <a:lstStyle/>
          <a:p>
            <a:r>
              <a:rPr lang="en-US" b="1" u="sng" dirty="0"/>
              <a:t>FERTILIZER CONSUMPTION DISTRIBUTION</a:t>
            </a:r>
          </a:p>
        </p:txBody>
      </p:sp>
    </p:spTree>
    <p:extLst>
      <p:ext uri="{BB962C8B-B14F-4D97-AF65-F5344CB8AC3E}">
        <p14:creationId xmlns:p14="http://schemas.microsoft.com/office/powerpoint/2010/main" val="296330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AF46-3788-EFD0-58FB-93F317615240}"/>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51CD0A50-74D5-75F3-084D-4120C2D2EE44}"/>
              </a:ext>
            </a:extLst>
          </p:cNvPr>
          <p:cNvSpPr>
            <a:spLocks noGrp="1"/>
          </p:cNvSpPr>
          <p:nvPr>
            <p:ph idx="1"/>
          </p:nvPr>
        </p:nvSpPr>
        <p:spPr>
          <a:xfrm>
            <a:off x="457200" y="500064"/>
            <a:ext cx="8229600" cy="5626100"/>
          </a:xfrm>
        </p:spPr>
        <p:txBody>
          <a:bodyPr/>
          <a:lstStyle/>
          <a:p>
            <a:pPr>
              <a:buFont typeface="Arial" panose="020B0604020202020204" pitchFamily="34" charset="0"/>
              <a:buChar char="•"/>
            </a:pPr>
            <a:endParaRPr lang="en-US" dirty="0"/>
          </a:p>
          <a:p>
            <a:pPr marL="0" indent="0">
              <a:buNone/>
            </a:pPr>
            <a:r>
              <a:rPr lang="en-US" sz="2800" b="1" dirty="0">
                <a:latin typeface="Times New Roman" panose="02020603050405020304" pitchFamily="18" charset="0"/>
                <a:cs typeface="Times New Roman" panose="02020603050405020304" pitchFamily="18" charset="0"/>
              </a:rPr>
              <a:t>Insights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Right-skewed distribution: Most countries use low amounts of fertilizer, while a few use extremely high</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Log transformation helps normalize data for modeling</a:t>
            </a:r>
          </a:p>
          <a:p>
            <a:pPr marL="0" indent="0">
              <a:buNone/>
            </a:pPr>
            <a:r>
              <a:rPr lang="en-US" sz="2800" b="1" dirty="0">
                <a:latin typeface="Times New Roman" panose="02020603050405020304" pitchFamily="18" charset="0"/>
                <a:cs typeface="Times New Roman" panose="02020603050405020304" pitchFamily="18" charset="0"/>
              </a:rPr>
              <a:t>Suggests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Modeling strategies must account for this skew</a:t>
            </a:r>
          </a:p>
          <a:p>
            <a:pPr>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marL="0" indent="0">
              <a:buNone/>
            </a:pPr>
            <a:endParaRPr lang="en-US" b="1" dirty="0"/>
          </a:p>
          <a:p>
            <a:pPr>
              <a:buFont typeface="Arial" panose="020B0604020202020204" pitchFamily="34" charset="0"/>
              <a:buChar char="•"/>
            </a:pPr>
            <a:endParaRPr lang="en-US" b="1" dirty="0"/>
          </a:p>
          <a:p>
            <a:endParaRPr lang="en-US" dirty="0"/>
          </a:p>
        </p:txBody>
      </p:sp>
    </p:spTree>
    <p:extLst>
      <p:ext uri="{BB962C8B-B14F-4D97-AF65-F5344CB8AC3E}">
        <p14:creationId xmlns:p14="http://schemas.microsoft.com/office/powerpoint/2010/main" val="326235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71E47A-BA38-D0CC-6FF6-E651B534FA35}"/>
              </a:ext>
            </a:extLst>
          </p:cNvPr>
          <p:cNvPicPr>
            <a:picLocks noGrp="1" noChangeAspect="1"/>
          </p:cNvPicPr>
          <p:nvPr>
            <p:ph idx="1"/>
          </p:nvPr>
        </p:nvPicPr>
        <p:blipFill>
          <a:blip r:embed="rId2"/>
          <a:stretch>
            <a:fillRect/>
          </a:stretch>
        </p:blipFill>
        <p:spPr>
          <a:xfrm>
            <a:off x="2986088" y="904133"/>
            <a:ext cx="6157911" cy="4743450"/>
          </a:xfrm>
        </p:spPr>
      </p:pic>
      <p:graphicFrame>
        <p:nvGraphicFramePr>
          <p:cNvPr id="7" name="Diagram 6">
            <a:extLst>
              <a:ext uri="{FF2B5EF4-FFF2-40B4-BE49-F238E27FC236}">
                <a16:creationId xmlns:a16="http://schemas.microsoft.com/office/drawing/2014/main" id="{A39D699B-3386-2579-2B66-8505000C9D40}"/>
              </a:ext>
            </a:extLst>
          </p:cNvPr>
          <p:cNvGraphicFramePr/>
          <p:nvPr/>
        </p:nvGraphicFramePr>
        <p:xfrm>
          <a:off x="1" y="2"/>
          <a:ext cx="2986087" cy="655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819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1201</Words>
  <Application>Microsoft Office PowerPoint</Application>
  <PresentationFormat>On-screen Show (4:3)</PresentationFormat>
  <Paragraphs>138</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Forecasting Fertilizer Efficiency and Agricultural Productivity in East Africa </vt:lpstr>
      <vt:lpstr> Business Context/Problem </vt:lpstr>
      <vt:lpstr> Why It Matters? </vt:lpstr>
      <vt:lpstr> Project Objectives &amp; Approach </vt:lpstr>
      <vt:lpstr> Success Criteria &amp; Evaluation </vt:lpstr>
      <vt:lpstr> Where's the Data From? </vt:lpstr>
      <vt:lpstr>PowerPoint Presentation</vt:lpstr>
      <vt:lpstr>.</vt:lpstr>
      <vt:lpstr>PowerPoint Presentation</vt:lpstr>
      <vt:lpstr> Fertilizer Consumption Trends Over Time </vt:lpstr>
      <vt:lpstr>PowerPoint Presentation</vt:lpstr>
      <vt:lpstr> Fertilizer Use vs. Agricultural Value Added </vt:lpstr>
      <vt:lpstr>PowerPoint Presentation</vt:lpstr>
      <vt:lpstr> Agricultural Employment vs. Crop Production Index </vt:lpstr>
      <vt:lpstr>PowerPoint Presentation</vt:lpstr>
      <vt:lpstr>Fertilizer Consumption Trends and Forecast for Kenya (1960–2035)</vt:lpstr>
      <vt:lpstr>Predicting Agricultural Productivity with Machine Learning</vt:lpstr>
      <vt:lpstr>Best Performing Model- Random Forest</vt:lpstr>
      <vt:lpstr>Segmenting Countries by Fertilizer Efficiency</vt:lpstr>
      <vt:lpstr>PowerPoint Presentation</vt:lpstr>
      <vt:lpstr>Policy Recommendations</vt:lpstr>
      <vt:lpstr>Conclusion</vt:lpstr>
      <vt:lpstr>Who’s This For?</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Administrator</dc:creator>
  <cp:keywords/>
  <dc:description>generated using python-pptx</dc:description>
  <cp:lastModifiedBy>kennedy kariuki</cp:lastModifiedBy>
  <cp:revision>14</cp:revision>
  <dcterms:created xsi:type="dcterms:W3CDTF">2013-01-27T09:14:16Z</dcterms:created>
  <dcterms:modified xsi:type="dcterms:W3CDTF">2025-04-30T18:07:25Z</dcterms:modified>
  <cp:category/>
</cp:coreProperties>
</file>