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71" r:id="rId5"/>
    <p:sldId id="273" r:id="rId6"/>
    <p:sldId id="272" r:id="rId7"/>
    <p:sldId id="274" r:id="rId8"/>
    <p:sldId id="279" r:id="rId9"/>
    <p:sldId id="280" r:id="rId10"/>
    <p:sldId id="281" r:id="rId11"/>
    <p:sldId id="282" r:id="rId12"/>
    <p:sldId id="275" r:id="rId13"/>
    <p:sldId id="276" r:id="rId14"/>
    <p:sldId id="277" r:id="rId15"/>
    <p:sldId id="278" r:id="rId16"/>
    <p:sldId id="283" r:id="rId17"/>
    <p:sldId id="284"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24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odgerdev/east-afric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2125"/>
            <a:ext cx="7772400" cy="1838325"/>
          </a:xfrm>
        </p:spPr>
        <p:txBody>
          <a:bodyPr>
            <a:normAutofit fontScale="90000"/>
          </a:bodyPr>
          <a:lstStyle/>
          <a:p>
            <a:r>
              <a:rPr lang="en-US" dirty="0">
                <a:latin typeface="Times New Roman" panose="02020603050405020304" pitchFamily="18" charset="0"/>
                <a:cs typeface="Times New Roman" panose="02020603050405020304" pitchFamily="18" charset="0"/>
              </a:rPr>
              <a:t>Forecasting Fertilizer Efficiency and Agricultural Productivity in East Africa </a:t>
            </a:r>
            <a:endParaRPr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1925" y="3886200"/>
            <a:ext cx="9067799" cy="2609850"/>
          </a:xfrm>
        </p:spPr>
        <p:txBody>
          <a:bodyPr/>
          <a:lstStyle/>
          <a:p>
            <a:r>
              <a:rPr lang="en-US" dirty="0">
                <a:latin typeface="Times New Roman" panose="02020603050405020304" pitchFamily="18" charset="0"/>
                <a:cs typeface="Times New Roman" panose="02020603050405020304" pitchFamily="18" charset="0"/>
              </a:rPr>
              <a:t>Optimizing agricultural growth through smart data-driven fertilizer strategies</a:t>
            </a:r>
          </a:p>
          <a:p>
            <a:endParaRPr lang="en-US" dirty="0">
              <a:latin typeface="Times New Roman" panose="02020603050405020304" pitchFamily="18" charset="0"/>
              <a:cs typeface="Times New Roman" panose="02020603050405020304" pitchFamily="18" charset="0"/>
            </a:endParaRPr>
          </a:p>
          <a:p>
            <a:r>
              <a:rPr lang="en-US" dirty="0">
                <a:solidFill>
                  <a:schemeClr val="accent3">
                    <a:lumMod val="50000"/>
                  </a:schemeClr>
                </a:solidFill>
              </a:rPr>
              <a:t>Capstone Project | 2025</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223D-7216-6876-AEDE-138129C277E1}"/>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Fertilizer Consumption Trends Over Time</a:t>
            </a:r>
            <a:br>
              <a:rPr lang="en-US" b="1" dirty="0"/>
            </a:br>
            <a:endParaRPr lang="en-US" dirty="0"/>
          </a:p>
        </p:txBody>
      </p:sp>
      <p:pic>
        <p:nvPicPr>
          <p:cNvPr id="3074" name="Picture 2">
            <a:extLst>
              <a:ext uri="{FF2B5EF4-FFF2-40B4-BE49-F238E27FC236}">
                <a16:creationId xmlns:a16="http://schemas.microsoft.com/office/drawing/2014/main" id="{E1C6CD26-7CDD-FE6C-8EFC-C6097F5EA0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827388"/>
            <a:ext cx="8229600" cy="407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51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A998-A943-2211-3954-15EFAD695B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90E5C-0745-779E-6F63-9690E1165F15}"/>
              </a:ext>
            </a:extLst>
          </p:cNvPr>
          <p:cNvSpPr>
            <a:spLocks noGrp="1"/>
          </p:cNvSpPr>
          <p:nvPr>
            <p:ph idx="1"/>
          </p:nvPr>
        </p:nvSpPr>
        <p:spPr/>
        <p:txBody>
          <a:bodyPr>
            <a:normAutofit/>
          </a:bodyPr>
          <a:lstStyle/>
          <a:p>
            <a:pPr algn="l">
              <a:spcAft>
                <a:spcPts val="675"/>
              </a:spcAft>
              <a:buFont typeface="Arial" panose="020B0604020202020204" pitchFamily="34" charset="0"/>
              <a:buChar char="•"/>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lgn="l">
              <a:spcAft>
                <a:spcPts val="675"/>
              </a:spcAft>
              <a:buNone/>
            </a:pPr>
            <a:r>
              <a:rPr lang="en-US" sz="2800" b="1" dirty="0">
                <a:solidFill>
                  <a:srgbClr val="000000"/>
                </a:solidFill>
                <a:latin typeface="Times New Roman" panose="02020603050405020304" pitchFamily="18" charset="0"/>
                <a:cs typeface="Times New Roman" panose="02020603050405020304" pitchFamily="18" charset="0"/>
              </a:rPr>
              <a:t>Insights:</a:t>
            </a:r>
          </a:p>
          <a:p>
            <a:pPr algn="l">
              <a:spcAft>
                <a:spcPts val="675"/>
              </a:spcAf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Some countries show a steady increase, indicating efforts to boost agricultural productivity.</a:t>
            </a:r>
          </a:p>
          <a:p>
            <a:pPr algn="l">
              <a:spcAft>
                <a:spcPts val="675"/>
              </a:spcAf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Others have plateaus or declines, which may reflect policy shifts, cost issues, or sustainability concerns.</a:t>
            </a:r>
          </a:p>
          <a:p>
            <a:pPr marL="0" indent="0">
              <a:buNone/>
            </a:pPr>
            <a:r>
              <a:rPr lang="en-US" b="1" dirty="0"/>
              <a:t>Suggests: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Varying policy or subsidy strategies across countries</a:t>
            </a:r>
          </a:p>
          <a:p>
            <a:pPr marL="0" indent="0">
              <a:buNone/>
            </a:pPr>
            <a:endParaRPr lang="en-US" b="1" dirty="0"/>
          </a:p>
        </p:txBody>
      </p:sp>
    </p:spTree>
    <p:extLst>
      <p:ext uri="{BB962C8B-B14F-4D97-AF65-F5344CB8AC3E}">
        <p14:creationId xmlns:p14="http://schemas.microsoft.com/office/powerpoint/2010/main" val="282023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31EC-BF03-9F2E-05D7-D6806F0DED69}"/>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Fertilizer Use vs. Agricultural Value Added</a:t>
            </a:r>
            <a:br>
              <a:rPr lang="en-US" dirty="0"/>
            </a:br>
            <a:endParaRPr lang="en-US" dirty="0"/>
          </a:p>
        </p:txBody>
      </p:sp>
      <p:pic>
        <p:nvPicPr>
          <p:cNvPr id="1026" name="Picture 2">
            <a:extLst>
              <a:ext uri="{FF2B5EF4-FFF2-40B4-BE49-F238E27FC236}">
                <a16:creationId xmlns:a16="http://schemas.microsoft.com/office/drawing/2014/main" id="{250751B7-4031-43C5-FC13-91BF40235F8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6562" y="1600200"/>
            <a:ext cx="761087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5161-4439-2BB3-0393-62D3C11137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46C67F-30B1-A4BB-013D-E966B91C4B3B}"/>
              </a:ext>
            </a:extLst>
          </p:cNvPr>
          <p:cNvSpPr>
            <a:spLocks noGrp="1"/>
          </p:cNvSpPr>
          <p:nvPr>
            <p:ph idx="1"/>
          </p:nvPr>
        </p:nvSpPr>
        <p:spPr/>
        <p:txBody>
          <a:bodyPr>
            <a:normAutofit fontScale="85000" lnSpcReduction="10000"/>
          </a:bodyPr>
          <a:lstStyle/>
          <a:p>
            <a:pPr>
              <a:buNone/>
            </a:pPr>
            <a:r>
              <a:rPr lang="en-US" b="1" dirty="0"/>
              <a:t>Insights:</a:t>
            </a:r>
            <a:endParaRPr lang="en-US" dirty="0"/>
          </a:p>
          <a:p>
            <a:pPr>
              <a:buFont typeface="Arial" panose="020B0604020202020204" pitchFamily="34" charset="0"/>
              <a:buChar char="•"/>
            </a:pPr>
            <a:r>
              <a:rPr lang="en-US" dirty="0"/>
              <a:t>Ethiopia demonstrates high output despite low fertilizer use</a:t>
            </a:r>
          </a:p>
          <a:p>
            <a:pPr>
              <a:buFont typeface="Arial" panose="020B0604020202020204" pitchFamily="34" charset="0"/>
              <a:buChar char="•"/>
            </a:pPr>
            <a:r>
              <a:rPr lang="en-US" dirty="0"/>
              <a:t>Mauritius shows extremely high fertilizer use but modest output</a:t>
            </a:r>
          </a:p>
          <a:p>
            <a:pPr>
              <a:buFont typeface="Arial" panose="020B0604020202020204" pitchFamily="34" charset="0"/>
              <a:buChar char="•"/>
            </a:pPr>
            <a:r>
              <a:rPr lang="en-US" dirty="0"/>
              <a:t>No direct correlation — indicates that land size, labor input, and type of agriculture may be more influential</a:t>
            </a:r>
          </a:p>
          <a:p>
            <a:pPr marL="0" indent="0">
              <a:buNone/>
            </a:pPr>
            <a:endParaRPr lang="en-US" dirty="0"/>
          </a:p>
          <a:p>
            <a:pPr marL="0" indent="0">
              <a:buNone/>
            </a:pPr>
            <a:r>
              <a:rPr lang="en-US" b="1" dirty="0"/>
              <a:t> Suggests: </a:t>
            </a:r>
          </a:p>
          <a:p>
            <a:pPr>
              <a:buFont typeface="Arial" panose="020B0604020202020204" pitchFamily="34" charset="0"/>
              <a:buChar char="•"/>
            </a:pPr>
            <a:r>
              <a:rPr lang="en-US" dirty="0"/>
              <a:t>Fertilizer is necessary, but not sufficient for productivity</a:t>
            </a:r>
          </a:p>
          <a:p>
            <a:endParaRPr lang="en-US" dirty="0"/>
          </a:p>
        </p:txBody>
      </p:sp>
    </p:spTree>
    <p:extLst>
      <p:ext uri="{BB962C8B-B14F-4D97-AF65-F5344CB8AC3E}">
        <p14:creationId xmlns:p14="http://schemas.microsoft.com/office/powerpoint/2010/main" val="295049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88EC-3568-A042-289D-266A9556E1B1}"/>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Agricultural Employment vs. Crop Production Index</a:t>
            </a:r>
            <a:br>
              <a:rPr lang="en-US" b="1" dirty="0"/>
            </a:br>
            <a:endParaRPr lang="en-US" dirty="0"/>
          </a:p>
        </p:txBody>
      </p:sp>
      <p:pic>
        <p:nvPicPr>
          <p:cNvPr id="3074" name="Picture 2">
            <a:extLst>
              <a:ext uri="{FF2B5EF4-FFF2-40B4-BE49-F238E27FC236}">
                <a16:creationId xmlns:a16="http://schemas.microsoft.com/office/drawing/2014/main" id="{C3A1CFF6-0978-C377-8930-7AA39F17B1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1899" y="1600200"/>
            <a:ext cx="760020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2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433-6E31-7BBA-9129-BDA4A17A4E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0BFC69-19EA-E075-B08D-FFB8D586988A}"/>
              </a:ext>
            </a:extLst>
          </p:cNvPr>
          <p:cNvSpPr>
            <a:spLocks noGrp="1"/>
          </p:cNvSpPr>
          <p:nvPr>
            <p:ph idx="1"/>
          </p:nvPr>
        </p:nvSpPr>
        <p:spPr/>
        <p:txBody>
          <a:bodyPr/>
          <a:lstStyle/>
          <a:p>
            <a:pPr>
              <a:buNone/>
            </a:pPr>
            <a:r>
              <a:rPr lang="en-US" sz="2800" b="1" dirty="0">
                <a:latin typeface="Times New Roman" panose="02020603050405020304" pitchFamily="18" charset="0"/>
                <a:cs typeface="Times New Roman" panose="02020603050405020304" pitchFamily="18" charset="0"/>
              </a:rPr>
              <a:t>Insights: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Countries with lower ag employment often show higher crop index values (e.g. Kenya)</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Traditional, labor-heavy agriculture may correlate with lower efficiency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Suggests: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Modernized practices improve productivity per worker</a:t>
            </a:r>
          </a:p>
          <a:p>
            <a:pPr marL="0" indent="0">
              <a:buNone/>
            </a:pPr>
            <a:endParaRPr lang="en-US" dirty="0"/>
          </a:p>
        </p:txBody>
      </p:sp>
    </p:spTree>
    <p:extLst>
      <p:ext uri="{BB962C8B-B14F-4D97-AF65-F5344CB8AC3E}">
        <p14:creationId xmlns:p14="http://schemas.microsoft.com/office/powerpoint/2010/main" val="240722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45A4-8684-B20C-3BDA-00C8C97631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086566-55AE-88A7-0DD5-A05DFCD886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340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237B-F7A5-908C-8815-25081666BD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CB0845-D9F9-B10E-D9FA-70C5D99631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690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Thank You </a:t>
            </a:r>
            <a:r>
              <a:rPr lang="en-GB"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sz="2800" dirty="0">
                <a:latin typeface="Times New Roman" panose="02020603050405020304" pitchFamily="18" charset="0"/>
                <a:cs typeface="Times New Roman" panose="02020603050405020304" pitchFamily="18" charset="0"/>
              </a:rPr>
              <a:t>• Questions?</a:t>
            </a:r>
            <a:endParaRPr lang="en-GB" sz="2800" dirty="0">
              <a:latin typeface="Times New Roman" panose="02020603050405020304" pitchFamily="18" charset="0"/>
              <a:cs typeface="Times New Roman" panose="02020603050405020304" pitchFamily="18" charset="0"/>
            </a:endParaRPr>
          </a:p>
          <a:p>
            <a:pPr marL="0" indent="0">
              <a:buNone/>
            </a:pPr>
            <a:endParaRPr sz="28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a:p>
            <a:pPr marL="0" indent="0">
              <a:buNone/>
            </a:pPr>
            <a:r>
              <a:rPr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Presented By</a:t>
            </a:r>
            <a:r>
              <a:rPr sz="2800"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a:t>
            </a:r>
            <a:r>
              <a:rPr lang="en-GB" sz="2800" dirty="0">
                <a:solidFill>
                  <a:schemeClr val="accent1"/>
                </a:solidFill>
                <a:latin typeface="Times New Roman" panose="02020603050405020304" pitchFamily="18" charset="0"/>
                <a:cs typeface="Times New Roman" panose="02020603050405020304" pitchFamily="18" charset="0"/>
              </a:rPr>
              <a:t>Group 2</a:t>
            </a:r>
          </a:p>
          <a:p>
            <a:pPr marL="0" indent="0">
              <a:buNone/>
            </a:pPr>
            <a:endParaRPr sz="2800" dirty="0">
              <a:latin typeface="Times New Roman" panose="02020603050405020304" pitchFamily="18" charset="0"/>
              <a:cs typeface="Times New Roman" panose="02020603050405020304" pitchFamily="18" charset="0"/>
            </a:endParaRPr>
          </a:p>
          <a:p>
            <a:pPr marL="0" indent="0">
              <a:buNone/>
            </a:pPr>
            <a:r>
              <a:rPr sz="2800" dirty="0">
                <a:latin typeface="Times New Roman" panose="02020603050405020304" pitchFamily="18" charset="0"/>
                <a:cs typeface="Times New Roman" panose="02020603050405020304" pitchFamily="18" charset="0"/>
              </a:rPr>
              <a:t>• GitHub:</a:t>
            </a:r>
            <a:r>
              <a:rPr lang="en-GB"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hlinkClick r:id="rId3"/>
              </a:rPr>
              <a:t>https://github.com/Rodgerdev/east-africa-</a:t>
            </a:r>
            <a:r>
              <a:rPr lang="en-GB" sz="2800" dirty="0">
                <a:latin typeface="Times New Roman" panose="02020603050405020304" pitchFamily="18" charset="0"/>
                <a:cs typeface="Times New Roman" panose="02020603050405020304" pitchFamily="18" charset="0"/>
              </a:rPr>
              <a:t>  </a:t>
            </a:r>
          </a:p>
          <a:p>
            <a:pPr marL="0" indent="0">
              <a:buNone/>
            </a:pPr>
            <a:r>
              <a:rPr lang="en-GB" sz="2800" dirty="0">
                <a:latin typeface="Times New Roman" panose="02020603050405020304" pitchFamily="18" charset="0"/>
                <a:cs typeface="Times New Roman" panose="02020603050405020304" pitchFamily="18" charset="0"/>
              </a:rPr>
              <a:t>fertilizer-project</a:t>
            </a:r>
            <a:endParaRPr lang="en-GB" sz="28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4997-B8CD-4C69-CA51-4789E0A5BBC6}"/>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What's the Challenge?</a:t>
            </a:r>
            <a:br>
              <a:rPr lang="en-US" b="1" dirty="0"/>
            </a:br>
            <a:endParaRPr lang="en-US" dirty="0"/>
          </a:p>
        </p:txBody>
      </p:sp>
      <p:sp>
        <p:nvSpPr>
          <p:cNvPr id="3" name="Content Placeholder 2">
            <a:extLst>
              <a:ext uri="{FF2B5EF4-FFF2-40B4-BE49-F238E27FC236}">
                <a16:creationId xmlns:a16="http://schemas.microsoft.com/office/drawing/2014/main" id="{0E6475C2-59CA-3DB5-6955-89A412AFF448}"/>
              </a:ext>
            </a:extLst>
          </p:cNvPr>
          <p:cNvSpPr>
            <a:spLocks noGrp="1"/>
          </p:cNvSpPr>
          <p:nvPr>
            <p:ph idx="1"/>
          </p:nvPr>
        </p:nvSpPr>
        <p:spPr/>
        <p:txBody>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Problem Statement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Despite increasing fertilizer consumption in East Africa, agricultural productivity remains inconsistent and often underwhelming. This project investigates whether current fertilizer usage aligns with optimal efficiency and how it impacts overall agricultural output.</a:t>
            </a:r>
          </a:p>
          <a:p>
            <a:endParaRPr lang="en-US" dirty="0"/>
          </a:p>
        </p:txBody>
      </p:sp>
    </p:spTree>
    <p:extLst>
      <p:ext uri="{BB962C8B-B14F-4D97-AF65-F5344CB8AC3E}">
        <p14:creationId xmlns:p14="http://schemas.microsoft.com/office/powerpoint/2010/main" val="21690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A5FA-ADD2-DA3A-479C-FA8BCC477D04}"/>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Why It Matters?</a:t>
            </a:r>
            <a:br>
              <a:rPr lang="en-US" b="1" dirty="0"/>
            </a:br>
            <a:endParaRPr lang="en-US" dirty="0"/>
          </a:p>
        </p:txBody>
      </p:sp>
      <p:sp>
        <p:nvSpPr>
          <p:cNvPr id="3" name="Content Placeholder 2">
            <a:extLst>
              <a:ext uri="{FF2B5EF4-FFF2-40B4-BE49-F238E27FC236}">
                <a16:creationId xmlns:a16="http://schemas.microsoft.com/office/drawing/2014/main" id="{756C7FD8-EF55-DF8E-E346-B7996564DFB0}"/>
              </a:ext>
            </a:extLst>
          </p:cNvPr>
          <p:cNvSpPr>
            <a:spLocks noGrp="1"/>
          </p:cNvSpPr>
          <p:nvPr>
            <p:ph idx="1"/>
          </p:nvPr>
        </p:nvSpPr>
        <p:spPr/>
        <p:txBody>
          <a:bodyPr>
            <a:normAutofit/>
          </a:bodyPr>
          <a:lstStyle/>
          <a:p>
            <a:pPr>
              <a:buNone/>
            </a:pPr>
            <a:r>
              <a:rPr lang="en-US" sz="2800" b="1" dirty="0">
                <a:latin typeface="Times New Roman" panose="02020603050405020304" pitchFamily="18" charset="0"/>
                <a:cs typeface="Times New Roman" panose="02020603050405020304" pitchFamily="18" charset="0"/>
              </a:rPr>
              <a:t>The Challenge:</a:t>
            </a: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East African nations face a critical challenge: How to boost agricultural productivity without over-relying on chemical fertilizers.</a:t>
            </a:r>
          </a:p>
          <a:p>
            <a:pPr>
              <a:buNone/>
            </a:pPr>
            <a:endParaRPr lang="en-US" sz="2800" dirty="0">
              <a:latin typeface="Times New Roman" panose="02020603050405020304" pitchFamily="18" charset="0"/>
              <a:cs typeface="Times New Roman" panose="02020603050405020304" pitchFamily="18" charset="0"/>
            </a:endParaRPr>
          </a:p>
          <a:p>
            <a:pPr>
              <a:buNone/>
            </a:pPr>
            <a:r>
              <a:rPr lang="en-US" sz="2800" b="1" dirty="0">
                <a:latin typeface="Times New Roman" panose="02020603050405020304" pitchFamily="18" charset="0"/>
                <a:cs typeface="Times New Roman" panose="02020603050405020304" pitchFamily="18" charset="0"/>
              </a:rPr>
              <a:t>Why it Matters: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Fertilizer inputs directly impact food security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Overuse can harm soil and environment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Smarter use = more crops, less waste</a:t>
            </a:r>
          </a:p>
          <a:p>
            <a:endParaRPr lang="en-US" dirty="0"/>
          </a:p>
        </p:txBody>
      </p:sp>
    </p:spTree>
    <p:extLst>
      <p:ext uri="{BB962C8B-B14F-4D97-AF65-F5344CB8AC3E}">
        <p14:creationId xmlns:p14="http://schemas.microsoft.com/office/powerpoint/2010/main" val="416770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0F43-6632-5937-82F4-A1A9FDEB04E6}"/>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What Are We Trying to Do?</a:t>
            </a:r>
            <a:br>
              <a:rPr lang="en-US" b="1" dirty="0"/>
            </a:br>
            <a:endParaRPr lang="en-US" dirty="0"/>
          </a:p>
        </p:txBody>
      </p:sp>
      <p:sp>
        <p:nvSpPr>
          <p:cNvPr id="3" name="Content Placeholder 2">
            <a:extLst>
              <a:ext uri="{FF2B5EF4-FFF2-40B4-BE49-F238E27FC236}">
                <a16:creationId xmlns:a16="http://schemas.microsoft.com/office/drawing/2014/main" id="{05EFF7BB-D4C1-5BD0-9892-4DEE3D6CA3E7}"/>
              </a:ext>
            </a:extLst>
          </p:cNvPr>
          <p:cNvSpPr>
            <a:spLocks noGrp="1"/>
          </p:cNvSpPr>
          <p:nvPr>
            <p:ph idx="1"/>
          </p:nvPr>
        </p:nvSpPr>
        <p:spPr>
          <a:xfrm>
            <a:off x="457200" y="1600200"/>
            <a:ext cx="8229600" cy="4983162"/>
          </a:xfrm>
        </p:spPr>
        <p:txBody>
          <a:bodyPr>
            <a:normAutofit fontScale="25000" lnSpcReduction="20000"/>
          </a:bodyPr>
          <a:lstStyle/>
          <a:p>
            <a:pPr marL="0" indent="0">
              <a:buNone/>
            </a:pPr>
            <a:r>
              <a:rPr lang="en-US" sz="9600" b="1" dirty="0">
                <a:latin typeface="Times New Roman" panose="02020603050405020304" pitchFamily="18" charset="0"/>
                <a:cs typeface="Times New Roman" panose="02020603050405020304" pitchFamily="18" charset="0"/>
              </a:rPr>
              <a:t>Main Objective:</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To analyze and forecast fertilizer efficiency and its impact on agricultural productivity across East African countries using data-driven methods.</a:t>
            </a:r>
          </a:p>
          <a:p>
            <a:pPr marL="0" indent="0">
              <a:buNone/>
            </a:pPr>
            <a:endParaRPr lang="en-US" sz="9600" dirty="0">
              <a:latin typeface="Times New Roman" panose="02020603050405020304" pitchFamily="18" charset="0"/>
              <a:cs typeface="Times New Roman" panose="02020603050405020304" pitchFamily="18" charset="0"/>
            </a:endParaRPr>
          </a:p>
          <a:p>
            <a:pPr>
              <a:buNone/>
            </a:pPr>
            <a:r>
              <a:rPr lang="en-US" sz="9600" b="1" dirty="0">
                <a:latin typeface="Times New Roman" panose="02020603050405020304" pitchFamily="18" charset="0"/>
                <a:cs typeface="Times New Roman" panose="02020603050405020304" pitchFamily="18" charset="0"/>
              </a:rPr>
              <a:t>Specific Objectives:</a:t>
            </a:r>
            <a:endParaRPr lang="en-US" sz="9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Track fertilizer usage trends across East Africa over time</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Examine the relationship between fertilizer use and agricultural output</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Forecast fertilizer consumption up to 2035 using time series models</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 Predict agricultural productivity using machine learning techniques</a:t>
            </a:r>
          </a:p>
          <a:p>
            <a:pPr>
              <a:buFont typeface="Arial" panose="020B0604020202020204" pitchFamily="34" charset="0"/>
              <a:buChar char="•"/>
            </a:pPr>
            <a:r>
              <a:rPr lang="en-US" sz="9600" dirty="0">
                <a:latin typeface="Times New Roman" panose="02020603050405020304" pitchFamily="18" charset="0"/>
                <a:cs typeface="Times New Roman" panose="02020603050405020304" pitchFamily="18" charset="0"/>
              </a:rPr>
              <a:t>Group countries based on fertilizer efficiency for targeted policy strategies</a:t>
            </a:r>
          </a:p>
          <a:p>
            <a:endParaRPr lang="en-US" dirty="0"/>
          </a:p>
        </p:txBody>
      </p:sp>
    </p:spTree>
    <p:extLst>
      <p:ext uri="{BB962C8B-B14F-4D97-AF65-F5344CB8AC3E}">
        <p14:creationId xmlns:p14="http://schemas.microsoft.com/office/powerpoint/2010/main" val="79883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CF9E-B090-7923-ECCE-C116D2385386}"/>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What Success Looks Like</a:t>
            </a:r>
            <a:br>
              <a:rPr lang="en-US" b="1" dirty="0"/>
            </a:br>
            <a:endParaRPr lang="en-US" dirty="0"/>
          </a:p>
        </p:txBody>
      </p:sp>
      <p:sp>
        <p:nvSpPr>
          <p:cNvPr id="3" name="Content Placeholder 2">
            <a:extLst>
              <a:ext uri="{FF2B5EF4-FFF2-40B4-BE49-F238E27FC236}">
                <a16:creationId xmlns:a16="http://schemas.microsoft.com/office/drawing/2014/main" id="{A72B6313-C847-23D1-8AC2-6FDC73F14D61}"/>
              </a:ext>
            </a:extLst>
          </p:cNvPr>
          <p:cNvSpPr>
            <a:spLocks noGrp="1"/>
          </p:cNvSpPr>
          <p:nvPr>
            <p:ph idx="1"/>
          </p:nvPr>
        </p:nvSpPr>
        <p:spPr/>
        <p:txBody>
          <a:bodyPr/>
          <a:lstStyle/>
          <a:p>
            <a:pPr>
              <a:buNone/>
            </a:pPr>
            <a:endParaRPr lang="en-US" sz="2800" b="1" dirty="0">
              <a:latin typeface="Times New Roman" panose="02020603050405020304" pitchFamily="18" charset="0"/>
              <a:cs typeface="Times New Roman" panose="02020603050405020304" pitchFamily="18" charset="0"/>
            </a:endParaRPr>
          </a:p>
          <a:p>
            <a:pPr>
              <a:buNone/>
            </a:pPr>
            <a:r>
              <a:rPr lang="en-US" sz="2800" b="1" dirty="0">
                <a:latin typeface="Times New Roman" panose="02020603050405020304" pitchFamily="18" charset="0"/>
                <a:cs typeface="Times New Roman" panose="02020603050405020304" pitchFamily="18" charset="0"/>
              </a:rPr>
              <a:t>Success Criteria:</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Clear trends in fertilizer use &amp; productivity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Meaningful correlations backed by data</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Accurate forecasts to support planning</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Country clusters for strategic targeting</a:t>
            </a:r>
          </a:p>
          <a:p>
            <a:endParaRPr lang="en-US" dirty="0"/>
          </a:p>
        </p:txBody>
      </p:sp>
    </p:spTree>
    <p:extLst>
      <p:ext uri="{BB962C8B-B14F-4D97-AF65-F5344CB8AC3E}">
        <p14:creationId xmlns:p14="http://schemas.microsoft.com/office/powerpoint/2010/main" val="104099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3388-C772-EEB8-6677-9F45D0AD0844}"/>
              </a:ext>
            </a:extLst>
          </p:cNvPr>
          <p:cNvSpPr>
            <a:spLocks noGrp="1"/>
          </p:cNvSpPr>
          <p:nvPr>
            <p:ph type="title"/>
          </p:nvPr>
        </p:nvSpPr>
        <p:spPr/>
        <p:txBody>
          <a:bodyPr>
            <a:normAutofit fontScale="90000"/>
          </a:bodyPr>
          <a:lstStyle/>
          <a:p>
            <a:br>
              <a:rPr lang="en-US" b="1" dirty="0"/>
            </a:br>
            <a:r>
              <a:rPr lang="en-US" b="1" dirty="0">
                <a:latin typeface="Times New Roman" panose="02020603050405020304" pitchFamily="18" charset="0"/>
                <a:cs typeface="Times New Roman" panose="02020603050405020304" pitchFamily="18" charset="0"/>
              </a:rPr>
              <a:t>Who's This For?</a:t>
            </a:r>
            <a:br>
              <a:rPr lang="en-US" b="1" dirty="0"/>
            </a:br>
            <a:endParaRPr lang="en-US" dirty="0"/>
          </a:p>
        </p:txBody>
      </p:sp>
      <p:sp>
        <p:nvSpPr>
          <p:cNvPr id="3" name="Content Placeholder 2">
            <a:extLst>
              <a:ext uri="{FF2B5EF4-FFF2-40B4-BE49-F238E27FC236}">
                <a16:creationId xmlns:a16="http://schemas.microsoft.com/office/drawing/2014/main" id="{E9C0B218-261A-A52E-C191-E55E8242E538}"/>
              </a:ext>
            </a:extLst>
          </p:cNvPr>
          <p:cNvSpPr>
            <a:spLocks noGrp="1"/>
          </p:cNvSpPr>
          <p:nvPr>
            <p:ph idx="1"/>
          </p:nvPr>
        </p:nvSpPr>
        <p:spPr/>
        <p:txBody>
          <a:bodyPr>
            <a:normAutofit/>
          </a:bodyPr>
          <a:lstStyle/>
          <a:p>
            <a:pPr>
              <a:buNone/>
            </a:pPr>
            <a:r>
              <a:rPr lang="en-US" sz="2800" b="1" dirty="0">
                <a:latin typeface="Times New Roman" panose="02020603050405020304" pitchFamily="18" charset="0"/>
                <a:cs typeface="Times New Roman" panose="02020603050405020304" pitchFamily="18" charset="0"/>
              </a:rPr>
              <a:t>Stakeholders:</a:t>
            </a:r>
            <a:r>
              <a:rPr lang="en-US" sz="28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Ministry of Agriculture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Development Organizations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Farmer Cooperatives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Agri tech Companies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Donors &amp; NGO s</a:t>
            </a:r>
          </a:p>
          <a:p>
            <a:pPr>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p>
          <a:p>
            <a:endParaRPr lang="en-US" dirty="0"/>
          </a:p>
        </p:txBody>
      </p:sp>
    </p:spTree>
    <p:extLst>
      <p:ext uri="{BB962C8B-B14F-4D97-AF65-F5344CB8AC3E}">
        <p14:creationId xmlns:p14="http://schemas.microsoft.com/office/powerpoint/2010/main" val="3923179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A0EA-9924-355E-125E-B46C6640B287}"/>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Where's the Data From?</a:t>
            </a:r>
            <a:br>
              <a:rPr lang="en-US" b="1" dirty="0"/>
            </a:br>
            <a:endParaRPr lang="en-US" dirty="0"/>
          </a:p>
        </p:txBody>
      </p:sp>
      <p:sp>
        <p:nvSpPr>
          <p:cNvPr id="3" name="Content Placeholder 2">
            <a:extLst>
              <a:ext uri="{FF2B5EF4-FFF2-40B4-BE49-F238E27FC236}">
                <a16:creationId xmlns:a16="http://schemas.microsoft.com/office/drawing/2014/main" id="{E804EFDA-1D57-F201-384C-341762B155E7}"/>
              </a:ext>
            </a:extLst>
          </p:cNvPr>
          <p:cNvSpPr>
            <a:spLocks noGrp="1"/>
          </p:cNvSpPr>
          <p:nvPr>
            <p:ph idx="1"/>
          </p:nvPr>
        </p:nvSpPr>
        <p:spPr/>
        <p:txBody>
          <a:bodyPr>
            <a:normAutofit fontScale="92500" lnSpcReduction="20000"/>
          </a:bodyPr>
          <a:lstStyle/>
          <a:p>
            <a:pPr>
              <a:buNone/>
            </a:pPr>
            <a:r>
              <a:rPr lang="en-US" sz="3000" b="1" dirty="0">
                <a:latin typeface="Times New Roman" panose="02020603050405020304" pitchFamily="18" charset="0"/>
                <a:cs typeface="Times New Roman" panose="02020603050405020304" pitchFamily="18" charset="0"/>
              </a:rPr>
              <a:t>Data Sources:</a:t>
            </a:r>
            <a:endParaRPr lang="en-US" sz="3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World Bank Indicators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FAO</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National Statistics</a:t>
            </a:r>
          </a:p>
          <a:p>
            <a:pPr marL="0" indent="0">
              <a:buNone/>
            </a:pPr>
            <a:endParaRPr lang="en-US" sz="3000" dirty="0">
              <a:latin typeface="Times New Roman" panose="02020603050405020304" pitchFamily="18" charset="0"/>
              <a:cs typeface="Times New Roman" panose="02020603050405020304" pitchFamily="18" charset="0"/>
            </a:endParaRPr>
          </a:p>
          <a:p>
            <a:pPr>
              <a:buNone/>
            </a:pPr>
            <a:r>
              <a:rPr lang="en-US" sz="3000" b="1" dirty="0">
                <a:latin typeface="Times New Roman" panose="02020603050405020304" pitchFamily="18" charset="0"/>
                <a:cs typeface="Times New Roman" panose="02020603050405020304" pitchFamily="18" charset="0"/>
              </a:rPr>
              <a:t>Key Indicators:</a:t>
            </a:r>
            <a:endParaRPr lang="en-US" sz="3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Fertilizer consumption (kg/ha)</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Ag. value added (US$)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Employment in ag. (%)</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Crop production index</a:t>
            </a:r>
          </a:p>
          <a:p>
            <a:endParaRPr lang="en-US" dirty="0"/>
          </a:p>
        </p:txBody>
      </p:sp>
    </p:spTree>
    <p:extLst>
      <p:ext uri="{BB962C8B-B14F-4D97-AF65-F5344CB8AC3E}">
        <p14:creationId xmlns:p14="http://schemas.microsoft.com/office/powerpoint/2010/main" val="102344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75E1-7B56-3DF3-E0FA-AB379ED9F0F0}"/>
              </a:ext>
            </a:extLst>
          </p:cNvPr>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Fertilizer Consumption Distribution</a:t>
            </a:r>
            <a:br>
              <a:rPr lang="en-US" b="1" dirty="0"/>
            </a:br>
            <a:endParaRPr lang="en-US" dirty="0"/>
          </a:p>
        </p:txBody>
      </p:sp>
      <p:pic>
        <p:nvPicPr>
          <p:cNvPr id="1026" name="Picture 2">
            <a:extLst>
              <a:ext uri="{FF2B5EF4-FFF2-40B4-BE49-F238E27FC236}">
                <a16:creationId xmlns:a16="http://schemas.microsoft.com/office/drawing/2014/main" id="{EE6CD5FA-4548-65D8-66F7-40A4F12825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46603" y="2098102"/>
            <a:ext cx="4850793"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87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AF46-3788-EFD0-58FB-93F3176152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CD0A50-74D5-75F3-084D-4120C2D2EE44}"/>
              </a:ext>
            </a:extLst>
          </p:cNvPr>
          <p:cNvSpPr>
            <a:spLocks noGrp="1"/>
          </p:cNvSpPr>
          <p:nvPr>
            <p:ph idx="1"/>
          </p:nvPr>
        </p:nvSpPr>
        <p:spPr/>
        <p:txBody>
          <a:bodyPr/>
          <a:lstStyle/>
          <a:p>
            <a:pPr>
              <a:buFont typeface="Arial" panose="020B0604020202020204" pitchFamily="34" charset="0"/>
              <a:buChar char="•"/>
            </a:pPr>
            <a:endParaRPr lang="en-US" dirty="0"/>
          </a:p>
          <a:p>
            <a:pPr marL="0" indent="0">
              <a:buNone/>
            </a:pPr>
            <a:r>
              <a:rPr lang="en-US" sz="2800" b="1" dirty="0">
                <a:latin typeface="Times New Roman" panose="02020603050405020304" pitchFamily="18" charset="0"/>
                <a:cs typeface="Times New Roman" panose="02020603050405020304" pitchFamily="18" charset="0"/>
              </a:rPr>
              <a:t>Insights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Right-skewed distribution: Most countries use low amounts of fertilizer, while a few use extremely high</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Log transformation helps normalize data for modeling</a:t>
            </a:r>
          </a:p>
          <a:p>
            <a:pPr marL="0" indent="0">
              <a:buNone/>
            </a:pPr>
            <a:r>
              <a:rPr lang="en-US" sz="2800" b="1" dirty="0">
                <a:latin typeface="Times New Roman" panose="02020603050405020304" pitchFamily="18" charset="0"/>
                <a:cs typeface="Times New Roman" panose="02020603050405020304" pitchFamily="18" charset="0"/>
              </a:rPr>
              <a:t>Suggests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Modeling strategies must account for this skew</a:t>
            </a:r>
          </a:p>
          <a:p>
            <a:pPr>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0" indent="0">
              <a:buNone/>
            </a:pPr>
            <a:endParaRPr lang="en-US" b="1" dirty="0"/>
          </a:p>
          <a:p>
            <a:pPr>
              <a:buFont typeface="Arial" panose="020B0604020202020204" pitchFamily="34" charset="0"/>
              <a:buChar char="•"/>
            </a:pPr>
            <a:endParaRPr lang="en-US" b="1" dirty="0"/>
          </a:p>
          <a:p>
            <a:endParaRPr lang="en-US" dirty="0"/>
          </a:p>
        </p:txBody>
      </p:sp>
    </p:spTree>
    <p:extLst>
      <p:ext uri="{BB962C8B-B14F-4D97-AF65-F5344CB8AC3E}">
        <p14:creationId xmlns:p14="http://schemas.microsoft.com/office/powerpoint/2010/main" val="3262351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TotalTime>
  <Words>522</Words>
  <Application>Microsoft Office PowerPoint</Application>
  <PresentationFormat>On-screen Show (4:3)</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Forecasting Fertilizer Efficiency and Agricultural Productivity in East Africa </vt:lpstr>
      <vt:lpstr> What's the Challenge? </vt:lpstr>
      <vt:lpstr> Why It Matters? </vt:lpstr>
      <vt:lpstr> What Are We Trying to Do? </vt:lpstr>
      <vt:lpstr> What Success Looks Like </vt:lpstr>
      <vt:lpstr> Who's This For? </vt:lpstr>
      <vt:lpstr> Where's the Data From? </vt:lpstr>
      <vt:lpstr> Fertilizer Consumption Distribution </vt:lpstr>
      <vt:lpstr>PowerPoint Presentation</vt:lpstr>
      <vt:lpstr> Fertilizer Consumption Trends Over Time </vt:lpstr>
      <vt:lpstr>PowerPoint Presentation</vt:lpstr>
      <vt:lpstr> Fertilizer Use vs. Agricultural Value Added </vt:lpstr>
      <vt:lpstr>PowerPoint Presentation</vt:lpstr>
      <vt:lpstr> Agricultural Employment vs. Crop Production Index </vt:lpstr>
      <vt:lpstr>PowerPoint Presentation</vt:lpstr>
      <vt:lpstr>PowerPoint Presentation</vt:lpstr>
      <vt:lpstr>PowerPoint Presentation</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Administrator</dc:creator>
  <cp:keywords/>
  <dc:description>generated using python-pptx</dc:description>
  <cp:lastModifiedBy>Betsy Gitije</cp:lastModifiedBy>
  <cp:revision>9</cp:revision>
  <dcterms:created xsi:type="dcterms:W3CDTF">2013-01-27T09:14:16Z</dcterms:created>
  <dcterms:modified xsi:type="dcterms:W3CDTF">2025-04-28T05:52:29Z</dcterms:modified>
  <cp:category/>
</cp:coreProperties>
</file>