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6" r:id="rId19"/>
    <p:sldId id="275" r:id="rId20"/>
    <p:sldId id="272"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1FD478-E132-72B1-C041-265095A08381}" v="97" dt="2025-01-19T18:01:57.001"/>
    <p1510:client id="{369C0000-B67C-E4FA-5F95-9E8530BC51D3}" v="1661" dt="2025-01-19T15:35:10.078"/>
    <p1510:client id="{A6FBA7C1-4F51-D923-2699-2290B60AEDEF}" v="176" dt="2025-01-19T16:34:23.169"/>
    <p1510:client id="{F370823B-E1FE-0D79-AF81-FDE3EE1AF83C}" v="44" dt="2025-01-19T16:08:53.418"/>
    <p1510:client id="{F74A9329-2807-F6AF-649B-EA7139E5E995}" v="40" dt="2025-01-19T18:19:17.1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68C260-FE59-48B5-B51E-002CE8F48569}" type="doc">
      <dgm:prSet loTypeId="urn:microsoft.com/office/officeart/2005/8/layout/vList2" loCatId="list" qsTypeId="urn:microsoft.com/office/officeart/2005/8/quickstyle/simple1" qsCatId="simple" csTypeId="urn:microsoft.com/office/officeart/2018/5/colors/Iconchunking_neutralicon_colorful1" csCatId="colorful" phldr="1"/>
      <dgm:spPr/>
      <dgm:t>
        <a:bodyPr/>
        <a:lstStyle/>
        <a:p>
          <a:endParaRPr lang="en-US"/>
        </a:p>
      </dgm:t>
    </dgm:pt>
    <dgm:pt modelId="{35D9F156-4865-44AD-AFDE-742186764F63}">
      <dgm:prSet/>
      <dgm:spPr/>
      <dgm:t>
        <a:bodyPr/>
        <a:lstStyle/>
        <a:p>
          <a:r>
            <a:rPr lang="en-US" dirty="0"/>
            <a:t>The main goal for this project is to identify the types of movies that usually do best at the box office. The head of our company's new studio aims to gain more information to help decide what type of films the company can start creating.</a:t>
          </a:r>
        </a:p>
      </dgm:t>
    </dgm:pt>
    <dgm:pt modelId="{079F93A8-906D-4A35-AE38-6254D6479965}" type="parTrans" cxnId="{FE85C068-5751-4F06-8784-2BC4BD98E9FE}">
      <dgm:prSet/>
      <dgm:spPr/>
      <dgm:t>
        <a:bodyPr/>
        <a:lstStyle/>
        <a:p>
          <a:endParaRPr lang="en-US"/>
        </a:p>
      </dgm:t>
    </dgm:pt>
    <dgm:pt modelId="{6CEC4DF7-C4AE-4E32-B929-BFAFB1BDD408}" type="sibTrans" cxnId="{FE85C068-5751-4F06-8784-2BC4BD98E9FE}">
      <dgm:prSet/>
      <dgm:spPr/>
      <dgm:t>
        <a:bodyPr/>
        <a:lstStyle/>
        <a:p>
          <a:endParaRPr lang="en-US"/>
        </a:p>
      </dgm:t>
    </dgm:pt>
    <dgm:pt modelId="{B4992B35-AF09-416D-8F1C-1F94B300458A}">
      <dgm:prSet/>
      <dgm:spPr/>
      <dgm:t>
        <a:bodyPr/>
        <a:lstStyle/>
        <a:p>
          <a:r>
            <a:rPr lang="en-US" dirty="0"/>
            <a:t>By analyzing the current movie trends and identifying the high performing genres, this analysis will provide relevant insights for the next best actions.</a:t>
          </a:r>
        </a:p>
      </dgm:t>
    </dgm:pt>
    <dgm:pt modelId="{EA32B4AD-08A8-4F98-85E3-37D6BBD40BF9}" type="parTrans" cxnId="{6E672ED5-AB9F-4C2F-85A5-2D810CC16805}">
      <dgm:prSet/>
      <dgm:spPr/>
      <dgm:t>
        <a:bodyPr/>
        <a:lstStyle/>
        <a:p>
          <a:endParaRPr lang="en-US"/>
        </a:p>
      </dgm:t>
    </dgm:pt>
    <dgm:pt modelId="{D51208CF-E93F-4382-8D7C-DD828E258F0E}" type="sibTrans" cxnId="{6E672ED5-AB9F-4C2F-85A5-2D810CC16805}">
      <dgm:prSet/>
      <dgm:spPr/>
      <dgm:t>
        <a:bodyPr/>
        <a:lstStyle/>
        <a:p>
          <a:endParaRPr lang="en-US"/>
        </a:p>
      </dgm:t>
    </dgm:pt>
    <dgm:pt modelId="{2344A7C8-CE5B-441F-A328-AC6DC86EA010}" type="pres">
      <dgm:prSet presAssocID="{A668C260-FE59-48B5-B51E-002CE8F48569}" presName="linear" presStyleCnt="0">
        <dgm:presLayoutVars>
          <dgm:animLvl val="lvl"/>
          <dgm:resizeHandles val="exact"/>
        </dgm:presLayoutVars>
      </dgm:prSet>
      <dgm:spPr/>
    </dgm:pt>
    <dgm:pt modelId="{7ADDD101-F690-4811-85CE-703C6B0C243F}" type="pres">
      <dgm:prSet presAssocID="{35D9F156-4865-44AD-AFDE-742186764F63}" presName="parentText" presStyleLbl="node1" presStyleIdx="0" presStyleCnt="2">
        <dgm:presLayoutVars>
          <dgm:chMax val="0"/>
          <dgm:bulletEnabled val="1"/>
        </dgm:presLayoutVars>
      </dgm:prSet>
      <dgm:spPr/>
    </dgm:pt>
    <dgm:pt modelId="{96BF5CC4-4505-48E3-B9D8-B5CCA372A1DD}" type="pres">
      <dgm:prSet presAssocID="{6CEC4DF7-C4AE-4E32-B929-BFAFB1BDD408}" presName="spacer" presStyleCnt="0"/>
      <dgm:spPr/>
    </dgm:pt>
    <dgm:pt modelId="{91B8D025-8D0F-401A-A154-BA0CFBE6E776}" type="pres">
      <dgm:prSet presAssocID="{B4992B35-AF09-416D-8F1C-1F94B300458A}" presName="parentText" presStyleLbl="node1" presStyleIdx="1" presStyleCnt="2">
        <dgm:presLayoutVars>
          <dgm:chMax val="0"/>
          <dgm:bulletEnabled val="1"/>
        </dgm:presLayoutVars>
      </dgm:prSet>
      <dgm:spPr/>
    </dgm:pt>
  </dgm:ptLst>
  <dgm:cxnLst>
    <dgm:cxn modelId="{0F6CC039-6013-48C8-AA68-014C06BDBB76}" type="presOf" srcId="{A668C260-FE59-48B5-B51E-002CE8F48569}" destId="{2344A7C8-CE5B-441F-A328-AC6DC86EA010}" srcOrd="0" destOrd="0" presId="urn:microsoft.com/office/officeart/2005/8/layout/vList2"/>
    <dgm:cxn modelId="{FE85C068-5751-4F06-8784-2BC4BD98E9FE}" srcId="{A668C260-FE59-48B5-B51E-002CE8F48569}" destId="{35D9F156-4865-44AD-AFDE-742186764F63}" srcOrd="0" destOrd="0" parTransId="{079F93A8-906D-4A35-AE38-6254D6479965}" sibTransId="{6CEC4DF7-C4AE-4E32-B929-BFAFB1BDD408}"/>
    <dgm:cxn modelId="{BC121574-F8F6-43C9-AB5D-FDD689984279}" type="presOf" srcId="{B4992B35-AF09-416D-8F1C-1F94B300458A}" destId="{91B8D025-8D0F-401A-A154-BA0CFBE6E776}" srcOrd="0" destOrd="0" presId="urn:microsoft.com/office/officeart/2005/8/layout/vList2"/>
    <dgm:cxn modelId="{0C5F1A56-A71F-440F-A1CC-C68B33D3C0B2}" type="presOf" srcId="{35D9F156-4865-44AD-AFDE-742186764F63}" destId="{7ADDD101-F690-4811-85CE-703C6B0C243F}" srcOrd="0" destOrd="0" presId="urn:microsoft.com/office/officeart/2005/8/layout/vList2"/>
    <dgm:cxn modelId="{6E672ED5-AB9F-4C2F-85A5-2D810CC16805}" srcId="{A668C260-FE59-48B5-B51E-002CE8F48569}" destId="{B4992B35-AF09-416D-8F1C-1F94B300458A}" srcOrd="1" destOrd="0" parTransId="{EA32B4AD-08A8-4F98-85E3-37D6BBD40BF9}" sibTransId="{D51208CF-E93F-4382-8D7C-DD828E258F0E}"/>
    <dgm:cxn modelId="{643C8E3B-CB35-49DF-87F9-58659D4049DB}" type="presParOf" srcId="{2344A7C8-CE5B-441F-A328-AC6DC86EA010}" destId="{7ADDD101-F690-4811-85CE-703C6B0C243F}" srcOrd="0" destOrd="0" presId="urn:microsoft.com/office/officeart/2005/8/layout/vList2"/>
    <dgm:cxn modelId="{B6C83CBD-1495-42BF-B6B8-76EDF256B96D}" type="presParOf" srcId="{2344A7C8-CE5B-441F-A328-AC6DC86EA010}" destId="{96BF5CC4-4505-48E3-B9D8-B5CCA372A1DD}" srcOrd="1" destOrd="0" presId="urn:microsoft.com/office/officeart/2005/8/layout/vList2"/>
    <dgm:cxn modelId="{1F90A85E-459A-45A5-A243-51C53ADC87AC}" type="presParOf" srcId="{2344A7C8-CE5B-441F-A328-AC6DC86EA010}" destId="{91B8D025-8D0F-401A-A154-BA0CFBE6E77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DDD101-F690-4811-85CE-703C6B0C243F}">
      <dsp:nvSpPr>
        <dsp:cNvPr id="0" name=""/>
        <dsp:cNvSpPr/>
      </dsp:nvSpPr>
      <dsp:spPr>
        <a:xfrm>
          <a:off x="0" y="40157"/>
          <a:ext cx="10515600" cy="189540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The main goal for this project is to identify the types of movies that usually do best at the box office. The head of our company's new studio aims to gain more information to help decide what type of films the company can start creating.</a:t>
          </a:r>
        </a:p>
      </dsp:txBody>
      <dsp:txXfrm>
        <a:off x="92526" y="132683"/>
        <a:ext cx="10330548" cy="1710348"/>
      </dsp:txXfrm>
    </dsp:sp>
    <dsp:sp modelId="{91B8D025-8D0F-401A-A154-BA0CFBE6E776}">
      <dsp:nvSpPr>
        <dsp:cNvPr id="0" name=""/>
        <dsp:cNvSpPr/>
      </dsp:nvSpPr>
      <dsp:spPr>
        <a:xfrm>
          <a:off x="0" y="2013318"/>
          <a:ext cx="10515600" cy="189540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By analyzing the current movie trends and identifying the high performing genres, this analysis will provide relevant insights for the next best actions.</a:t>
          </a:r>
        </a:p>
      </dsp:txBody>
      <dsp:txXfrm>
        <a:off x="92526" y="2105844"/>
        <a:ext cx="10330548" cy="17103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8D5D83F1-BF6E-4A98-8153-BAC9ABDE7CE3}" type="datetimeFigureOut">
              <a:rPr lang="en-US" dirty="0"/>
              <a:t>1/19/2025</a:t>
            </a:fld>
            <a:endParaRPr lang="en-US" dirty="0"/>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87390180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ED9BE5A2-57A1-4629-B29D-D386573AF9F3}" type="datetimeFigureOut">
              <a:rPr lang="en-US" dirty="0"/>
              <a:t>1/19/2025</a:t>
            </a:fld>
            <a:endParaRPr lang="en-US" dirty="0"/>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26509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A3A72485-1B57-41B4-A998-97848CC136C2}" type="datetimeFigureOut">
              <a:rPr lang="en-US" dirty="0"/>
              <a:t>1/19/2025</a:t>
            </a:fld>
            <a:endParaRPr lang="en-US" dirty="0"/>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2218170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BA576E92-E5C8-4FF8-B2BE-A516F6A1724E}" type="datetimeFigureOut">
              <a:rPr lang="en-US" dirty="0"/>
              <a:t>1/19/2025</a:t>
            </a:fld>
            <a:endParaRPr lang="en-US" dirty="0"/>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66034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6DDB232-C681-46A2-B21F-2BD21E9CA134}" type="datetimeFigureOut">
              <a:rPr lang="en-US" dirty="0"/>
              <a:t>1/19/2025</a:t>
            </a:fld>
            <a:endParaRPr lang="en-US" dirty="0"/>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3594704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30ABE26E-66F9-4E5F-9E07-CA7CDB200281}" type="datetimeFigureOut">
              <a:rPr lang="en-US" dirty="0"/>
              <a:t>1/19/2025</a:t>
            </a:fld>
            <a:endParaRPr lang="en-US" dirty="0"/>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2708240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85A1A01C-F286-49E7-998E-3D5BB613F99A}" type="datetimeFigureOut">
              <a:rPr lang="en-US" dirty="0"/>
              <a:t>1/19/2025</a:t>
            </a:fld>
            <a:endParaRPr lang="en-US" dirty="0"/>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3619342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7CC2C0A-F771-42D9-AAB0-90C3A2B0FEAD}" type="datetimeFigureOut">
              <a:rPr lang="en-US" dirty="0"/>
              <a:t>1/19/2025</a:t>
            </a:fld>
            <a:endParaRPr lang="en-US" dirty="0"/>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2144708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2CA2A270-409D-4410-9649-B7481576446C}" type="datetimeFigureOut">
              <a:rPr lang="en-US" dirty="0"/>
              <a:t>1/19/2025</a:t>
            </a:fld>
            <a:endParaRPr lang="en-US" dirty="0"/>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87297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42200AA3-798A-4433-8927-6E115914B6EF}" type="datetimeFigureOut">
              <a:rPr lang="en-US" dirty="0"/>
              <a:t>1/19/2025</a:t>
            </a:fld>
            <a:endParaRPr lang="en-US" dirty="0"/>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4257308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36322871-0F85-43DC-99D7-CA8E7437E2EC}" type="datetimeFigureOut">
              <a:rPr lang="en-US" dirty="0"/>
              <a:t>1/19/2025</a:t>
            </a:fld>
            <a:endParaRPr lang="en-US" dirty="0"/>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3523252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1"/>
            <a:ext cx="10363200" cy="118757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559171"/>
            <a:ext cx="10363200" cy="338265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E857DF4D-D974-434D-9D64-40B7405DF5F0}" type="datetimeFigureOut">
              <a:rPr lang="en-US" dirty="0"/>
              <a:t>1/19/2025</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dirty="0"/>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562547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guide id="5" pos="576">
          <p15:clr>
            <a:srgbClr val="F26B43"/>
          </p15:clr>
        </p15:guide>
        <p15:guide id="6" orient="horz"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Rodgers.ndemo@student.moringaschool.com" TargetMode="External"/><Relationship Id="rId2" Type="http://schemas.openxmlformats.org/officeDocument/2006/relationships/hyperlink" Target="mailto:amani.mkaya@student.moringaschool.com" TargetMode="External"/><Relationship Id="rId1" Type="http://schemas.openxmlformats.org/officeDocument/2006/relationships/slideLayout" Target="../slideLayouts/slideLayout2.xml"/><Relationship Id="rId6" Type="http://schemas.openxmlformats.org/officeDocument/2006/relationships/hyperlink" Target="mailto:beverlyne.langat@student.moringaschool.com" TargetMode="External"/><Relationship Id="rId5" Type="http://schemas.openxmlformats.org/officeDocument/2006/relationships/hyperlink" Target="mailto:Kiprono.bett@student.moringaschool.com" TargetMode="External"/><Relationship Id="rId4" Type="http://schemas.openxmlformats.org/officeDocument/2006/relationships/hyperlink" Target="mailto:Adnanahmedmohamund1@gmail.com"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github.com/learn-co-curriculum/dsc-phase-2-project-v3/tree/f6cd4c9f78c90dd108d979dd8dd2b74b5092f9b3?tab=readme-ov-file#getting-starte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opcorn and drink in an empty red theater">
            <a:extLst>
              <a:ext uri="{FF2B5EF4-FFF2-40B4-BE49-F238E27FC236}">
                <a16:creationId xmlns:a16="http://schemas.microsoft.com/office/drawing/2014/main" id="{F3ADF543-84C6-B8BC-AC17-57D05B7F1A26}"/>
              </a:ext>
            </a:extLst>
          </p:cNvPr>
          <p:cNvPicPr>
            <a:picLocks noChangeAspect="1"/>
          </p:cNvPicPr>
          <p:nvPr/>
        </p:nvPicPr>
        <p:blipFill>
          <a:blip r:embed="rId2">
            <a:alphaModFix amt="50000"/>
          </a:blip>
          <a:srcRect t="15344" r="-1" b="47"/>
          <a:stretch/>
        </p:blipFill>
        <p:spPr>
          <a:xfrm>
            <a:off x="20" y="10"/>
            <a:ext cx="12188930" cy="6857990"/>
          </a:xfrm>
          <a:prstGeom prst="rect">
            <a:avLst/>
          </a:prstGeom>
        </p:spPr>
      </p:pic>
      <p:sp>
        <p:nvSpPr>
          <p:cNvPr id="2" name="Title 1"/>
          <p:cNvSpPr>
            <a:spLocks noGrp="1"/>
          </p:cNvSpPr>
          <p:nvPr>
            <p:ph type="ctrTitle"/>
          </p:nvPr>
        </p:nvSpPr>
        <p:spPr>
          <a:xfrm>
            <a:off x="1524000" y="1122363"/>
            <a:ext cx="9144000" cy="3063240"/>
          </a:xfrm>
        </p:spPr>
        <p:txBody>
          <a:bodyPr>
            <a:normAutofit fontScale="90000"/>
          </a:bodyPr>
          <a:lstStyle/>
          <a:p>
            <a:r>
              <a:rPr lang="en-US" sz="5600" b="1" dirty="0">
                <a:solidFill>
                  <a:schemeClr val="tx1"/>
                </a:solidFill>
                <a:ea typeface="Calibri Light"/>
                <a:cs typeface="Calibri Light"/>
              </a:rPr>
              <a:t>Movie Performance Trend Analysis: Identifying Types of Movies Best for the Box Office</a:t>
            </a:r>
          </a:p>
        </p:txBody>
      </p:sp>
      <p:sp>
        <p:nvSpPr>
          <p:cNvPr id="3" name="Subtitle 2"/>
          <p:cNvSpPr>
            <a:spLocks noGrp="1"/>
          </p:cNvSpPr>
          <p:nvPr>
            <p:ph type="subTitle" idx="1"/>
          </p:nvPr>
        </p:nvSpPr>
        <p:spPr>
          <a:xfrm>
            <a:off x="1527048" y="4599432"/>
            <a:ext cx="9144000" cy="1536192"/>
          </a:xfrm>
        </p:spPr>
        <p:txBody>
          <a:bodyPr vert="horz" lIns="91440" tIns="45720" rIns="91440" bIns="45720" rtlCol="0" anchor="t">
            <a:normAutofit/>
          </a:bodyPr>
          <a:lstStyle/>
          <a:p>
            <a:r>
              <a:rPr lang="en-US" dirty="0">
                <a:solidFill>
                  <a:schemeClr val="tx1"/>
                </a:solidFill>
                <a:ea typeface="Calibri"/>
                <a:cs typeface="Calibri"/>
              </a:rPr>
              <a:t>By The Data Monsters</a:t>
            </a:r>
            <a:endParaRPr lang="en-US" dirty="0">
              <a:solidFill>
                <a:schemeClr val="tx1"/>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8E018-81C9-F78A-B9A9-2C3A072A8412}"/>
              </a:ext>
            </a:extLst>
          </p:cNvPr>
          <p:cNvSpPr>
            <a:spLocks noGrp="1"/>
          </p:cNvSpPr>
          <p:nvPr>
            <p:ph type="title"/>
          </p:nvPr>
        </p:nvSpPr>
        <p:spPr>
          <a:xfrm>
            <a:off x="4654296" y="329184"/>
            <a:ext cx="6894576" cy="1783080"/>
          </a:xfrm>
        </p:spPr>
        <p:txBody>
          <a:bodyPr anchor="b">
            <a:normAutofit/>
          </a:bodyPr>
          <a:lstStyle/>
          <a:p>
            <a:r>
              <a:rPr lang="en-US" sz="5400">
                <a:ea typeface="Calibri Light"/>
                <a:cs typeface="Calibri Light"/>
              </a:rPr>
              <a:t>Observations</a:t>
            </a:r>
            <a:endParaRPr lang="en-US" sz="5400"/>
          </a:p>
        </p:txBody>
      </p:sp>
      <p:sp>
        <p:nvSpPr>
          <p:cNvPr id="6" name="Content Placeholder 5">
            <a:extLst>
              <a:ext uri="{FF2B5EF4-FFF2-40B4-BE49-F238E27FC236}">
                <a16:creationId xmlns:a16="http://schemas.microsoft.com/office/drawing/2014/main" id="{10465673-F1D8-62DA-9763-016E57BFB6B3}"/>
              </a:ext>
            </a:extLst>
          </p:cNvPr>
          <p:cNvSpPr>
            <a:spLocks noGrp="1"/>
          </p:cNvSpPr>
          <p:nvPr>
            <p:ph idx="1"/>
          </p:nvPr>
        </p:nvSpPr>
        <p:spPr>
          <a:xfrm>
            <a:off x="4654296" y="2706624"/>
            <a:ext cx="3314614" cy="3814543"/>
          </a:xfrm>
        </p:spPr>
        <p:txBody>
          <a:bodyPr vert="horz" lIns="91440" tIns="45720" rIns="91440" bIns="45720" rtlCol="0" anchor="t">
            <a:noAutofit/>
          </a:bodyPr>
          <a:lstStyle/>
          <a:p>
            <a:pPr marL="0" indent="0">
              <a:buNone/>
            </a:pPr>
            <a:r>
              <a:rPr lang="en-US" sz="1400" i="1" u="sng" dirty="0">
                <a:ea typeface="Calibri" panose="020F0502020204030204"/>
                <a:cs typeface="Calibri" panose="020F0502020204030204"/>
              </a:rPr>
              <a:t>Key Insights</a:t>
            </a:r>
          </a:p>
          <a:p>
            <a:pPr>
              <a:buNone/>
            </a:pPr>
            <a:r>
              <a:rPr lang="en-US" sz="1400" dirty="0">
                <a:ea typeface="+mn-lt"/>
                <a:cs typeface="+mn-lt"/>
              </a:rPr>
              <a:t>From this we can conclude the top 10 genres are:</a:t>
            </a:r>
            <a:endParaRPr lang="en-US" sz="1400"/>
          </a:p>
          <a:p>
            <a:pPr marL="514350" indent="-514350">
              <a:buAutoNum type="arabicPeriod"/>
            </a:pPr>
            <a:r>
              <a:rPr lang="en-US" sz="1400" dirty="0">
                <a:ea typeface="+mn-lt"/>
                <a:cs typeface="+mn-lt"/>
              </a:rPr>
              <a:t>Drama with 28394 movies</a:t>
            </a:r>
            <a:endParaRPr lang="en-US" sz="1400">
              <a:ea typeface="Calibri" panose="020F0502020204030204"/>
              <a:cs typeface="Calibri" panose="020F0502020204030204"/>
            </a:endParaRPr>
          </a:p>
          <a:p>
            <a:pPr marL="514350" indent="-514350">
              <a:buAutoNum type="arabicPeriod"/>
            </a:pPr>
            <a:r>
              <a:rPr lang="en-US" sz="1400" dirty="0">
                <a:ea typeface="+mn-lt"/>
                <a:cs typeface="+mn-lt"/>
              </a:rPr>
              <a:t>Documentary with 16423 movies</a:t>
            </a:r>
            <a:endParaRPr lang="en-US" sz="1400">
              <a:ea typeface="Calibri" panose="020F0502020204030204"/>
              <a:cs typeface="Calibri" panose="020F0502020204030204"/>
            </a:endParaRPr>
          </a:p>
          <a:p>
            <a:pPr marL="514350" indent="-514350">
              <a:buAutoNum type="arabicPeriod"/>
            </a:pPr>
            <a:r>
              <a:rPr lang="en-US" sz="1400" dirty="0">
                <a:ea typeface="+mn-lt"/>
                <a:cs typeface="+mn-lt"/>
              </a:rPr>
              <a:t>Comedy with 15514 movies</a:t>
            </a:r>
            <a:endParaRPr lang="en-US" sz="1400">
              <a:ea typeface="Calibri" panose="020F0502020204030204"/>
              <a:cs typeface="Calibri" panose="020F0502020204030204"/>
            </a:endParaRPr>
          </a:p>
          <a:p>
            <a:pPr marL="514350" indent="-514350">
              <a:buAutoNum type="arabicPeriod"/>
            </a:pPr>
            <a:r>
              <a:rPr lang="en-US" sz="1400" dirty="0">
                <a:ea typeface="+mn-lt"/>
                <a:cs typeface="+mn-lt"/>
              </a:rPr>
              <a:t>Thriller with 7583 movies</a:t>
            </a:r>
            <a:endParaRPr lang="en-US" sz="1400">
              <a:ea typeface="Calibri" panose="020F0502020204030204"/>
              <a:cs typeface="Calibri" panose="020F0502020204030204"/>
            </a:endParaRPr>
          </a:p>
          <a:p>
            <a:pPr marL="514350" indent="-514350">
              <a:buAutoNum type="arabicPeriod"/>
            </a:pPr>
            <a:r>
              <a:rPr lang="en-US" sz="1400" dirty="0">
                <a:ea typeface="+mn-lt"/>
                <a:cs typeface="+mn-lt"/>
              </a:rPr>
              <a:t>Horror with 6917 movies</a:t>
            </a:r>
            <a:endParaRPr lang="en-US" sz="1100" dirty="0">
              <a:ea typeface="Calibri" panose="020F0502020204030204"/>
              <a:cs typeface="Calibri" panose="020F0502020204030204"/>
            </a:endParaRPr>
          </a:p>
        </p:txBody>
      </p:sp>
      <p:pic>
        <p:nvPicPr>
          <p:cNvPr id="7" name="Picture 6" descr="A graph with red bars&#10;&#10;Description automatically generated">
            <a:extLst>
              <a:ext uri="{FF2B5EF4-FFF2-40B4-BE49-F238E27FC236}">
                <a16:creationId xmlns:a16="http://schemas.microsoft.com/office/drawing/2014/main" id="{21DB8DD9-4B77-3AAB-F21D-5C602DA188A2}"/>
              </a:ext>
            </a:extLst>
          </p:cNvPr>
          <p:cNvPicPr>
            <a:picLocks noChangeAspect="1"/>
          </p:cNvPicPr>
          <p:nvPr/>
        </p:nvPicPr>
        <p:blipFill>
          <a:blip r:embed="rId2"/>
          <a:srcRect l="8428" r="33811" b="2"/>
          <a:stretch/>
        </p:blipFill>
        <p:spPr>
          <a:xfrm>
            <a:off x="20" y="1"/>
            <a:ext cx="448384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3" name="TextBox 2">
            <a:extLst>
              <a:ext uri="{FF2B5EF4-FFF2-40B4-BE49-F238E27FC236}">
                <a16:creationId xmlns:a16="http://schemas.microsoft.com/office/drawing/2014/main" id="{30E436CD-32C1-9F39-89F3-418896AA9373}"/>
              </a:ext>
            </a:extLst>
          </p:cNvPr>
          <p:cNvSpPr txBox="1"/>
          <p:nvPr/>
        </p:nvSpPr>
        <p:spPr>
          <a:xfrm>
            <a:off x="8341633" y="3706040"/>
            <a:ext cx="2915728" cy="29593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spcBef>
                <a:spcPts val="1000"/>
              </a:spcBef>
            </a:pPr>
            <a:r>
              <a:rPr lang="en-US" sz="1400" dirty="0">
                <a:solidFill>
                  <a:srgbClr val="323232"/>
                </a:solidFill>
              </a:rPr>
              <a:t>6. Action with 6297 movies</a:t>
            </a:r>
            <a:endParaRPr lang="en-US" sz="1400"/>
          </a:p>
          <a:p>
            <a:pPr>
              <a:lnSpc>
                <a:spcPct val="150000"/>
              </a:lnSpc>
              <a:spcBef>
                <a:spcPts val="1000"/>
              </a:spcBef>
            </a:pPr>
            <a:r>
              <a:rPr lang="en-US" sz="1400" dirty="0">
                <a:solidFill>
                  <a:srgbClr val="323232"/>
                </a:solidFill>
              </a:rPr>
              <a:t>7. Romance with 5976 movies</a:t>
            </a:r>
            <a:endParaRPr lang="en-US" sz="1400"/>
          </a:p>
          <a:p>
            <a:pPr>
              <a:lnSpc>
                <a:spcPct val="150000"/>
              </a:lnSpc>
              <a:spcBef>
                <a:spcPts val="1000"/>
              </a:spcBef>
            </a:pPr>
            <a:r>
              <a:rPr lang="en-US" sz="1400" dirty="0">
                <a:solidFill>
                  <a:srgbClr val="323232"/>
                </a:solidFill>
              </a:rPr>
              <a:t>8. Crime with 4338 movies</a:t>
            </a:r>
            <a:endParaRPr lang="en-US" sz="1400"/>
          </a:p>
          <a:p>
            <a:pPr>
              <a:lnSpc>
                <a:spcPct val="150000"/>
              </a:lnSpc>
              <a:spcBef>
                <a:spcPts val="1000"/>
              </a:spcBef>
            </a:pPr>
            <a:r>
              <a:rPr lang="en-US" sz="1400" dirty="0">
                <a:solidFill>
                  <a:srgbClr val="323232"/>
                </a:solidFill>
              </a:rPr>
              <a:t>9. Biography with 3693 movies</a:t>
            </a:r>
            <a:endParaRPr lang="en-US" sz="1400"/>
          </a:p>
          <a:p>
            <a:pPr>
              <a:lnSpc>
                <a:spcPct val="150000"/>
              </a:lnSpc>
              <a:spcBef>
                <a:spcPts val="1000"/>
              </a:spcBef>
            </a:pPr>
            <a:r>
              <a:rPr lang="en-US" sz="1400" dirty="0">
                <a:solidFill>
                  <a:srgbClr val="323232"/>
                </a:solidFill>
              </a:rPr>
              <a:t>10. Adventure with 3621 movies</a:t>
            </a:r>
            <a:endParaRPr lang="en-US" sz="1400"/>
          </a:p>
          <a:p>
            <a:pPr>
              <a:lnSpc>
                <a:spcPct val="150000"/>
              </a:lnSpc>
              <a:spcBef>
                <a:spcPts val="1000"/>
              </a:spcBef>
            </a:pPr>
            <a:r>
              <a:rPr lang="en-US" sz="1400" dirty="0">
                <a:solidFill>
                  <a:srgbClr val="323232"/>
                </a:solidFill>
              </a:rPr>
              <a:t>These are the most preferred movies genres.</a:t>
            </a:r>
            <a:endParaRPr lang="en-US" sz="1400" dirty="0"/>
          </a:p>
        </p:txBody>
      </p:sp>
    </p:spTree>
    <p:extLst>
      <p:ext uri="{BB962C8B-B14F-4D97-AF65-F5344CB8AC3E}">
        <p14:creationId xmlns:p14="http://schemas.microsoft.com/office/powerpoint/2010/main" val="2073345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C5804-55CF-E9DC-8B1C-1F2DB6196B1F}"/>
              </a:ext>
            </a:extLst>
          </p:cNvPr>
          <p:cNvSpPr>
            <a:spLocks noGrp="1"/>
          </p:cNvSpPr>
          <p:nvPr>
            <p:ph type="title"/>
          </p:nvPr>
        </p:nvSpPr>
        <p:spPr>
          <a:xfrm>
            <a:off x="630936" y="6915"/>
            <a:ext cx="3429000" cy="1072092"/>
          </a:xfrm>
        </p:spPr>
        <p:txBody>
          <a:bodyPr anchor="b">
            <a:normAutofit/>
          </a:bodyPr>
          <a:lstStyle/>
          <a:p>
            <a:r>
              <a:rPr lang="en-US" sz="4400" dirty="0">
                <a:ea typeface="Calibri Light"/>
                <a:cs typeface="Calibri Light"/>
              </a:rPr>
              <a:t>Observations</a:t>
            </a:r>
            <a:endParaRPr lang="en-US" sz="4400" dirty="0"/>
          </a:p>
        </p:txBody>
      </p:sp>
      <p:sp>
        <p:nvSpPr>
          <p:cNvPr id="3" name="Content Placeholder 2">
            <a:extLst>
              <a:ext uri="{FF2B5EF4-FFF2-40B4-BE49-F238E27FC236}">
                <a16:creationId xmlns:a16="http://schemas.microsoft.com/office/drawing/2014/main" id="{595D33EB-84DE-FFE8-183D-C42939018175}"/>
              </a:ext>
            </a:extLst>
          </p:cNvPr>
          <p:cNvSpPr>
            <a:spLocks noGrp="1"/>
          </p:cNvSpPr>
          <p:nvPr>
            <p:ph idx="1"/>
          </p:nvPr>
        </p:nvSpPr>
        <p:spPr>
          <a:xfrm>
            <a:off x="630936" y="1714529"/>
            <a:ext cx="3429000" cy="4503391"/>
          </a:xfrm>
        </p:spPr>
        <p:txBody>
          <a:bodyPr vert="horz" lIns="91440" tIns="45720" rIns="91440" bIns="45720" rtlCol="0" anchor="t">
            <a:normAutofit/>
          </a:bodyPr>
          <a:lstStyle/>
          <a:p>
            <a:pPr marL="0" indent="0">
              <a:buNone/>
            </a:pPr>
            <a:r>
              <a:rPr lang="en-US" sz="2800" i="1" u="sng" dirty="0">
                <a:ea typeface="Calibri" panose="020F0502020204030204"/>
                <a:cs typeface="Calibri" panose="020F0502020204030204"/>
              </a:rPr>
              <a:t>Key Insights</a:t>
            </a:r>
          </a:p>
          <a:p>
            <a:pPr marL="0" indent="0">
              <a:buNone/>
            </a:pPr>
            <a:r>
              <a:rPr lang="en-US" sz="2800" dirty="0">
                <a:ea typeface="Calibri" panose="020F0502020204030204"/>
                <a:cs typeface="Calibri" panose="020F0502020204030204"/>
              </a:rPr>
              <a:t>Profits increase gradually over the years. The drop in the year 2020 and 2019 was maybe due to covid-19.</a:t>
            </a:r>
          </a:p>
        </p:txBody>
      </p:sp>
      <p:pic>
        <p:nvPicPr>
          <p:cNvPr id="6" name="Picture 5" descr="A graph showing the growth of years&#10;&#10;Description automatically generated">
            <a:extLst>
              <a:ext uri="{FF2B5EF4-FFF2-40B4-BE49-F238E27FC236}">
                <a16:creationId xmlns:a16="http://schemas.microsoft.com/office/drawing/2014/main" id="{CE4CFA86-1E4D-5FB6-A09A-91BF9A3227E8}"/>
              </a:ext>
            </a:extLst>
          </p:cNvPr>
          <p:cNvPicPr>
            <a:picLocks noChangeAspect="1"/>
          </p:cNvPicPr>
          <p:nvPr/>
        </p:nvPicPr>
        <p:blipFill>
          <a:blip r:embed="rId2"/>
          <a:stretch>
            <a:fillRect/>
          </a:stretch>
        </p:blipFill>
        <p:spPr>
          <a:xfrm>
            <a:off x="4654296" y="1435551"/>
            <a:ext cx="6903720" cy="3986897"/>
          </a:xfrm>
          <a:prstGeom prst="rect">
            <a:avLst/>
          </a:prstGeom>
        </p:spPr>
      </p:pic>
    </p:spTree>
    <p:extLst>
      <p:ext uri="{BB962C8B-B14F-4D97-AF65-F5344CB8AC3E}">
        <p14:creationId xmlns:p14="http://schemas.microsoft.com/office/powerpoint/2010/main" val="83873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D61E8-598D-A13F-DA7C-39F8F599447A}"/>
              </a:ext>
            </a:extLst>
          </p:cNvPr>
          <p:cNvSpPr>
            <a:spLocks noGrp="1"/>
          </p:cNvSpPr>
          <p:nvPr>
            <p:ph type="title"/>
          </p:nvPr>
        </p:nvSpPr>
        <p:spPr>
          <a:xfrm>
            <a:off x="659691" y="316014"/>
            <a:ext cx="3419856" cy="729795"/>
          </a:xfrm>
        </p:spPr>
        <p:txBody>
          <a:bodyPr anchor="ctr">
            <a:normAutofit/>
          </a:bodyPr>
          <a:lstStyle/>
          <a:p>
            <a:r>
              <a:rPr lang="en-US" dirty="0">
                <a:ea typeface="Calibri Light"/>
                <a:cs typeface="Calibri Light"/>
              </a:rPr>
              <a:t>Observations</a:t>
            </a:r>
            <a:endParaRPr lang="en-US" dirty="0"/>
          </a:p>
        </p:txBody>
      </p:sp>
      <p:sp>
        <p:nvSpPr>
          <p:cNvPr id="3" name="Content Placeholder 2">
            <a:extLst>
              <a:ext uri="{FF2B5EF4-FFF2-40B4-BE49-F238E27FC236}">
                <a16:creationId xmlns:a16="http://schemas.microsoft.com/office/drawing/2014/main" id="{DDB5AC1D-2D43-6768-C6F4-945AA4AC85E5}"/>
              </a:ext>
            </a:extLst>
          </p:cNvPr>
          <p:cNvSpPr>
            <a:spLocks noGrp="1"/>
          </p:cNvSpPr>
          <p:nvPr>
            <p:ph idx="1"/>
          </p:nvPr>
        </p:nvSpPr>
        <p:spPr>
          <a:xfrm>
            <a:off x="4654295" y="502920"/>
            <a:ext cx="6894576" cy="1463040"/>
          </a:xfrm>
        </p:spPr>
        <p:txBody>
          <a:bodyPr vert="horz" lIns="91440" tIns="45720" rIns="91440" bIns="45720" rtlCol="0" anchor="ctr">
            <a:noAutofit/>
          </a:bodyPr>
          <a:lstStyle/>
          <a:p>
            <a:pPr marL="0" indent="0">
              <a:buNone/>
            </a:pPr>
            <a:r>
              <a:rPr lang="en-US" sz="1800" i="1" u="sng" dirty="0">
                <a:ea typeface="Calibri" panose="020F0502020204030204"/>
                <a:cs typeface="Calibri" panose="020F0502020204030204"/>
              </a:rPr>
              <a:t>Key Insights</a:t>
            </a:r>
          </a:p>
          <a:p>
            <a:pPr marL="0" indent="0">
              <a:buNone/>
            </a:pPr>
            <a:r>
              <a:rPr lang="en-US" sz="1800" dirty="0">
                <a:ea typeface="Calibri" panose="020F0502020204030204"/>
                <a:cs typeface="Calibri" panose="020F0502020204030204"/>
              </a:rPr>
              <a:t>The gross income in different studios varies but we can conclude that Buena Vista(Walt Disney), Waner Bros and Universal Pictures studios generate the most worldwide income annually.</a:t>
            </a:r>
          </a:p>
          <a:p>
            <a:pPr marL="0" indent="0">
              <a:buNone/>
            </a:pPr>
            <a:endParaRPr lang="en-US" sz="2000">
              <a:ea typeface="Calibri" panose="020F0502020204030204"/>
              <a:cs typeface="Calibri" panose="020F0502020204030204"/>
            </a:endParaRPr>
          </a:p>
        </p:txBody>
      </p:sp>
      <p:pic>
        <p:nvPicPr>
          <p:cNvPr id="4" name="Picture 3" descr="A graph of different colors&#10;&#10;Description automatically generated">
            <a:extLst>
              <a:ext uri="{FF2B5EF4-FFF2-40B4-BE49-F238E27FC236}">
                <a16:creationId xmlns:a16="http://schemas.microsoft.com/office/drawing/2014/main" id="{109C17F8-328F-EFBC-5587-539645F85C1E}"/>
              </a:ext>
            </a:extLst>
          </p:cNvPr>
          <p:cNvPicPr>
            <a:picLocks noChangeAspect="1"/>
          </p:cNvPicPr>
          <p:nvPr/>
        </p:nvPicPr>
        <p:blipFill>
          <a:blip r:embed="rId2"/>
          <a:stretch>
            <a:fillRect/>
          </a:stretch>
        </p:blipFill>
        <p:spPr>
          <a:xfrm>
            <a:off x="1290688" y="2290936"/>
            <a:ext cx="9598431" cy="3959352"/>
          </a:xfrm>
          <a:prstGeom prst="rect">
            <a:avLst/>
          </a:prstGeom>
        </p:spPr>
      </p:pic>
    </p:spTree>
    <p:extLst>
      <p:ext uri="{BB962C8B-B14F-4D97-AF65-F5344CB8AC3E}">
        <p14:creationId xmlns:p14="http://schemas.microsoft.com/office/powerpoint/2010/main" val="1679316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E1023-E675-C51D-9281-5C15E3F8F016}"/>
              </a:ext>
            </a:extLst>
          </p:cNvPr>
          <p:cNvSpPr>
            <a:spLocks noGrp="1"/>
          </p:cNvSpPr>
          <p:nvPr>
            <p:ph type="title"/>
          </p:nvPr>
        </p:nvSpPr>
        <p:spPr>
          <a:xfrm>
            <a:off x="586870" y="123519"/>
            <a:ext cx="11018520" cy="902453"/>
          </a:xfrm>
        </p:spPr>
        <p:txBody>
          <a:bodyPr anchor="b">
            <a:normAutofit fontScale="90000"/>
          </a:bodyPr>
          <a:lstStyle/>
          <a:p>
            <a:r>
              <a:rPr lang="en-US" sz="5400">
                <a:ea typeface="Calibri Light"/>
                <a:cs typeface="Calibri Light"/>
              </a:rPr>
              <a:t>Observation</a:t>
            </a:r>
            <a:endParaRPr lang="en-US" sz="5400"/>
          </a:p>
        </p:txBody>
      </p:sp>
      <p:sp>
        <p:nvSpPr>
          <p:cNvPr id="3" name="Content Placeholder 2">
            <a:extLst>
              <a:ext uri="{FF2B5EF4-FFF2-40B4-BE49-F238E27FC236}">
                <a16:creationId xmlns:a16="http://schemas.microsoft.com/office/drawing/2014/main" id="{CBF14803-D40F-4C3D-D75A-2AE3182AEB36}"/>
              </a:ext>
            </a:extLst>
          </p:cNvPr>
          <p:cNvSpPr>
            <a:spLocks noGrp="1"/>
          </p:cNvSpPr>
          <p:nvPr>
            <p:ph idx="1"/>
          </p:nvPr>
        </p:nvSpPr>
        <p:spPr>
          <a:xfrm>
            <a:off x="385587" y="1539354"/>
            <a:ext cx="6713552" cy="4119172"/>
          </a:xfrm>
        </p:spPr>
        <p:txBody>
          <a:bodyPr vert="horz" lIns="91440" tIns="45720" rIns="91440" bIns="45720" rtlCol="0" anchor="t">
            <a:noAutofit/>
          </a:bodyPr>
          <a:lstStyle/>
          <a:p>
            <a:pPr marL="0" indent="0">
              <a:buNone/>
            </a:pPr>
            <a:r>
              <a:rPr lang="en-US" sz="1100" i="1" u="sng" dirty="0">
                <a:ea typeface="Calibri" panose="020F0502020204030204"/>
                <a:cs typeface="Calibri" panose="020F0502020204030204"/>
              </a:rPr>
              <a:t>Key Insights</a:t>
            </a:r>
            <a:endParaRPr lang="en-US" sz="1100"/>
          </a:p>
          <a:p>
            <a:pPr>
              <a:buNone/>
            </a:pPr>
            <a:r>
              <a:rPr lang="en-US" sz="1100" dirty="0">
                <a:ea typeface="Calibri" panose="020F0502020204030204"/>
                <a:cs typeface="Calibri" panose="020F0502020204030204"/>
              </a:rPr>
              <a:t>From this we can observe that the top 10  directors by average profit earned are:</a:t>
            </a:r>
          </a:p>
          <a:p>
            <a:pPr>
              <a:buNone/>
            </a:pPr>
            <a:r>
              <a:rPr lang="en-US" sz="1100" dirty="0">
                <a:ea typeface="Calibri" panose="020F0502020204030204"/>
                <a:cs typeface="Calibri" panose="020F0502020204030204"/>
              </a:rPr>
              <a:t>1. Anthony Russo with $1,205,154,000 average profit</a:t>
            </a:r>
          </a:p>
          <a:p>
            <a:pPr>
              <a:buNone/>
            </a:pPr>
            <a:r>
              <a:rPr lang="en-US" sz="1100" dirty="0">
                <a:ea typeface="Calibri" panose="020F0502020204030204"/>
                <a:cs typeface="Calibri" panose="020F0502020204030204"/>
              </a:rPr>
              <a:t>2. Joe Russo with $1,205,154,000 average profit</a:t>
            </a:r>
          </a:p>
          <a:p>
            <a:pPr>
              <a:buNone/>
            </a:pPr>
            <a:r>
              <a:rPr lang="en-US" sz="1100" dirty="0">
                <a:ea typeface="Calibri" panose="020F0502020204030204"/>
                <a:cs typeface="Calibri" panose="020F0502020204030204"/>
              </a:rPr>
              <a:t>3. Colin Trevorrow with $1,195,491,000 average profit</a:t>
            </a:r>
          </a:p>
          <a:p>
            <a:pPr>
              <a:buNone/>
            </a:pPr>
            <a:r>
              <a:rPr lang="en-US" sz="1100" dirty="0">
                <a:ea typeface="Calibri" panose="020F0502020204030204"/>
                <a:cs typeface="Calibri" panose="020F0502020204030204"/>
              </a:rPr>
              <a:t>4. Adam Green with $1,122,470,000 average profit</a:t>
            </a:r>
          </a:p>
          <a:p>
            <a:pPr>
              <a:buNone/>
            </a:pPr>
            <a:r>
              <a:rPr lang="en-US" sz="1100" dirty="0">
                <a:ea typeface="Calibri" panose="020F0502020204030204"/>
                <a:cs typeface="Calibri" panose="020F0502020204030204"/>
              </a:rPr>
              <a:t>5. Chris Buck with $1,122,470,000 average profit</a:t>
            </a:r>
          </a:p>
          <a:p>
            <a:pPr>
              <a:buNone/>
            </a:pPr>
            <a:r>
              <a:rPr lang="en-US" sz="1100" dirty="0">
                <a:ea typeface="Calibri" panose="020F0502020204030204"/>
                <a:cs typeface="Calibri" panose="020F0502020204030204"/>
              </a:rPr>
              <a:t>6. Kyle Balda with $1,001,931,000 average profit</a:t>
            </a:r>
          </a:p>
          <a:p>
            <a:pPr>
              <a:buNone/>
            </a:pPr>
            <a:r>
              <a:rPr lang="en-US" sz="1100" dirty="0">
                <a:ea typeface="Calibri" panose="020F0502020204030204"/>
                <a:cs typeface="Calibri" panose="020F0502020204030204"/>
              </a:rPr>
              <a:t>7. Anna Boden with $948,061,600 average profit</a:t>
            </a:r>
          </a:p>
          <a:p>
            <a:pPr>
              <a:buNone/>
            </a:pPr>
            <a:r>
              <a:rPr lang="en-US" sz="1100" dirty="0">
                <a:ea typeface="Calibri" panose="020F0502020204030204"/>
                <a:cs typeface="Calibri" panose="020F0502020204030204"/>
              </a:rPr>
              <a:t>8. Ryan Fleck with $948,061,600 average profit</a:t>
            </a:r>
          </a:p>
          <a:p>
            <a:pPr>
              <a:buNone/>
            </a:pPr>
            <a:r>
              <a:rPr lang="en-US" sz="1100" dirty="0">
                <a:ea typeface="Calibri" panose="020F0502020204030204"/>
                <a:cs typeface="Calibri" panose="020F0502020204030204"/>
              </a:rPr>
              <a:t>9. James Wan with $843,016,808 average profit</a:t>
            </a:r>
          </a:p>
          <a:p>
            <a:pPr>
              <a:buNone/>
            </a:pPr>
            <a:r>
              <a:rPr lang="en-US" sz="1100" dirty="0">
                <a:ea typeface="Calibri" panose="020F0502020204030204"/>
                <a:cs typeface="Calibri" panose="020F0502020204030204"/>
              </a:rPr>
              <a:t>10. Pierre Coffin  with $778,452,400 average profit</a:t>
            </a:r>
          </a:p>
          <a:p>
            <a:pPr marL="0" indent="0">
              <a:buNone/>
            </a:pPr>
            <a:r>
              <a:rPr lang="en-US" sz="1100" dirty="0">
                <a:ea typeface="Calibri" panose="020F0502020204030204"/>
                <a:cs typeface="Calibri" panose="020F0502020204030204"/>
              </a:rPr>
              <a:t>There is overwhelming evidence to conclude that profits significantly differ among directors therefore directors have a significant impact on a film making profit.</a:t>
            </a:r>
          </a:p>
        </p:txBody>
      </p:sp>
      <p:pic>
        <p:nvPicPr>
          <p:cNvPr id="4" name="Picture 3" descr="A screen shot of a movie&#10;&#10;AI-generated content may be incorrect.">
            <a:extLst>
              <a:ext uri="{FF2B5EF4-FFF2-40B4-BE49-F238E27FC236}">
                <a16:creationId xmlns:a16="http://schemas.microsoft.com/office/drawing/2014/main" id="{C36CEEF3-9D5B-F511-433C-5D4836760DB1}"/>
              </a:ext>
            </a:extLst>
          </p:cNvPr>
          <p:cNvPicPr>
            <a:picLocks noChangeAspect="1"/>
          </p:cNvPicPr>
          <p:nvPr/>
        </p:nvPicPr>
        <p:blipFill>
          <a:blip r:embed="rId2"/>
          <a:stretch>
            <a:fillRect/>
          </a:stretch>
        </p:blipFill>
        <p:spPr>
          <a:xfrm>
            <a:off x="4054416" y="2835935"/>
            <a:ext cx="7706264" cy="2595113"/>
          </a:xfrm>
          <a:prstGeom prst="rect">
            <a:avLst/>
          </a:prstGeom>
        </p:spPr>
      </p:pic>
    </p:spTree>
    <p:extLst>
      <p:ext uri="{BB962C8B-B14F-4D97-AF65-F5344CB8AC3E}">
        <p14:creationId xmlns:p14="http://schemas.microsoft.com/office/powerpoint/2010/main" val="1917102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2CF3-5929-8E73-3547-698CCEF9F56D}"/>
              </a:ext>
            </a:extLst>
          </p:cNvPr>
          <p:cNvSpPr>
            <a:spLocks noGrp="1"/>
          </p:cNvSpPr>
          <p:nvPr>
            <p:ph type="title"/>
          </p:nvPr>
        </p:nvSpPr>
        <p:spPr>
          <a:xfrm>
            <a:off x="572493" y="181029"/>
            <a:ext cx="11047013" cy="888075"/>
          </a:xfrm>
        </p:spPr>
        <p:txBody>
          <a:bodyPr anchor="b">
            <a:normAutofit fontScale="90000"/>
          </a:bodyPr>
          <a:lstStyle/>
          <a:p>
            <a:r>
              <a:rPr lang="en-US" sz="5400">
                <a:ea typeface="Calibri Light"/>
                <a:cs typeface="Calibri Light"/>
              </a:rPr>
              <a:t>Conclusion</a:t>
            </a:r>
            <a:endParaRPr lang="en-US" sz="5400"/>
          </a:p>
        </p:txBody>
      </p:sp>
      <p:sp>
        <p:nvSpPr>
          <p:cNvPr id="3" name="Content Placeholder 2">
            <a:extLst>
              <a:ext uri="{FF2B5EF4-FFF2-40B4-BE49-F238E27FC236}">
                <a16:creationId xmlns:a16="http://schemas.microsoft.com/office/drawing/2014/main" id="{D0DE1B4F-5221-1ACB-1366-4AC9850FE964}"/>
              </a:ext>
            </a:extLst>
          </p:cNvPr>
          <p:cNvSpPr>
            <a:spLocks noGrp="1"/>
          </p:cNvSpPr>
          <p:nvPr>
            <p:ph idx="1"/>
          </p:nvPr>
        </p:nvSpPr>
        <p:spPr>
          <a:xfrm>
            <a:off x="4905955" y="2071316"/>
            <a:ext cx="6713552" cy="4114800"/>
          </a:xfrm>
        </p:spPr>
        <p:txBody>
          <a:bodyPr vert="horz" lIns="91440" tIns="45720" rIns="91440" bIns="45720" rtlCol="0" anchor="t">
            <a:normAutofit/>
          </a:bodyPr>
          <a:lstStyle/>
          <a:p>
            <a:pPr marL="0" indent="0">
              <a:buNone/>
            </a:pPr>
            <a:r>
              <a:rPr lang="en-US" dirty="0">
                <a:ea typeface="+mn-lt"/>
                <a:cs typeface="+mn-lt"/>
              </a:rPr>
              <a:t>Based on our analysis, we have successfully built a predictive model that is 86.77% accurate in forecasting Profit using key features such as Director Name, Genre, and Critic Rating. This high level of accuracy indicates that these factors play a significant role in determining a film's profitability, and our model can be a valuable tool for understanding and predicting the financial success of films in the industry.</a:t>
            </a:r>
            <a:endParaRPr lang="en-US" dirty="0"/>
          </a:p>
        </p:txBody>
      </p:sp>
      <p:pic>
        <p:nvPicPr>
          <p:cNvPr id="5" name="Picture 4" descr="Calculator, pen, compass, money and a paper with graphs printed on it">
            <a:extLst>
              <a:ext uri="{FF2B5EF4-FFF2-40B4-BE49-F238E27FC236}">
                <a16:creationId xmlns:a16="http://schemas.microsoft.com/office/drawing/2014/main" id="{113CCEE7-50B2-1B27-CE16-E988BFF16618}"/>
              </a:ext>
            </a:extLst>
          </p:cNvPr>
          <p:cNvPicPr>
            <a:picLocks noChangeAspect="1"/>
          </p:cNvPicPr>
          <p:nvPr/>
        </p:nvPicPr>
        <p:blipFill>
          <a:blip r:embed="rId2"/>
          <a:srcRect l="22254" r="20954" b="-1"/>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Tree>
    <p:extLst>
      <p:ext uri="{BB962C8B-B14F-4D97-AF65-F5344CB8AC3E}">
        <p14:creationId xmlns:p14="http://schemas.microsoft.com/office/powerpoint/2010/main" val="2382121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8D819-1270-2729-10A1-3828BC54BA44}"/>
              </a:ext>
            </a:extLst>
          </p:cNvPr>
          <p:cNvSpPr>
            <a:spLocks noGrp="1"/>
          </p:cNvSpPr>
          <p:nvPr>
            <p:ph type="title"/>
          </p:nvPr>
        </p:nvSpPr>
        <p:spPr>
          <a:xfrm>
            <a:off x="838200" y="228692"/>
            <a:ext cx="10515600" cy="758594"/>
          </a:xfrm>
        </p:spPr>
        <p:txBody>
          <a:bodyPr>
            <a:normAutofit fontScale="90000"/>
          </a:bodyPr>
          <a:lstStyle/>
          <a:p>
            <a:r>
              <a:rPr lang="en-US" sz="5400" dirty="0">
                <a:solidFill>
                  <a:schemeClr val="tx1"/>
                </a:solidFill>
                <a:ea typeface="Calibri Light"/>
                <a:cs typeface="Calibri Light"/>
              </a:rPr>
              <a:t>Recommendations</a:t>
            </a:r>
            <a:endParaRPr lang="en-US" sz="5400" dirty="0">
              <a:solidFill>
                <a:schemeClr val="tx1"/>
              </a:solidFill>
            </a:endParaRPr>
          </a:p>
        </p:txBody>
      </p:sp>
      <p:sp>
        <p:nvSpPr>
          <p:cNvPr id="3" name="Content Placeholder 2">
            <a:extLst>
              <a:ext uri="{FF2B5EF4-FFF2-40B4-BE49-F238E27FC236}">
                <a16:creationId xmlns:a16="http://schemas.microsoft.com/office/drawing/2014/main" id="{B2BE335F-7701-1EAA-7261-5156A677EEF3}"/>
              </a:ext>
            </a:extLst>
          </p:cNvPr>
          <p:cNvSpPr>
            <a:spLocks noGrp="1"/>
          </p:cNvSpPr>
          <p:nvPr>
            <p:ph idx="1"/>
          </p:nvPr>
        </p:nvSpPr>
        <p:spPr>
          <a:xfrm>
            <a:off x="723181" y="1709770"/>
            <a:ext cx="10515600" cy="4841004"/>
          </a:xfrm>
        </p:spPr>
        <p:txBody>
          <a:bodyPr vert="horz" lIns="91440" tIns="45720" rIns="91440" bIns="45720" rtlCol="0" anchor="t">
            <a:noAutofit/>
          </a:bodyPr>
          <a:lstStyle/>
          <a:p>
            <a:pPr>
              <a:buNone/>
            </a:pPr>
            <a:r>
              <a:rPr lang="en-US" b="1" dirty="0">
                <a:ea typeface="+mn-lt"/>
                <a:cs typeface="+mn-lt"/>
              </a:rPr>
              <a:t>Focus on High-Performing Directors:</a:t>
            </a:r>
            <a:r>
              <a:rPr lang="en-US" dirty="0">
                <a:ea typeface="+mn-lt"/>
                <a:cs typeface="+mn-lt"/>
              </a:rPr>
              <a:t> Given the significant impact of director name on profit, studios should prioritize collaborating with successful directors who have a proven track record of creating profitable films. Directors like Anthony Russo and Joe Russo, who are at the top of the list, should be considered for future high-budget productions.</a:t>
            </a:r>
            <a:endParaRPr lang="en-US" dirty="0"/>
          </a:p>
          <a:p>
            <a:pPr>
              <a:buNone/>
            </a:pPr>
            <a:r>
              <a:rPr lang="en-US" b="1" dirty="0">
                <a:ea typeface="+mn-lt"/>
                <a:cs typeface="+mn-lt"/>
              </a:rPr>
              <a:t>Invest in Profitable Genres:</a:t>
            </a:r>
            <a:r>
              <a:rPr lang="en-US" dirty="0">
                <a:ea typeface="+mn-lt"/>
                <a:cs typeface="+mn-lt"/>
              </a:rPr>
              <a:t> The model highlights certain genres, such as Sci-Fi and Adventure, which are associated with higher profitability. Studios should consider focusing more on these genres, as they tend to generate higher returns at the box office. Exploring emerging trends within these genres or creating sequels and franchises could also enhance profitability.</a:t>
            </a:r>
            <a:endParaRPr lang="en-US" dirty="0"/>
          </a:p>
          <a:p>
            <a:pPr>
              <a:buNone/>
            </a:pPr>
            <a:endParaRPr lang="en-US" dirty="0"/>
          </a:p>
          <a:p>
            <a:pPr>
              <a:buNone/>
            </a:pPr>
            <a:endParaRPr lang="en-US" dirty="0">
              <a:ea typeface="Calibri"/>
              <a:cs typeface="Calibri"/>
            </a:endParaRPr>
          </a:p>
        </p:txBody>
      </p:sp>
    </p:spTree>
    <p:extLst>
      <p:ext uri="{BB962C8B-B14F-4D97-AF65-F5344CB8AC3E}">
        <p14:creationId xmlns:p14="http://schemas.microsoft.com/office/powerpoint/2010/main" val="2173541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D8B86-3B87-D25A-C2F8-CA7CBD41C9DE}"/>
              </a:ext>
            </a:extLst>
          </p:cNvPr>
          <p:cNvSpPr>
            <a:spLocks noGrp="1"/>
          </p:cNvSpPr>
          <p:nvPr>
            <p:ph type="title"/>
          </p:nvPr>
        </p:nvSpPr>
        <p:spPr>
          <a:xfrm>
            <a:off x="838200" y="199938"/>
            <a:ext cx="10515600" cy="657952"/>
          </a:xfrm>
        </p:spPr>
        <p:txBody>
          <a:bodyPr>
            <a:normAutofit fontScale="90000"/>
          </a:bodyPr>
          <a:lstStyle/>
          <a:p>
            <a:r>
              <a:rPr lang="en-US" sz="5400" dirty="0">
                <a:solidFill>
                  <a:schemeClr val="tx1"/>
                </a:solidFill>
                <a:ea typeface="Calibri Light"/>
                <a:cs typeface="Calibri Light"/>
              </a:rPr>
              <a:t>Recommendations</a:t>
            </a:r>
            <a:endParaRPr lang="en-US" sz="5400" dirty="0">
              <a:solidFill>
                <a:schemeClr val="tx1"/>
              </a:solidFill>
            </a:endParaRPr>
          </a:p>
        </p:txBody>
      </p:sp>
      <p:sp>
        <p:nvSpPr>
          <p:cNvPr id="3" name="Content Placeholder 2">
            <a:extLst>
              <a:ext uri="{FF2B5EF4-FFF2-40B4-BE49-F238E27FC236}">
                <a16:creationId xmlns:a16="http://schemas.microsoft.com/office/drawing/2014/main" id="{2188AD7B-689F-C83D-0949-A9F97B66E15C}"/>
              </a:ext>
            </a:extLst>
          </p:cNvPr>
          <p:cNvSpPr>
            <a:spLocks noGrp="1"/>
          </p:cNvSpPr>
          <p:nvPr>
            <p:ph idx="1"/>
          </p:nvPr>
        </p:nvSpPr>
        <p:spPr>
          <a:xfrm>
            <a:off x="838200" y="1709770"/>
            <a:ext cx="10515600" cy="4855380"/>
          </a:xfrm>
        </p:spPr>
        <p:txBody>
          <a:bodyPr vert="horz" lIns="91440" tIns="45720" rIns="91440" bIns="45720" rtlCol="0">
            <a:normAutofit fontScale="92500" lnSpcReduction="10000"/>
          </a:bodyPr>
          <a:lstStyle/>
          <a:p>
            <a:pPr>
              <a:buNone/>
            </a:pPr>
            <a:r>
              <a:rPr lang="en-US" sz="1700" b="1">
                <a:ea typeface="+mn-lt"/>
                <a:cs typeface="+mn-lt"/>
              </a:rPr>
              <a:t>Enhance Film Quality to Improve Critic Ratings:</a:t>
            </a:r>
            <a:r>
              <a:rPr lang="en-US" sz="1700">
                <a:ea typeface="+mn-lt"/>
                <a:cs typeface="+mn-lt"/>
              </a:rPr>
              <a:t> Since Critic Ratings have a noticeable effect on profitability, studios should focus on improving the quality of films in ways that appeal to critics. This could involve refining the script, investing in high-quality production, or assembling a strong cast. A positive critical reception not only attracts wider audiences but also improves the overall perception of the film, which can lead to increased box-office revenue.</a:t>
            </a:r>
            <a:endParaRPr lang="en-US" sz="1700"/>
          </a:p>
          <a:p>
            <a:pPr>
              <a:buNone/>
            </a:pPr>
            <a:r>
              <a:rPr lang="en-US" sz="1700" b="1">
                <a:ea typeface="+mn-lt"/>
                <a:cs typeface="+mn-lt"/>
              </a:rPr>
              <a:t>Tailor Marketing Strategies Based on Predictive Insights: </a:t>
            </a:r>
            <a:r>
              <a:rPr lang="en-US" sz="1700">
                <a:ea typeface="+mn-lt"/>
                <a:cs typeface="+mn-lt"/>
              </a:rPr>
              <a:t>With the model's ability to predict profit based on key features, studios can tailor their marketing strategies to emphasize the strengths of a film. For example, if a film features a top-tier director or belongs to a high-performing genre, marketing campaigns can be designed to capitalize on these elements to generate more buzz and attract a larger audience.</a:t>
            </a:r>
            <a:endParaRPr lang="en-US" sz="1700"/>
          </a:p>
          <a:p>
            <a:pPr marL="0" indent="0">
              <a:buNone/>
            </a:pPr>
            <a:r>
              <a:rPr lang="en-US" sz="1700" b="1">
                <a:ea typeface="+mn-lt"/>
                <a:cs typeface="+mn-lt"/>
              </a:rPr>
              <a:t>Optimize Resource Allocation: </a:t>
            </a:r>
            <a:r>
              <a:rPr lang="en-US" sz="1700">
                <a:ea typeface="+mn-lt"/>
                <a:cs typeface="+mn-lt"/>
              </a:rPr>
              <a:t>The model provides valuable insights into the relationship between various features (e.g., director, genre, critic rating) and profitability. Studios can use this information to allocate resources more effectively, ensuring that higher budgets are directed towards projects with higher potential for success, while lower budgets can be invested in projects with potentially more niche audiences.</a:t>
            </a:r>
            <a:endParaRPr lang="en-US" sz="1700"/>
          </a:p>
        </p:txBody>
      </p:sp>
    </p:spTree>
    <p:extLst>
      <p:ext uri="{BB962C8B-B14F-4D97-AF65-F5344CB8AC3E}">
        <p14:creationId xmlns:p14="http://schemas.microsoft.com/office/powerpoint/2010/main" val="98424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F1D97-82F9-BAED-D14A-50E3455A302A}"/>
              </a:ext>
            </a:extLst>
          </p:cNvPr>
          <p:cNvSpPr>
            <a:spLocks noGrp="1"/>
          </p:cNvSpPr>
          <p:nvPr>
            <p:ph type="title"/>
          </p:nvPr>
        </p:nvSpPr>
        <p:spPr>
          <a:xfrm>
            <a:off x="572493" y="281671"/>
            <a:ext cx="11047274" cy="729924"/>
          </a:xfrm>
        </p:spPr>
        <p:txBody>
          <a:bodyPr anchor="b">
            <a:normAutofit fontScale="90000"/>
          </a:bodyPr>
          <a:lstStyle/>
          <a:p>
            <a:r>
              <a:rPr lang="en-US" sz="5400">
                <a:ea typeface="Calibri Light"/>
                <a:cs typeface="Calibri Light"/>
              </a:rPr>
              <a:t>Summary</a:t>
            </a:r>
            <a:endParaRPr lang="en-US" sz="5400"/>
          </a:p>
        </p:txBody>
      </p:sp>
      <p:sp>
        <p:nvSpPr>
          <p:cNvPr id="3" name="Content Placeholder 2">
            <a:extLst>
              <a:ext uri="{FF2B5EF4-FFF2-40B4-BE49-F238E27FC236}">
                <a16:creationId xmlns:a16="http://schemas.microsoft.com/office/drawing/2014/main" id="{C9E3BE81-F9B8-1EFF-BBCD-5C8676B27ADE}"/>
              </a:ext>
            </a:extLst>
          </p:cNvPr>
          <p:cNvSpPr>
            <a:spLocks noGrp="1"/>
          </p:cNvSpPr>
          <p:nvPr>
            <p:ph idx="1"/>
          </p:nvPr>
        </p:nvSpPr>
        <p:spPr>
          <a:xfrm>
            <a:off x="572493" y="1539354"/>
            <a:ext cx="6785438" cy="5068077"/>
          </a:xfrm>
        </p:spPr>
        <p:txBody>
          <a:bodyPr vert="horz" lIns="91440" tIns="45720" rIns="91440" bIns="45720" rtlCol="0" anchor="t">
            <a:noAutofit/>
          </a:bodyPr>
          <a:lstStyle/>
          <a:p>
            <a:pPr marL="0" indent="0">
              <a:buNone/>
            </a:pPr>
            <a:r>
              <a:rPr lang="en-US" sz="1600" dirty="0">
                <a:ea typeface="Calibri" panose="020F0502020204030204"/>
                <a:cs typeface="Calibri" panose="020F0502020204030204"/>
              </a:rPr>
              <a:t>In summary,</a:t>
            </a:r>
            <a:r>
              <a:rPr lang="en-US" sz="1600" dirty="0">
                <a:ea typeface="+mn-lt"/>
                <a:cs typeface="+mn-lt"/>
              </a:rPr>
              <a:t> our analysis has yielded key insights and actionable strategies for improving film profitability:</a:t>
            </a:r>
            <a:endParaRPr lang="en-US" sz="1600" dirty="0"/>
          </a:p>
          <a:p>
            <a:pPr marL="514350" indent="-514350">
              <a:buAutoNum type="arabicPeriod"/>
            </a:pPr>
            <a:r>
              <a:rPr lang="en-US" sz="1600" b="1" dirty="0">
                <a:ea typeface="+mn-lt"/>
                <a:cs typeface="+mn-lt"/>
              </a:rPr>
              <a:t>Predictive Model Success:</a:t>
            </a:r>
            <a:endParaRPr lang="en-US" sz="1600" b="1">
              <a:ea typeface="Calibri" panose="020F0502020204030204"/>
              <a:cs typeface="Calibri" panose="020F0502020204030204"/>
            </a:endParaRPr>
          </a:p>
          <a:p>
            <a:pPr>
              <a:buNone/>
            </a:pPr>
            <a:r>
              <a:rPr lang="en-US" sz="1600" dirty="0">
                <a:ea typeface="+mn-lt"/>
                <a:cs typeface="+mn-lt"/>
              </a:rPr>
              <a:t> - We have developed an 86.77% accurate predictive model for forecasting movie profits, leveraging factors such as director, genre, and critic ratings.</a:t>
            </a:r>
            <a:endParaRPr lang="en-US" sz="1600" dirty="0"/>
          </a:p>
          <a:p>
            <a:pPr>
              <a:buNone/>
            </a:pPr>
            <a:endParaRPr lang="en-US" sz="1600" dirty="0"/>
          </a:p>
          <a:p>
            <a:pPr marL="0" indent="0">
              <a:buNone/>
            </a:pPr>
            <a:r>
              <a:rPr lang="en-US" sz="1600" b="1" dirty="0">
                <a:ea typeface="+mn-lt"/>
                <a:cs typeface="+mn-lt"/>
              </a:rPr>
              <a:t>2. Key Drivers of Profitability:</a:t>
            </a:r>
            <a:endParaRPr lang="en-US" sz="1600" b="1">
              <a:ea typeface="Calibri" panose="020F0502020204030204"/>
              <a:cs typeface="Calibri" panose="020F0502020204030204"/>
            </a:endParaRPr>
          </a:p>
          <a:p>
            <a:pPr>
              <a:buNone/>
            </a:pPr>
            <a:r>
              <a:rPr lang="en-US" sz="1600" dirty="0">
                <a:ea typeface="+mn-lt"/>
                <a:cs typeface="+mn-lt"/>
              </a:rPr>
              <a:t> - </a:t>
            </a:r>
            <a:r>
              <a:rPr lang="en-US" sz="1600" b="1" dirty="0">
                <a:ea typeface="+mn-lt"/>
                <a:cs typeface="+mn-lt"/>
              </a:rPr>
              <a:t>Directors:</a:t>
            </a:r>
            <a:r>
              <a:rPr lang="en-US" sz="1600" dirty="0">
                <a:ea typeface="+mn-lt"/>
                <a:cs typeface="+mn-lt"/>
              </a:rPr>
              <a:t> High-performing directors significantly impact profitability, with directors like Anthony Russo and Joe Russo leading the pack.</a:t>
            </a:r>
          </a:p>
          <a:p>
            <a:pPr>
              <a:buNone/>
            </a:pPr>
            <a:r>
              <a:rPr lang="en-US" sz="1600" dirty="0">
                <a:ea typeface="+mn-lt"/>
                <a:cs typeface="+mn-lt"/>
              </a:rPr>
              <a:t> - </a:t>
            </a:r>
            <a:r>
              <a:rPr lang="en-US" sz="1600" b="1" dirty="0">
                <a:ea typeface="+mn-lt"/>
                <a:cs typeface="+mn-lt"/>
              </a:rPr>
              <a:t>Genres:</a:t>
            </a:r>
            <a:r>
              <a:rPr lang="en-US" sz="1600" dirty="0">
                <a:ea typeface="+mn-lt"/>
                <a:cs typeface="+mn-lt"/>
              </a:rPr>
              <a:t> Sci-Fi and Adventure genres consistently generate higher returns, presenting a lucrative focus area for studios.</a:t>
            </a:r>
            <a:endParaRPr lang="en-US" sz="1600">
              <a:ea typeface="Calibri"/>
              <a:cs typeface="Calibri"/>
            </a:endParaRPr>
          </a:p>
          <a:p>
            <a:pPr>
              <a:buNone/>
            </a:pPr>
            <a:r>
              <a:rPr lang="en-US" sz="1600" dirty="0">
                <a:ea typeface="+mn-lt"/>
                <a:cs typeface="+mn-lt"/>
              </a:rPr>
              <a:t> - </a:t>
            </a:r>
            <a:r>
              <a:rPr lang="en-US" sz="1600" b="1" dirty="0">
                <a:ea typeface="+mn-lt"/>
                <a:cs typeface="+mn-lt"/>
              </a:rPr>
              <a:t>Critic Ratings:</a:t>
            </a:r>
            <a:r>
              <a:rPr lang="en-US" sz="1600" dirty="0">
                <a:ea typeface="+mn-lt"/>
                <a:cs typeface="+mn-lt"/>
              </a:rPr>
              <a:t> Positive critical reception boosts profitability, emphasizing the importance of film quality.</a:t>
            </a:r>
            <a:endParaRPr lang="en-US" sz="1600" dirty="0"/>
          </a:p>
        </p:txBody>
      </p:sp>
      <p:pic>
        <p:nvPicPr>
          <p:cNvPr id="5" name="Picture 4" descr="Digital financial graph">
            <a:extLst>
              <a:ext uri="{FF2B5EF4-FFF2-40B4-BE49-F238E27FC236}">
                <a16:creationId xmlns:a16="http://schemas.microsoft.com/office/drawing/2014/main" id="{F0F1F6A8-F241-2DA8-51A4-D7BF7524E100}"/>
              </a:ext>
            </a:extLst>
          </p:cNvPr>
          <p:cNvPicPr>
            <a:picLocks noChangeAspect="1"/>
          </p:cNvPicPr>
          <p:nvPr/>
        </p:nvPicPr>
        <p:blipFill>
          <a:blip r:embed="rId2"/>
          <a:srcRect l="27694" r="18191" b="2"/>
          <a:stretch/>
        </p:blipFill>
        <p:spPr>
          <a:xfrm>
            <a:off x="7675658" y="2093976"/>
            <a:ext cx="3941064" cy="4096512"/>
          </a:xfrm>
          <a:prstGeom prst="rect">
            <a:avLst/>
          </a:prstGeom>
        </p:spPr>
      </p:pic>
    </p:spTree>
    <p:extLst>
      <p:ext uri="{BB962C8B-B14F-4D97-AF65-F5344CB8AC3E}">
        <p14:creationId xmlns:p14="http://schemas.microsoft.com/office/powerpoint/2010/main" val="2194748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5AB5-EF42-0274-8791-A89CEA667EF4}"/>
              </a:ext>
            </a:extLst>
          </p:cNvPr>
          <p:cNvSpPr>
            <a:spLocks noGrp="1"/>
          </p:cNvSpPr>
          <p:nvPr>
            <p:ph type="title"/>
          </p:nvPr>
        </p:nvSpPr>
        <p:spPr>
          <a:xfrm>
            <a:off x="914400" y="163903"/>
            <a:ext cx="10363200" cy="1187570"/>
          </a:xfrm>
        </p:spPr>
        <p:txBody>
          <a:bodyPr>
            <a:normAutofit/>
          </a:bodyPr>
          <a:lstStyle/>
          <a:p>
            <a:r>
              <a:rPr lang="en-US" sz="5400">
                <a:ea typeface="Calibri Light"/>
                <a:cs typeface="Calibri Light"/>
              </a:rPr>
              <a:t>Summary</a:t>
            </a:r>
            <a:endParaRPr lang="en-US" sz="5400"/>
          </a:p>
        </p:txBody>
      </p:sp>
      <p:sp>
        <p:nvSpPr>
          <p:cNvPr id="3" name="Content Placeholder 2">
            <a:extLst>
              <a:ext uri="{FF2B5EF4-FFF2-40B4-BE49-F238E27FC236}">
                <a16:creationId xmlns:a16="http://schemas.microsoft.com/office/drawing/2014/main" id="{87B7B98E-BBA4-BE2C-F5E7-B0398D4CA67E}"/>
              </a:ext>
            </a:extLst>
          </p:cNvPr>
          <p:cNvSpPr>
            <a:spLocks noGrp="1"/>
          </p:cNvSpPr>
          <p:nvPr>
            <p:ph idx="1"/>
          </p:nvPr>
        </p:nvSpPr>
        <p:spPr>
          <a:xfrm>
            <a:off x="838200" y="1929384"/>
            <a:ext cx="10515600" cy="4251960"/>
          </a:xfrm>
        </p:spPr>
        <p:txBody>
          <a:bodyPr vert="horz" lIns="91440" tIns="45720" rIns="91440" bIns="45720" rtlCol="0" anchor="t">
            <a:noAutofit/>
          </a:bodyPr>
          <a:lstStyle/>
          <a:p>
            <a:pPr>
              <a:buNone/>
            </a:pPr>
            <a:r>
              <a:rPr lang="en-US" sz="1800" b="1" dirty="0">
                <a:ea typeface="+mn-lt"/>
                <a:cs typeface="+mn-lt"/>
              </a:rPr>
              <a:t>3. Strategic Recommendations:</a:t>
            </a:r>
            <a:endParaRPr lang="en-US" sz="1800" b="1"/>
          </a:p>
          <a:p>
            <a:pPr>
              <a:buNone/>
            </a:pPr>
            <a:r>
              <a:rPr lang="en-US" sz="1800" dirty="0">
                <a:ea typeface="+mn-lt"/>
                <a:cs typeface="+mn-lt"/>
              </a:rPr>
              <a:t> - Prioritize collaboration with proven directors for high-budget productions.</a:t>
            </a:r>
            <a:endParaRPr lang="en-US" sz="1800"/>
          </a:p>
          <a:p>
            <a:pPr>
              <a:buNone/>
            </a:pPr>
            <a:r>
              <a:rPr lang="en-US" sz="1800" dirty="0">
                <a:ea typeface="+mn-lt"/>
                <a:cs typeface="+mn-lt"/>
              </a:rPr>
              <a:t>Invest in profitable genres, including Sci-Fi and Adventure, while exploring franchise opportunities.</a:t>
            </a:r>
            <a:endParaRPr lang="en-US" sz="1800"/>
          </a:p>
          <a:p>
            <a:pPr>
              <a:buNone/>
            </a:pPr>
            <a:r>
              <a:rPr lang="en-US" sz="1800" dirty="0">
                <a:ea typeface="+mn-lt"/>
                <a:cs typeface="+mn-lt"/>
              </a:rPr>
              <a:t> - Focus on quality improvements to enhance critic ratings and audience appeal.</a:t>
            </a:r>
            <a:endParaRPr lang="en-US" sz="1800"/>
          </a:p>
          <a:p>
            <a:pPr>
              <a:buNone/>
            </a:pPr>
            <a:r>
              <a:rPr lang="en-US" sz="1800" dirty="0">
                <a:ea typeface="+mn-lt"/>
                <a:cs typeface="+mn-lt"/>
              </a:rPr>
              <a:t> - Leverage predictive insights to tailor marketing strategies and optimize resource allocation.</a:t>
            </a:r>
            <a:endParaRPr lang="en-US" sz="1800"/>
          </a:p>
          <a:p>
            <a:pPr>
              <a:buNone/>
            </a:pPr>
            <a:endParaRPr lang="en-US" sz="1800" dirty="0">
              <a:ea typeface="+mn-lt"/>
              <a:cs typeface="+mn-lt"/>
            </a:endParaRPr>
          </a:p>
          <a:p>
            <a:pPr marL="0" indent="0">
              <a:buNone/>
            </a:pPr>
            <a:r>
              <a:rPr lang="en-US" sz="1800" dirty="0">
                <a:ea typeface="+mn-lt"/>
                <a:cs typeface="+mn-lt"/>
              </a:rPr>
              <a:t>These findings and recommendations provide a robust framework for decision-making, enabling studios to maximize returns and achieve sustained success in the film industry</a:t>
            </a:r>
            <a:endParaRPr lang="en-US" sz="1800"/>
          </a:p>
        </p:txBody>
      </p:sp>
    </p:spTree>
    <p:extLst>
      <p:ext uri="{BB962C8B-B14F-4D97-AF65-F5344CB8AC3E}">
        <p14:creationId xmlns:p14="http://schemas.microsoft.com/office/powerpoint/2010/main" val="3461089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EEEE7-992F-9B38-199D-765049BF793A}"/>
              </a:ext>
            </a:extLst>
          </p:cNvPr>
          <p:cNvSpPr>
            <a:spLocks noGrp="1"/>
          </p:cNvSpPr>
          <p:nvPr>
            <p:ph type="title"/>
          </p:nvPr>
        </p:nvSpPr>
        <p:spPr>
          <a:xfrm>
            <a:off x="838200" y="459863"/>
            <a:ext cx="10515600" cy="1004594"/>
          </a:xfrm>
        </p:spPr>
        <p:txBody>
          <a:bodyPr>
            <a:normAutofit/>
          </a:bodyPr>
          <a:lstStyle/>
          <a:p>
            <a:pPr algn="ctr"/>
            <a:r>
              <a:rPr lang="en-US" dirty="0">
                <a:solidFill>
                  <a:schemeClr val="tx1"/>
                </a:solidFill>
                <a:ea typeface="Calibri Light"/>
                <a:cs typeface="Calibri Light"/>
              </a:rPr>
              <a:t>Thank You for your time</a:t>
            </a:r>
            <a:endParaRPr lang="en-US" dirty="0">
              <a:solidFill>
                <a:schemeClr val="tx1"/>
              </a:solidFill>
            </a:endParaRPr>
          </a:p>
        </p:txBody>
      </p:sp>
      <p:sp>
        <p:nvSpPr>
          <p:cNvPr id="89" name="TextBox 88">
            <a:extLst>
              <a:ext uri="{FF2B5EF4-FFF2-40B4-BE49-F238E27FC236}">
                <a16:creationId xmlns:a16="http://schemas.microsoft.com/office/drawing/2014/main" id="{34F5CA2A-45EC-2837-559B-DD65EF7962CF}"/>
              </a:ext>
            </a:extLst>
          </p:cNvPr>
          <p:cNvSpPr txBox="1"/>
          <p:nvPr/>
        </p:nvSpPr>
        <p:spPr>
          <a:xfrm>
            <a:off x="2203606" y="1567133"/>
            <a:ext cx="72720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Calibri"/>
                <a:cs typeface="Calibri"/>
              </a:rPr>
              <a:t>For further queries please feel free to contact us at:</a:t>
            </a:r>
            <a:endParaRPr lang="en-US" sz="1400" dirty="0">
              <a:ea typeface="Calibri"/>
              <a:cs typeface="Calibri"/>
            </a:endParaRPr>
          </a:p>
        </p:txBody>
      </p:sp>
      <p:sp>
        <p:nvSpPr>
          <p:cNvPr id="1533" name="TextBox 1532">
            <a:extLst>
              <a:ext uri="{FF2B5EF4-FFF2-40B4-BE49-F238E27FC236}">
                <a16:creationId xmlns:a16="http://schemas.microsoft.com/office/drawing/2014/main" id="{87D4E7E3-D4EE-199F-2473-81FC20938907}"/>
              </a:ext>
            </a:extLst>
          </p:cNvPr>
          <p:cNvSpPr txBox="1"/>
          <p:nvPr/>
        </p:nvSpPr>
        <p:spPr>
          <a:xfrm>
            <a:off x="1160419" y="2564246"/>
            <a:ext cx="9371161" cy="2677656"/>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285750" indent="-285750" algn="ctr">
              <a:buFont typeface="Arial"/>
              <a:buChar char="•"/>
            </a:pPr>
            <a:r>
              <a:rPr lang="en-US" sz="2800" dirty="0">
                <a:solidFill>
                  <a:schemeClr val="accent5">
                    <a:lumMod val="76000"/>
                  </a:schemeClr>
                </a:solidFill>
                <a:latin typeface="Calibri"/>
                <a:ea typeface="Calibri"/>
                <a:cs typeface="Calibri"/>
                <a:hlinkClick r:id="rId2">
                  <a:extLst>
                    <a:ext uri="{A12FA001-AC4F-418D-AE19-62706E023703}">
                      <ahyp:hlinkClr xmlns:ahyp="http://schemas.microsoft.com/office/drawing/2018/hyperlinkcolor" val="tx"/>
                    </a:ext>
                  </a:extLst>
                </a:hlinkClick>
              </a:rPr>
              <a:t>amani.mkaya@student.moringaschool.com</a:t>
            </a:r>
            <a:endParaRPr lang="en-US" sz="2800">
              <a:solidFill>
                <a:schemeClr val="accent5">
                  <a:lumMod val="76000"/>
                </a:schemeClr>
              </a:solidFill>
              <a:latin typeface="Calibri"/>
              <a:ea typeface="Calibri"/>
              <a:cs typeface="Calibri"/>
            </a:endParaRPr>
          </a:p>
          <a:p>
            <a:pPr marL="285750" indent="-285750" algn="ctr">
              <a:buFont typeface="Arial"/>
              <a:buChar char="•"/>
            </a:pPr>
            <a:r>
              <a:rPr lang="en-US" sz="2800" dirty="0">
                <a:solidFill>
                  <a:schemeClr val="accent5">
                    <a:lumMod val="76000"/>
                  </a:schemeClr>
                </a:solidFill>
                <a:latin typeface="Calibri"/>
                <a:ea typeface="Calibri"/>
                <a:cs typeface="Calibri"/>
                <a:hlinkClick r:id="rId3">
                  <a:extLst>
                    <a:ext uri="{A12FA001-AC4F-418D-AE19-62706E023703}">
                      <ahyp:hlinkClr xmlns:ahyp="http://schemas.microsoft.com/office/drawing/2018/hyperlinkcolor" val="tx"/>
                    </a:ext>
                  </a:extLst>
                </a:hlinkClick>
              </a:rPr>
              <a:t>rodgers.ndemo@student.moringaschool.com</a:t>
            </a:r>
            <a:endParaRPr lang="en-US" sz="2800">
              <a:solidFill>
                <a:schemeClr val="accent5">
                  <a:lumMod val="76000"/>
                </a:schemeClr>
              </a:solidFill>
              <a:latin typeface="Calibri"/>
              <a:ea typeface="Calibri"/>
              <a:cs typeface="Calibri"/>
            </a:endParaRPr>
          </a:p>
          <a:p>
            <a:pPr marL="285750" indent="-285750" algn="ctr">
              <a:buFont typeface="Arial"/>
              <a:buChar char="•"/>
            </a:pPr>
            <a:r>
              <a:rPr lang="en-US" sz="2800" dirty="0">
                <a:solidFill>
                  <a:schemeClr val="accent5">
                    <a:lumMod val="76000"/>
                  </a:schemeClr>
                </a:solidFill>
                <a:latin typeface="Calibri"/>
                <a:ea typeface="Calibri"/>
                <a:cs typeface="Calibri"/>
                <a:hlinkClick r:id="rId4">
                  <a:extLst>
                    <a:ext uri="{A12FA001-AC4F-418D-AE19-62706E023703}">
                      <ahyp:hlinkClr xmlns:ahyp="http://schemas.microsoft.com/office/drawing/2018/hyperlinkcolor" val="tx"/>
                    </a:ext>
                  </a:extLst>
                </a:hlinkClick>
              </a:rPr>
              <a:t>adnanahmedmohamund1@gmail.com</a:t>
            </a:r>
            <a:endParaRPr lang="en-US" sz="2800">
              <a:solidFill>
                <a:schemeClr val="accent5">
                  <a:lumMod val="76000"/>
                </a:schemeClr>
              </a:solidFill>
              <a:latin typeface="Calibri"/>
              <a:ea typeface="Calibri"/>
              <a:cs typeface="Calibri"/>
            </a:endParaRPr>
          </a:p>
          <a:p>
            <a:pPr marL="285750" indent="-285750" algn="ctr">
              <a:buFont typeface="Arial"/>
              <a:buChar char="•"/>
            </a:pPr>
            <a:r>
              <a:rPr lang="en-US" sz="2800" dirty="0">
                <a:solidFill>
                  <a:schemeClr val="accent5">
                    <a:lumMod val="76000"/>
                  </a:schemeClr>
                </a:solidFill>
                <a:latin typeface="Calibri"/>
                <a:ea typeface="Calibri"/>
                <a:cs typeface="Calibri"/>
                <a:hlinkClick r:id="rId5">
                  <a:extLst>
                    <a:ext uri="{A12FA001-AC4F-418D-AE19-62706E023703}">
                      <ahyp:hlinkClr xmlns:ahyp="http://schemas.microsoft.com/office/drawing/2018/hyperlinkcolor" val="tx"/>
                    </a:ext>
                  </a:extLst>
                </a:hlinkClick>
              </a:rPr>
              <a:t>kiprono.bett@student.moringaschool.com</a:t>
            </a:r>
            <a:endParaRPr lang="en-US" sz="2800">
              <a:solidFill>
                <a:schemeClr val="accent5">
                  <a:lumMod val="76000"/>
                </a:schemeClr>
              </a:solidFill>
              <a:latin typeface="Calibri"/>
              <a:ea typeface="Calibri"/>
              <a:cs typeface="Calibri"/>
            </a:endParaRPr>
          </a:p>
          <a:p>
            <a:pPr marL="285750" indent="-285750" algn="ctr">
              <a:buFont typeface="Arial"/>
              <a:buChar char="•"/>
            </a:pPr>
            <a:r>
              <a:rPr lang="en-US" sz="2800" dirty="0">
                <a:solidFill>
                  <a:schemeClr val="accent5">
                    <a:lumMod val="76000"/>
                  </a:schemeClr>
                </a:solidFill>
                <a:latin typeface="Calibri"/>
                <a:ea typeface="Calibri"/>
                <a:cs typeface="Calibri"/>
                <a:hlinkClick r:id="rId6">
                  <a:extLst>
                    <a:ext uri="{A12FA001-AC4F-418D-AE19-62706E023703}">
                      <ahyp:hlinkClr xmlns:ahyp="http://schemas.microsoft.com/office/drawing/2018/hyperlinkcolor" val="tx"/>
                    </a:ext>
                  </a:extLst>
                </a:hlinkClick>
              </a:rPr>
              <a:t>beverlyne.langat@student.moringaschool.com</a:t>
            </a:r>
            <a:endParaRPr lang="en-US" sz="2800">
              <a:solidFill>
                <a:schemeClr val="accent5">
                  <a:lumMod val="76000"/>
                </a:schemeClr>
              </a:solidFill>
              <a:latin typeface="Calibri"/>
              <a:ea typeface="Calibri"/>
              <a:cs typeface="Calibri"/>
            </a:endParaRPr>
          </a:p>
          <a:p>
            <a:pPr marL="285750" indent="-285750" algn="ctr">
              <a:buFont typeface="Arial"/>
              <a:buChar char="•"/>
            </a:pPr>
            <a:r>
              <a:rPr lang="en-US" sz="2800" dirty="0">
                <a:solidFill>
                  <a:schemeClr val="accent5">
                    <a:lumMod val="76000"/>
                  </a:schemeClr>
                </a:solidFill>
                <a:latin typeface="Calibri"/>
                <a:ea typeface="Calibri"/>
                <a:cs typeface="Calibri"/>
              </a:rPr>
              <a:t>betsy.gitije@student.moringaschool.com</a:t>
            </a:r>
          </a:p>
        </p:txBody>
      </p:sp>
    </p:spTree>
    <p:extLst>
      <p:ext uri="{BB962C8B-B14F-4D97-AF65-F5344CB8AC3E}">
        <p14:creationId xmlns:p14="http://schemas.microsoft.com/office/powerpoint/2010/main" val="2384674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4D880-C43E-FE82-B733-6EABA5DDBB12}"/>
              </a:ext>
            </a:extLst>
          </p:cNvPr>
          <p:cNvSpPr>
            <a:spLocks noGrp="1"/>
          </p:cNvSpPr>
          <p:nvPr>
            <p:ph type="title"/>
          </p:nvPr>
        </p:nvSpPr>
        <p:spPr>
          <a:xfrm>
            <a:off x="842513" y="163903"/>
            <a:ext cx="10363200" cy="1187570"/>
          </a:xfrm>
        </p:spPr>
        <p:txBody>
          <a:bodyPr>
            <a:normAutofit/>
          </a:bodyPr>
          <a:lstStyle/>
          <a:p>
            <a:r>
              <a:rPr lang="en-US" sz="5400" b="1">
                <a:ea typeface="Calibri Light"/>
                <a:cs typeface="Calibri Light"/>
              </a:rPr>
              <a:t>Overview</a:t>
            </a:r>
            <a:endParaRPr lang="en-US" sz="5400" b="1"/>
          </a:p>
        </p:txBody>
      </p:sp>
      <p:graphicFrame>
        <p:nvGraphicFramePr>
          <p:cNvPr id="23" name="Content Placeholder 2">
            <a:extLst>
              <a:ext uri="{FF2B5EF4-FFF2-40B4-BE49-F238E27FC236}">
                <a16:creationId xmlns:a16="http://schemas.microsoft.com/office/drawing/2014/main" id="{69C5FF1B-43CC-7737-2EAF-015115724800}"/>
              </a:ext>
            </a:extLst>
          </p:cNvPr>
          <p:cNvGraphicFramePr>
            <a:graphicFrameLocks noGrp="1"/>
          </p:cNvGraphicFramePr>
          <p:nvPr>
            <p:ph idx="1"/>
            <p:extLst>
              <p:ext uri="{D42A27DB-BD31-4B8C-83A1-F6EECF244321}">
                <p14:modId xmlns:p14="http://schemas.microsoft.com/office/powerpoint/2010/main" val="1305502515"/>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6824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5DDE7-F06C-CF4A-DD53-36CD69A3D658}"/>
              </a:ext>
            </a:extLst>
          </p:cNvPr>
          <p:cNvSpPr>
            <a:spLocks noGrp="1"/>
          </p:cNvSpPr>
          <p:nvPr>
            <p:ph type="title"/>
          </p:nvPr>
        </p:nvSpPr>
        <p:spPr>
          <a:xfrm>
            <a:off x="7085532" y="640080"/>
            <a:ext cx="4196932" cy="3566160"/>
          </a:xfrm>
        </p:spPr>
        <p:txBody>
          <a:bodyPr vert="horz" lIns="91440" tIns="45720" rIns="91440" bIns="45720" rtlCol="0" anchor="b">
            <a:normAutofit/>
          </a:bodyPr>
          <a:lstStyle/>
          <a:p>
            <a:r>
              <a:rPr lang="en-US" sz="5400"/>
              <a:t>Q &amp; A</a:t>
            </a:r>
          </a:p>
        </p:txBody>
      </p:sp>
      <p:pic>
        <p:nvPicPr>
          <p:cNvPr id="26" name="Picture 25" descr="Magnifying glass and question mark">
            <a:extLst>
              <a:ext uri="{FF2B5EF4-FFF2-40B4-BE49-F238E27FC236}">
                <a16:creationId xmlns:a16="http://schemas.microsoft.com/office/drawing/2014/main" id="{E6F62A68-0B26-5B1C-AFC5-39F4A8EA0A3C}"/>
              </a:ext>
            </a:extLst>
          </p:cNvPr>
          <p:cNvPicPr>
            <a:picLocks noChangeAspect="1"/>
          </p:cNvPicPr>
          <p:nvPr/>
        </p:nvPicPr>
        <p:blipFill>
          <a:blip r:embed="rId2"/>
          <a:srcRect l="17280" r="13856" b="2"/>
          <a:stretch/>
        </p:blipFill>
        <p:spPr>
          <a:xfrm>
            <a:off x="866691" y="1216968"/>
            <a:ext cx="5416261" cy="4424065"/>
          </a:xfrm>
          <a:custGeom>
            <a:avLst/>
            <a:gdLst/>
            <a:ahLst/>
            <a:cxnLst/>
            <a:rect l="l" t="t" r="r" b="b"/>
            <a:pathLst>
              <a:path w="5531320" h="4424065">
                <a:moveTo>
                  <a:pt x="4292328" y="3931444"/>
                </a:moveTo>
                <a:cubicBezTo>
                  <a:pt x="3830135" y="4131325"/>
                  <a:pt x="3346708" y="4259111"/>
                  <a:pt x="2855653" y="4364392"/>
                </a:cubicBezTo>
                <a:lnTo>
                  <a:pt x="2855525" y="4364392"/>
                </a:lnTo>
                <a:cubicBezTo>
                  <a:pt x="3386634" y="4394018"/>
                  <a:pt x="3853531" y="4210158"/>
                  <a:pt x="4292328" y="3931444"/>
                </a:cubicBezTo>
                <a:close/>
                <a:moveTo>
                  <a:pt x="4302118" y="3923561"/>
                </a:moveTo>
                <a:lnTo>
                  <a:pt x="4301102" y="3924959"/>
                </a:lnTo>
                <a:lnTo>
                  <a:pt x="4302881" y="3924959"/>
                </a:lnTo>
                <a:close/>
                <a:moveTo>
                  <a:pt x="3885572" y="334733"/>
                </a:moveTo>
                <a:cubicBezTo>
                  <a:pt x="4046889" y="406840"/>
                  <a:pt x="4203653" y="488713"/>
                  <a:pt x="4355013" y="579880"/>
                </a:cubicBezTo>
                <a:cubicBezTo>
                  <a:pt x="4662082" y="768063"/>
                  <a:pt x="4933803" y="995790"/>
                  <a:pt x="5144619" y="1290779"/>
                </a:cubicBezTo>
                <a:cubicBezTo>
                  <a:pt x="5314365" y="1528042"/>
                  <a:pt x="5426258" y="1789591"/>
                  <a:pt x="5468598" y="2088522"/>
                </a:cubicBezTo>
                <a:cubicBezTo>
                  <a:pt x="5479330" y="2001424"/>
                  <a:pt x="5480182" y="1913385"/>
                  <a:pt x="5471141" y="1826083"/>
                </a:cubicBezTo>
                <a:cubicBezTo>
                  <a:pt x="5455337" y="1662962"/>
                  <a:pt x="5406307" y="1504799"/>
                  <a:pt x="5327080" y="1361348"/>
                </a:cubicBezTo>
                <a:cubicBezTo>
                  <a:pt x="5206160" y="1140233"/>
                  <a:pt x="5033362" y="965782"/>
                  <a:pt x="4833354" y="816507"/>
                </a:cubicBezTo>
                <a:cubicBezTo>
                  <a:pt x="4597235" y="640276"/>
                  <a:pt x="4336322" y="509438"/>
                  <a:pt x="4063457" y="400724"/>
                </a:cubicBezTo>
                <a:cubicBezTo>
                  <a:pt x="4033360" y="388607"/>
                  <a:pt x="4003060" y="376909"/>
                  <a:pt x="3972544" y="365631"/>
                </a:cubicBezTo>
                <a:cubicBezTo>
                  <a:pt x="3943680" y="354950"/>
                  <a:pt x="3914563" y="345033"/>
                  <a:pt x="3885572" y="334733"/>
                </a:cubicBezTo>
                <a:close/>
                <a:moveTo>
                  <a:pt x="3865737" y="329520"/>
                </a:moveTo>
                <a:cubicBezTo>
                  <a:pt x="3865737" y="329520"/>
                  <a:pt x="3865737" y="330410"/>
                  <a:pt x="3866500" y="330537"/>
                </a:cubicBezTo>
                <a:lnTo>
                  <a:pt x="3869806" y="330156"/>
                </a:lnTo>
                <a:close/>
                <a:moveTo>
                  <a:pt x="2219772" y="85645"/>
                </a:moveTo>
                <a:cubicBezTo>
                  <a:pt x="2206943" y="84005"/>
                  <a:pt x="2193910" y="85264"/>
                  <a:pt x="2181627" y="89333"/>
                </a:cubicBezTo>
                <a:cubicBezTo>
                  <a:pt x="1932920" y="125113"/>
                  <a:pt x="1690800" y="197118"/>
                  <a:pt x="1462972" y="303073"/>
                </a:cubicBezTo>
                <a:cubicBezTo>
                  <a:pt x="971789" y="529528"/>
                  <a:pt x="578130" y="865460"/>
                  <a:pt x="308698" y="1338461"/>
                </a:cubicBezTo>
                <a:cubicBezTo>
                  <a:pt x="180225" y="1561852"/>
                  <a:pt x="97653" y="1808638"/>
                  <a:pt x="65840" y="2064364"/>
                </a:cubicBezTo>
                <a:cubicBezTo>
                  <a:pt x="71943" y="2050505"/>
                  <a:pt x="77284" y="2036391"/>
                  <a:pt x="82115" y="2022150"/>
                </a:cubicBezTo>
                <a:cubicBezTo>
                  <a:pt x="170104" y="1763653"/>
                  <a:pt x="279580" y="1515073"/>
                  <a:pt x="423261" y="1282260"/>
                </a:cubicBezTo>
                <a:cubicBezTo>
                  <a:pt x="630770" y="945565"/>
                  <a:pt x="895371" y="664944"/>
                  <a:pt x="1231812" y="454001"/>
                </a:cubicBezTo>
                <a:cubicBezTo>
                  <a:pt x="1535193" y="263783"/>
                  <a:pt x="1866802" y="149729"/>
                  <a:pt x="2219772" y="85645"/>
                </a:cubicBezTo>
                <a:close/>
                <a:moveTo>
                  <a:pt x="2612541" y="836"/>
                </a:moveTo>
                <a:cubicBezTo>
                  <a:pt x="2715914" y="-4250"/>
                  <a:pt x="2831240" y="14695"/>
                  <a:pt x="2946311" y="35548"/>
                </a:cubicBezTo>
                <a:cubicBezTo>
                  <a:pt x="3291652" y="98106"/>
                  <a:pt x="3631144" y="182915"/>
                  <a:pt x="3961100" y="303581"/>
                </a:cubicBezTo>
                <a:cubicBezTo>
                  <a:pt x="4278341" y="419543"/>
                  <a:pt x="4581341" y="563350"/>
                  <a:pt x="4854588" y="764502"/>
                </a:cubicBezTo>
                <a:cubicBezTo>
                  <a:pt x="5067438" y="921152"/>
                  <a:pt x="5250408" y="1105521"/>
                  <a:pt x="5377813" y="1339732"/>
                </a:cubicBezTo>
                <a:cubicBezTo>
                  <a:pt x="5459812" y="1489986"/>
                  <a:pt x="5510304" y="1655396"/>
                  <a:pt x="5526198" y="1825829"/>
                </a:cubicBezTo>
                <a:cubicBezTo>
                  <a:pt x="5538277" y="1951327"/>
                  <a:pt x="5527342" y="2074917"/>
                  <a:pt x="5510558" y="2199398"/>
                </a:cubicBezTo>
                <a:cubicBezTo>
                  <a:pt x="5502967" y="2266991"/>
                  <a:pt x="5502713" y="2335195"/>
                  <a:pt x="5509796" y="2402839"/>
                </a:cubicBezTo>
                <a:cubicBezTo>
                  <a:pt x="5534208" y="2664197"/>
                  <a:pt x="5468472" y="2926051"/>
                  <a:pt x="5323520" y="3144890"/>
                </a:cubicBezTo>
                <a:cubicBezTo>
                  <a:pt x="5201340" y="3332234"/>
                  <a:pt x="5041042" y="3491719"/>
                  <a:pt x="4853062" y="3612932"/>
                </a:cubicBezTo>
                <a:cubicBezTo>
                  <a:pt x="4671110" y="3732072"/>
                  <a:pt x="4498566" y="3864563"/>
                  <a:pt x="4316359" y="3982940"/>
                </a:cubicBezTo>
                <a:cubicBezTo>
                  <a:pt x="4019717" y="4175573"/>
                  <a:pt x="3701077" y="4317347"/>
                  <a:pt x="3352557" y="4386771"/>
                </a:cubicBezTo>
                <a:cubicBezTo>
                  <a:pt x="3160954" y="4425590"/>
                  <a:pt x="2964456" y="4434173"/>
                  <a:pt x="2770207" y="4412201"/>
                </a:cubicBezTo>
                <a:cubicBezTo>
                  <a:pt x="2685525" y="4402537"/>
                  <a:pt x="2599953" y="4402410"/>
                  <a:pt x="2514889" y="4393637"/>
                </a:cubicBezTo>
                <a:cubicBezTo>
                  <a:pt x="2307137" y="4370851"/>
                  <a:pt x="2102209" y="4327277"/>
                  <a:pt x="1903167" y="4263562"/>
                </a:cubicBezTo>
                <a:cubicBezTo>
                  <a:pt x="1560623" y="4156119"/>
                  <a:pt x="1238932" y="4006972"/>
                  <a:pt x="948393" y="3794249"/>
                </a:cubicBezTo>
                <a:cubicBezTo>
                  <a:pt x="647554" y="3573897"/>
                  <a:pt x="396813" y="3308660"/>
                  <a:pt x="223634" y="2975526"/>
                </a:cubicBezTo>
                <a:cubicBezTo>
                  <a:pt x="129454" y="2796370"/>
                  <a:pt x="67150" y="2602198"/>
                  <a:pt x="39520" y="2401695"/>
                </a:cubicBezTo>
                <a:cubicBezTo>
                  <a:pt x="34510" y="2367555"/>
                  <a:pt x="26729" y="2333872"/>
                  <a:pt x="16252" y="2300991"/>
                </a:cubicBezTo>
                <a:cubicBezTo>
                  <a:pt x="-9179" y="2218598"/>
                  <a:pt x="-24" y="2135695"/>
                  <a:pt x="11801" y="2053556"/>
                </a:cubicBezTo>
                <a:cubicBezTo>
                  <a:pt x="93686" y="1480615"/>
                  <a:pt x="377868" y="1021983"/>
                  <a:pt x="812850" y="651084"/>
                </a:cubicBezTo>
                <a:cubicBezTo>
                  <a:pt x="1176755" y="340201"/>
                  <a:pt x="1598260" y="146042"/>
                  <a:pt x="2066810" y="52586"/>
                </a:cubicBezTo>
                <a:cubicBezTo>
                  <a:pt x="2154544" y="35039"/>
                  <a:pt x="2243041" y="23087"/>
                  <a:pt x="2332046" y="14441"/>
                </a:cubicBezTo>
                <a:cubicBezTo>
                  <a:pt x="2421052" y="5794"/>
                  <a:pt x="2508913" y="2107"/>
                  <a:pt x="2612541" y="836"/>
                </a:cubicBezTo>
                <a:close/>
              </a:path>
            </a:pathLst>
          </a:custGeom>
        </p:spPr>
      </p:pic>
    </p:spTree>
    <p:extLst>
      <p:ext uri="{BB962C8B-B14F-4D97-AF65-F5344CB8AC3E}">
        <p14:creationId xmlns:p14="http://schemas.microsoft.com/office/powerpoint/2010/main" val="4110577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A7C32-9896-2392-A5BF-B7D2ECA095E6}"/>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a:t>The End</a:t>
            </a:r>
          </a:p>
        </p:txBody>
      </p:sp>
      <p:pic>
        <p:nvPicPr>
          <p:cNvPr id="18" name="Picture 17" descr="Dog peaking at the window">
            <a:extLst>
              <a:ext uri="{FF2B5EF4-FFF2-40B4-BE49-F238E27FC236}">
                <a16:creationId xmlns:a16="http://schemas.microsoft.com/office/drawing/2014/main" id="{0830FB7C-0342-984D-E7DF-C7A7D874951E}"/>
              </a:ext>
            </a:extLst>
          </p:cNvPr>
          <p:cNvPicPr>
            <a:picLocks noChangeAspect="1"/>
          </p:cNvPicPr>
          <p:nvPr/>
        </p:nvPicPr>
        <p:blipFill>
          <a:blip r:embed="rId2"/>
          <a:srcRect l="17960" r="1508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05720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213F2-8B28-7748-58DE-3A77D474156A}"/>
              </a:ext>
            </a:extLst>
          </p:cNvPr>
          <p:cNvSpPr>
            <a:spLocks noGrp="1"/>
          </p:cNvSpPr>
          <p:nvPr>
            <p:ph type="title"/>
          </p:nvPr>
        </p:nvSpPr>
        <p:spPr>
          <a:xfrm>
            <a:off x="5297762" y="329184"/>
            <a:ext cx="6251110" cy="1783080"/>
          </a:xfrm>
        </p:spPr>
        <p:txBody>
          <a:bodyPr anchor="b">
            <a:normAutofit/>
          </a:bodyPr>
          <a:lstStyle/>
          <a:p>
            <a:r>
              <a:rPr lang="en-US" sz="5400">
                <a:ea typeface="Calibri Light"/>
                <a:cs typeface="Calibri Light"/>
              </a:rPr>
              <a:t>Problem Statement</a:t>
            </a:r>
          </a:p>
        </p:txBody>
      </p:sp>
      <p:sp>
        <p:nvSpPr>
          <p:cNvPr id="3" name="Content Placeholder 2">
            <a:extLst>
              <a:ext uri="{FF2B5EF4-FFF2-40B4-BE49-F238E27FC236}">
                <a16:creationId xmlns:a16="http://schemas.microsoft.com/office/drawing/2014/main" id="{D1BE191F-B356-FFE4-3C5C-A54851F9E9DC}"/>
              </a:ext>
            </a:extLst>
          </p:cNvPr>
          <p:cNvSpPr>
            <a:spLocks noGrp="1"/>
          </p:cNvSpPr>
          <p:nvPr>
            <p:ph idx="1"/>
          </p:nvPr>
        </p:nvSpPr>
        <p:spPr>
          <a:xfrm>
            <a:off x="5297762" y="2706624"/>
            <a:ext cx="6251110" cy="3483864"/>
          </a:xfrm>
        </p:spPr>
        <p:txBody>
          <a:bodyPr vert="horz" lIns="91440" tIns="45720" rIns="91440" bIns="45720" rtlCol="0" anchor="t">
            <a:noAutofit/>
          </a:bodyPr>
          <a:lstStyle/>
          <a:p>
            <a:pPr marL="0" indent="0">
              <a:buNone/>
            </a:pPr>
            <a:r>
              <a:rPr lang="en-US" sz="1800" i="1" u="sng" dirty="0">
                <a:ea typeface="Calibri"/>
                <a:cs typeface="Calibri"/>
              </a:rPr>
              <a:t>Understanding Movie Trends</a:t>
            </a:r>
          </a:p>
          <a:p>
            <a:pPr marL="0" indent="0">
              <a:buNone/>
            </a:pPr>
            <a:r>
              <a:rPr lang="en-US" sz="1800" b="1" dirty="0">
                <a:ea typeface="Calibri"/>
                <a:cs typeface="Calibri"/>
              </a:rPr>
              <a:t>Context: </a:t>
            </a:r>
            <a:r>
              <a:rPr lang="en-US" sz="1800" dirty="0">
                <a:ea typeface="Calibri"/>
                <a:cs typeface="Calibri"/>
              </a:rPr>
              <a:t>Our company has decided to venture into creating original video content, aiming to have the movies do the best at the box office.</a:t>
            </a:r>
          </a:p>
          <a:p>
            <a:pPr marL="0" indent="0">
              <a:buNone/>
            </a:pPr>
            <a:r>
              <a:rPr lang="en-US" sz="1800" b="1" dirty="0">
                <a:ea typeface="Calibri"/>
                <a:cs typeface="Calibri"/>
              </a:rPr>
              <a:t>Problem:</a:t>
            </a:r>
            <a:r>
              <a:rPr lang="en-US" sz="1800" dirty="0">
                <a:ea typeface="Calibri"/>
                <a:cs typeface="Calibri"/>
              </a:rPr>
              <a:t> Limited to no knowledge about creating movies.</a:t>
            </a:r>
          </a:p>
          <a:p>
            <a:pPr marL="0" indent="0">
              <a:buNone/>
            </a:pPr>
            <a:r>
              <a:rPr lang="en-US" sz="1800" b="1" dirty="0">
                <a:ea typeface="Calibri"/>
                <a:cs typeface="Calibri"/>
              </a:rPr>
              <a:t>Key Question:</a:t>
            </a:r>
            <a:r>
              <a:rPr lang="en-US" sz="1800" dirty="0">
                <a:ea typeface="Calibri"/>
                <a:cs typeface="Calibri"/>
              </a:rPr>
              <a:t> What type of movies do the best at the Box Office?</a:t>
            </a:r>
          </a:p>
        </p:txBody>
      </p:sp>
      <p:pic>
        <p:nvPicPr>
          <p:cNvPr id="72" name="Picture 71" descr="Film reel and slate">
            <a:extLst>
              <a:ext uri="{FF2B5EF4-FFF2-40B4-BE49-F238E27FC236}">
                <a16:creationId xmlns:a16="http://schemas.microsoft.com/office/drawing/2014/main" id="{6872CDDD-3250-03A9-DC42-6D689DED298F}"/>
              </a:ext>
            </a:extLst>
          </p:cNvPr>
          <p:cNvPicPr>
            <a:picLocks noChangeAspect="1"/>
          </p:cNvPicPr>
          <p:nvPr/>
        </p:nvPicPr>
        <p:blipFill>
          <a:blip r:embed="rId2"/>
          <a:srcRect l="19103" r="35569" b="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710890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E9BE-6D15-CDDC-F085-D33298C96DE4}"/>
              </a:ext>
            </a:extLst>
          </p:cNvPr>
          <p:cNvSpPr>
            <a:spLocks noGrp="1"/>
          </p:cNvSpPr>
          <p:nvPr>
            <p:ph type="title"/>
          </p:nvPr>
        </p:nvSpPr>
        <p:spPr>
          <a:xfrm>
            <a:off x="871268" y="207035"/>
            <a:ext cx="10363200" cy="1187570"/>
          </a:xfrm>
        </p:spPr>
        <p:txBody>
          <a:bodyPr>
            <a:normAutofit/>
          </a:bodyPr>
          <a:lstStyle/>
          <a:p>
            <a:r>
              <a:rPr lang="en-US" sz="5400">
                <a:ea typeface="Calibri Light"/>
                <a:cs typeface="Calibri Light"/>
              </a:rPr>
              <a:t>Goal</a:t>
            </a:r>
            <a:endParaRPr lang="en-US" sz="5400"/>
          </a:p>
        </p:txBody>
      </p:sp>
      <p:sp>
        <p:nvSpPr>
          <p:cNvPr id="3" name="Content Placeholder 2">
            <a:extLst>
              <a:ext uri="{FF2B5EF4-FFF2-40B4-BE49-F238E27FC236}">
                <a16:creationId xmlns:a16="http://schemas.microsoft.com/office/drawing/2014/main" id="{56EE6014-3A70-9BE9-F449-9A5178BC254D}"/>
              </a:ext>
            </a:extLst>
          </p:cNvPr>
          <p:cNvSpPr>
            <a:spLocks noGrp="1"/>
          </p:cNvSpPr>
          <p:nvPr>
            <p:ph idx="1"/>
          </p:nvPr>
        </p:nvSpPr>
        <p:spPr>
          <a:xfrm>
            <a:off x="723182" y="1929384"/>
            <a:ext cx="10630618" cy="4424488"/>
          </a:xfrm>
        </p:spPr>
        <p:txBody>
          <a:bodyPr vert="horz" lIns="91440" tIns="45720" rIns="91440" bIns="45720" rtlCol="0" anchor="t">
            <a:noAutofit/>
          </a:bodyPr>
          <a:lstStyle/>
          <a:p>
            <a:pPr marL="0" indent="0">
              <a:buNone/>
            </a:pPr>
            <a:r>
              <a:rPr lang="en-US" sz="1600" b="1" i="1" u="sng" dirty="0">
                <a:ea typeface="Calibri"/>
                <a:cs typeface="Calibri"/>
              </a:rPr>
              <a:t>Main Objective</a:t>
            </a:r>
          </a:p>
          <a:p>
            <a:pPr marL="0" indent="0">
              <a:buNone/>
            </a:pPr>
            <a:r>
              <a:rPr lang="en-US" sz="1600" dirty="0">
                <a:ea typeface="+mn-lt"/>
                <a:cs typeface="+mn-lt"/>
              </a:rPr>
              <a:t>To identify the top-performing film genres in terms of profit by analyzing which film genres (action, drama, comedy, animation, etc.) are performing best at the box office and identifying the highest performing genre over the last decade.</a:t>
            </a:r>
            <a:endParaRPr lang="en-US" sz="1600"/>
          </a:p>
          <a:p>
            <a:pPr marL="0" indent="0">
              <a:buNone/>
            </a:pPr>
            <a:r>
              <a:rPr lang="en-US" sz="1600" b="1" i="1" u="sng" dirty="0">
                <a:ea typeface="Calibri"/>
                <a:cs typeface="Calibri"/>
              </a:rPr>
              <a:t>Secondary objectives</a:t>
            </a:r>
          </a:p>
          <a:p>
            <a:r>
              <a:rPr lang="en-US" sz="1600" b="1" dirty="0">
                <a:ea typeface="+mn-lt"/>
                <a:cs typeface="+mn-lt"/>
              </a:rPr>
              <a:t>Timing of Release:</a:t>
            </a:r>
            <a:r>
              <a:rPr lang="en-US" sz="1600" dirty="0">
                <a:ea typeface="+mn-lt"/>
                <a:cs typeface="+mn-lt"/>
              </a:rPr>
              <a:t> To assess seasonal effects on movie release and performance, identifying the most lucrative months for specific types of films.</a:t>
            </a:r>
          </a:p>
          <a:p>
            <a:r>
              <a:rPr lang="en-US" sz="1600" b="1" dirty="0">
                <a:ea typeface="+mn-lt"/>
                <a:cs typeface="+mn-lt"/>
              </a:rPr>
              <a:t>Director Influence:</a:t>
            </a:r>
            <a:r>
              <a:rPr lang="en-US" sz="1600" dirty="0">
                <a:ea typeface="+mn-lt"/>
                <a:cs typeface="+mn-lt"/>
              </a:rPr>
              <a:t> To evaluate directors and their influence on movies' box office success.</a:t>
            </a:r>
            <a:endParaRPr lang="en-US" sz="1600">
              <a:ea typeface="Calibri" panose="020F0502020204030204"/>
              <a:cs typeface="Calibri" panose="020F0502020204030204"/>
            </a:endParaRPr>
          </a:p>
          <a:p>
            <a:r>
              <a:rPr lang="en-US" sz="1600" b="1" dirty="0">
                <a:ea typeface="+mn-lt"/>
                <a:cs typeface="+mn-lt"/>
              </a:rPr>
              <a:t>Critic Rating:</a:t>
            </a:r>
            <a:r>
              <a:rPr lang="en-US" sz="1600" dirty="0">
                <a:ea typeface="+mn-lt"/>
                <a:cs typeface="+mn-lt"/>
              </a:rPr>
              <a:t> To analyze the effect of critic ratings on box office success.</a:t>
            </a:r>
            <a:endParaRPr lang="en-US" sz="1600">
              <a:ea typeface="Calibri" panose="020F0502020204030204"/>
              <a:cs typeface="Calibri" panose="020F0502020204030204"/>
            </a:endParaRPr>
          </a:p>
          <a:p>
            <a:r>
              <a:rPr lang="en-US" sz="1600" b="1" dirty="0">
                <a:ea typeface="+mn-lt"/>
                <a:cs typeface="+mn-lt"/>
              </a:rPr>
              <a:t>Studios:</a:t>
            </a:r>
            <a:r>
              <a:rPr lang="en-US" sz="1600" dirty="0">
                <a:ea typeface="+mn-lt"/>
                <a:cs typeface="+mn-lt"/>
              </a:rPr>
              <a:t> To identify the highest performing studios (Warner Bros, Sony, Universal, etc.).</a:t>
            </a:r>
            <a:endParaRPr lang="en-US" sz="1600" dirty="0">
              <a:ea typeface="Calibri" panose="020F0502020204030204"/>
              <a:cs typeface="Calibri" panose="020F0502020204030204"/>
            </a:endParaRPr>
          </a:p>
        </p:txBody>
      </p:sp>
    </p:spTree>
    <p:extLst>
      <p:ext uri="{BB962C8B-B14F-4D97-AF65-F5344CB8AC3E}">
        <p14:creationId xmlns:p14="http://schemas.microsoft.com/office/powerpoint/2010/main" val="2256876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A44CF-F4AB-D2FF-6BF8-DCABF21A7548}"/>
              </a:ext>
            </a:extLst>
          </p:cNvPr>
          <p:cNvSpPr>
            <a:spLocks noGrp="1"/>
          </p:cNvSpPr>
          <p:nvPr>
            <p:ph type="title"/>
          </p:nvPr>
        </p:nvSpPr>
        <p:spPr>
          <a:xfrm>
            <a:off x="572493" y="152275"/>
            <a:ext cx="11047274" cy="1031849"/>
          </a:xfrm>
        </p:spPr>
        <p:txBody>
          <a:bodyPr anchor="b">
            <a:normAutofit/>
          </a:bodyPr>
          <a:lstStyle/>
          <a:p>
            <a:r>
              <a:rPr lang="en-US" sz="5400">
                <a:ea typeface="Calibri Light"/>
                <a:cs typeface="Calibri Light"/>
              </a:rPr>
              <a:t>Data Overview</a:t>
            </a:r>
            <a:endParaRPr lang="en-US" sz="5400"/>
          </a:p>
        </p:txBody>
      </p:sp>
      <p:sp>
        <p:nvSpPr>
          <p:cNvPr id="15" name="Content Placeholder 2">
            <a:extLst>
              <a:ext uri="{FF2B5EF4-FFF2-40B4-BE49-F238E27FC236}">
                <a16:creationId xmlns:a16="http://schemas.microsoft.com/office/drawing/2014/main" id="{323F0A5B-5FCF-983E-BA84-DFB80F2A7734}"/>
              </a:ext>
            </a:extLst>
          </p:cNvPr>
          <p:cNvSpPr>
            <a:spLocks noGrp="1"/>
          </p:cNvSpPr>
          <p:nvPr>
            <p:ph idx="1"/>
          </p:nvPr>
        </p:nvSpPr>
        <p:spPr>
          <a:xfrm>
            <a:off x="572493" y="2100070"/>
            <a:ext cx="6771061" cy="4651134"/>
          </a:xfrm>
        </p:spPr>
        <p:txBody>
          <a:bodyPr vert="horz" lIns="91440" tIns="45720" rIns="91440" bIns="45720" rtlCol="0" anchor="t">
            <a:noAutofit/>
          </a:bodyPr>
          <a:lstStyle/>
          <a:p>
            <a:pPr marL="0" indent="0">
              <a:buNone/>
            </a:pPr>
            <a:r>
              <a:rPr lang="en-US" sz="1300" b="1" i="1" u="sng" dirty="0">
                <a:ea typeface="Calibri" panose="020F0502020204030204"/>
                <a:cs typeface="Calibri" panose="020F0502020204030204"/>
              </a:rPr>
              <a:t>Data Used for Analysis</a:t>
            </a:r>
          </a:p>
          <a:p>
            <a:pPr marL="0" indent="0">
              <a:buNone/>
            </a:pPr>
            <a:r>
              <a:rPr lang="en-US" sz="1300" b="1" dirty="0">
                <a:ea typeface="Calibri" panose="020F0502020204030204"/>
                <a:cs typeface="Calibri" panose="020F0502020204030204"/>
              </a:rPr>
              <a:t>Dataset source:</a:t>
            </a:r>
            <a:r>
              <a:rPr lang="en-US" sz="1300" dirty="0">
                <a:ea typeface="Calibri" panose="020F0502020204030204"/>
                <a:cs typeface="Calibri" panose="020F0502020204030204"/>
              </a:rPr>
              <a:t> The data was sourced from different sources i.e. (Box Office Mojo, IMDB, Rotten Tomatoes, </a:t>
            </a:r>
            <a:r>
              <a:rPr lang="en-US" sz="1300" err="1">
                <a:ea typeface="Calibri" panose="020F0502020204030204"/>
                <a:cs typeface="Calibri" panose="020F0502020204030204"/>
              </a:rPr>
              <a:t>TheMovieDB</a:t>
            </a:r>
            <a:r>
              <a:rPr lang="en-US" sz="1300" dirty="0">
                <a:ea typeface="Calibri" panose="020F0502020204030204"/>
                <a:cs typeface="Calibri" panose="020F0502020204030204"/>
              </a:rPr>
              <a:t>, The Numbers). </a:t>
            </a:r>
            <a:r>
              <a:rPr lang="en-US" sz="1300" dirty="0">
                <a:ea typeface="Calibri" panose="020F0502020204030204"/>
                <a:cs typeface="Calibri" panose="020F0502020204030204"/>
                <a:hlinkClick r:id="rId2"/>
              </a:rPr>
              <a:t>Click Here</a:t>
            </a:r>
            <a:r>
              <a:rPr lang="en-US" sz="1300" dirty="0">
                <a:ea typeface="Calibri" panose="020F0502020204030204"/>
                <a:cs typeface="Calibri" panose="020F0502020204030204"/>
              </a:rPr>
              <a:t> to get the data source zip file.</a:t>
            </a:r>
          </a:p>
          <a:p>
            <a:pPr marL="0" indent="0">
              <a:buNone/>
            </a:pPr>
            <a:r>
              <a:rPr lang="en-US" sz="1300" b="1" u="sng" dirty="0">
                <a:ea typeface="Calibri" panose="020F0502020204030204"/>
                <a:cs typeface="Calibri" panose="020F0502020204030204"/>
              </a:rPr>
              <a:t>Key Features</a:t>
            </a:r>
          </a:p>
          <a:p>
            <a:pPr marL="457200" indent="-457200"/>
            <a:r>
              <a:rPr lang="en-US" sz="1300" b="1" dirty="0">
                <a:ea typeface="+mn-lt"/>
                <a:cs typeface="+mn-lt"/>
              </a:rPr>
              <a:t>Box Office Mojo: </a:t>
            </a:r>
            <a:r>
              <a:rPr lang="en-US" sz="1300" dirty="0">
                <a:ea typeface="+mn-lt"/>
                <a:cs typeface="+mn-lt"/>
              </a:rPr>
              <a:t>This dataset includes detailed information on movie titles, genres, box office revenues, release dates, and production budgets.</a:t>
            </a:r>
            <a:endParaRPr lang="en-US" sz="1300" dirty="0">
              <a:ea typeface="Calibri" panose="020F0502020204030204"/>
              <a:cs typeface="Calibri" panose="020F0502020204030204"/>
            </a:endParaRPr>
          </a:p>
          <a:p>
            <a:pPr marL="457200" indent="-457200"/>
            <a:r>
              <a:rPr lang="en-US" sz="1300" b="1" dirty="0">
                <a:ea typeface="+mn-lt"/>
                <a:cs typeface="+mn-lt"/>
              </a:rPr>
              <a:t>IMDb:</a:t>
            </a:r>
            <a:r>
              <a:rPr lang="en-US" sz="1300" dirty="0">
                <a:ea typeface="+mn-lt"/>
                <a:cs typeface="+mn-lt"/>
              </a:rPr>
              <a:t> Provides comprehensive data on movie ratings, cast, crew, and user reviews, useful for understanding audience reception.</a:t>
            </a:r>
            <a:endParaRPr lang="en-US" sz="1300" dirty="0">
              <a:ea typeface="Calibri" panose="020F0502020204030204"/>
              <a:cs typeface="Calibri" panose="020F0502020204030204"/>
            </a:endParaRPr>
          </a:p>
          <a:p>
            <a:pPr marL="457200" indent="-457200"/>
            <a:r>
              <a:rPr lang="en-US" sz="1300" b="1" dirty="0">
                <a:ea typeface="+mn-lt"/>
                <a:cs typeface="+mn-lt"/>
              </a:rPr>
              <a:t>Rotten Tomatoes:</a:t>
            </a:r>
            <a:r>
              <a:rPr lang="en-US" sz="1300" dirty="0">
                <a:ea typeface="+mn-lt"/>
                <a:cs typeface="+mn-lt"/>
              </a:rPr>
              <a:t> Aggregated critic and audience scores that offer insights into how reviews impact movie success.</a:t>
            </a:r>
            <a:endParaRPr lang="en-US" sz="1300" dirty="0">
              <a:ea typeface="Calibri" panose="020F0502020204030204"/>
              <a:cs typeface="Calibri" panose="020F0502020204030204"/>
            </a:endParaRPr>
          </a:p>
          <a:p>
            <a:pPr marL="457200" indent="-457200"/>
            <a:r>
              <a:rPr lang="en-US" sz="1300" b="1" dirty="0">
                <a:ea typeface="+mn-lt"/>
                <a:cs typeface="+mn-lt"/>
              </a:rPr>
              <a:t>The Numbers: </a:t>
            </a:r>
            <a:r>
              <a:rPr lang="en-US" sz="1300" dirty="0">
                <a:ea typeface="+mn-lt"/>
                <a:cs typeface="+mn-lt"/>
              </a:rPr>
              <a:t>A source for financial performance metrics, including production costs and box office earnings, helpful in analyzing budget-to-revenue ratios.</a:t>
            </a:r>
            <a:endParaRPr lang="en-US" sz="1300" dirty="0">
              <a:ea typeface="Calibri"/>
              <a:cs typeface="Calibri"/>
            </a:endParaRPr>
          </a:p>
          <a:p>
            <a:pPr>
              <a:buNone/>
            </a:pPr>
            <a:endParaRPr lang="en-US" sz="1500">
              <a:ea typeface="Calibri"/>
              <a:cs typeface="Calibri"/>
            </a:endParaRPr>
          </a:p>
          <a:p>
            <a:pPr marL="0" indent="0">
              <a:buNone/>
            </a:pPr>
            <a:endParaRPr lang="en-US" sz="1500">
              <a:ea typeface="Calibri"/>
              <a:cs typeface="Calibri"/>
            </a:endParaRPr>
          </a:p>
        </p:txBody>
      </p:sp>
      <p:pic>
        <p:nvPicPr>
          <p:cNvPr id="14" name="Picture 13">
            <a:extLst>
              <a:ext uri="{FF2B5EF4-FFF2-40B4-BE49-F238E27FC236}">
                <a16:creationId xmlns:a16="http://schemas.microsoft.com/office/drawing/2014/main" id="{D07B4810-6698-2CDE-F95F-00108B1CDB96}"/>
              </a:ext>
            </a:extLst>
          </p:cNvPr>
          <p:cNvPicPr>
            <a:picLocks noChangeAspect="1"/>
          </p:cNvPicPr>
          <p:nvPr/>
        </p:nvPicPr>
        <p:blipFill>
          <a:blip r:embed="rId3"/>
          <a:srcRect l="11220" r="34666" b="2"/>
          <a:stretch/>
        </p:blipFill>
        <p:spPr>
          <a:xfrm>
            <a:off x="7675658" y="2093976"/>
            <a:ext cx="3941064" cy="4096512"/>
          </a:xfrm>
          <a:prstGeom prst="rect">
            <a:avLst/>
          </a:prstGeom>
        </p:spPr>
      </p:pic>
    </p:spTree>
    <p:extLst>
      <p:ext uri="{BB962C8B-B14F-4D97-AF65-F5344CB8AC3E}">
        <p14:creationId xmlns:p14="http://schemas.microsoft.com/office/powerpoint/2010/main" val="2635411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35F50-4401-E3D4-1C44-D9D6FC5D4A83}"/>
              </a:ext>
            </a:extLst>
          </p:cNvPr>
          <p:cNvSpPr>
            <a:spLocks noGrp="1"/>
          </p:cNvSpPr>
          <p:nvPr>
            <p:ph type="title"/>
          </p:nvPr>
        </p:nvSpPr>
        <p:spPr>
          <a:xfrm>
            <a:off x="900023" y="207035"/>
            <a:ext cx="10363200" cy="1187570"/>
          </a:xfrm>
        </p:spPr>
        <p:txBody>
          <a:bodyPr>
            <a:normAutofit/>
          </a:bodyPr>
          <a:lstStyle/>
          <a:p>
            <a:r>
              <a:rPr lang="en-US" sz="5400">
                <a:ea typeface="Calibri Light"/>
                <a:cs typeface="Calibri Light"/>
              </a:rPr>
              <a:t>Data Overview</a:t>
            </a:r>
            <a:endParaRPr lang="en-US" sz="5400"/>
          </a:p>
        </p:txBody>
      </p:sp>
      <p:sp>
        <p:nvSpPr>
          <p:cNvPr id="3" name="Content Placeholder 2">
            <a:extLst>
              <a:ext uri="{FF2B5EF4-FFF2-40B4-BE49-F238E27FC236}">
                <a16:creationId xmlns:a16="http://schemas.microsoft.com/office/drawing/2014/main" id="{3949ED4F-6264-7D4B-6E6C-F53749B526D3}"/>
              </a:ext>
            </a:extLst>
          </p:cNvPr>
          <p:cNvSpPr>
            <a:spLocks noGrp="1"/>
          </p:cNvSpPr>
          <p:nvPr>
            <p:ph idx="1"/>
          </p:nvPr>
        </p:nvSpPr>
        <p:spPr>
          <a:xfrm>
            <a:off x="895709" y="1541196"/>
            <a:ext cx="10357450" cy="5071468"/>
          </a:xfrm>
        </p:spPr>
        <p:txBody>
          <a:bodyPr vert="horz" lIns="91440" tIns="45720" rIns="91440" bIns="45720" rtlCol="0" anchor="t">
            <a:noAutofit/>
          </a:bodyPr>
          <a:lstStyle/>
          <a:p>
            <a:pPr marL="0" indent="0">
              <a:buNone/>
            </a:pPr>
            <a:r>
              <a:rPr lang="en-US" b="1" u="sng" dirty="0">
                <a:ea typeface="Calibri" panose="020F0502020204030204"/>
                <a:cs typeface="Calibri" panose="020F0502020204030204"/>
              </a:rPr>
              <a:t>Key Features continuation</a:t>
            </a:r>
          </a:p>
          <a:p>
            <a:pPr marL="457200" indent="-457200"/>
            <a:r>
              <a:rPr lang="en-US" b="1" dirty="0">
                <a:ea typeface="+mn-lt"/>
                <a:cs typeface="+mn-lt"/>
              </a:rPr>
              <a:t>Box Office Data: </a:t>
            </a:r>
            <a:r>
              <a:rPr lang="en-US" dirty="0">
                <a:ea typeface="+mn-lt"/>
                <a:cs typeface="+mn-lt"/>
              </a:rPr>
              <a:t>Historical data on movie releases, including genres, box office revenues, release dates, and production budgets.</a:t>
            </a:r>
            <a:endParaRPr lang="en-US">
              <a:ea typeface="Calibri" panose="020F0502020204030204"/>
              <a:cs typeface="Calibri" panose="020F0502020204030204"/>
            </a:endParaRPr>
          </a:p>
          <a:p>
            <a:pPr marL="457200" indent="-457200"/>
            <a:r>
              <a:rPr lang="en-US" b="1" dirty="0">
                <a:ea typeface="+mn-lt"/>
                <a:cs typeface="+mn-lt"/>
              </a:rPr>
              <a:t>Review Scores: </a:t>
            </a:r>
            <a:r>
              <a:rPr lang="en-US" dirty="0">
                <a:ea typeface="+mn-lt"/>
                <a:cs typeface="+mn-lt"/>
              </a:rPr>
              <a:t>Aggregated critic and audience scores from platforms like Rotten Tomatoes, IMDb.</a:t>
            </a:r>
            <a:endParaRPr lang="en-US">
              <a:ea typeface="Calibri" panose="020F0502020204030204"/>
              <a:cs typeface="Calibri" panose="020F0502020204030204"/>
            </a:endParaRPr>
          </a:p>
          <a:p>
            <a:pPr marL="457200" indent="-457200"/>
            <a:r>
              <a:rPr lang="en-US" b="1" dirty="0">
                <a:ea typeface="+mn-lt"/>
                <a:cs typeface="+mn-lt"/>
              </a:rPr>
              <a:t>Competitor Analysis: </a:t>
            </a:r>
            <a:r>
              <a:rPr lang="en-US" dirty="0">
                <a:ea typeface="+mn-lt"/>
                <a:cs typeface="+mn-lt"/>
              </a:rPr>
              <a:t>Data on top-performing movies from competitors, including genre, budget, marketing strategies, and box office performance i.e. Bom. Movies</a:t>
            </a:r>
            <a:endParaRPr lang="en-US">
              <a:ea typeface="Calibri" panose="020F0502020204030204"/>
              <a:cs typeface="Calibri" panose="020F0502020204030204"/>
            </a:endParaRPr>
          </a:p>
          <a:p>
            <a:pPr marL="457200" indent="-457200"/>
            <a:r>
              <a:rPr lang="en-US" b="1" dirty="0">
                <a:ea typeface="+mn-lt"/>
                <a:cs typeface="+mn-lt"/>
              </a:rPr>
              <a:t>Streaming Trends:</a:t>
            </a:r>
            <a:r>
              <a:rPr lang="en-US" dirty="0">
                <a:ea typeface="+mn-lt"/>
                <a:cs typeface="+mn-lt"/>
              </a:rPr>
              <a:t> Data on movie viewership trends on streaming platforms to understand shifts in audience behavior.</a:t>
            </a: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3516573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59A06-CCF9-2BC5-2F54-3B9C66CD40C8}"/>
              </a:ext>
            </a:extLst>
          </p:cNvPr>
          <p:cNvSpPr>
            <a:spLocks noGrp="1"/>
          </p:cNvSpPr>
          <p:nvPr>
            <p:ph type="title"/>
          </p:nvPr>
        </p:nvSpPr>
        <p:spPr>
          <a:xfrm>
            <a:off x="4654296" y="329184"/>
            <a:ext cx="6894576" cy="1783080"/>
          </a:xfrm>
        </p:spPr>
        <p:txBody>
          <a:bodyPr anchor="b">
            <a:normAutofit/>
          </a:bodyPr>
          <a:lstStyle/>
          <a:p>
            <a:r>
              <a:rPr lang="en-US" sz="5400">
                <a:ea typeface="Calibri Light"/>
                <a:cs typeface="Calibri Light"/>
              </a:rPr>
              <a:t>Analysis Steps</a:t>
            </a:r>
            <a:endParaRPr lang="en-US" sz="5400"/>
          </a:p>
        </p:txBody>
      </p:sp>
      <p:sp>
        <p:nvSpPr>
          <p:cNvPr id="3" name="Content Placeholder 2">
            <a:extLst>
              <a:ext uri="{FF2B5EF4-FFF2-40B4-BE49-F238E27FC236}">
                <a16:creationId xmlns:a16="http://schemas.microsoft.com/office/drawing/2014/main" id="{36DC909E-946E-7A1D-C93B-463B6EDDA05E}"/>
              </a:ext>
            </a:extLst>
          </p:cNvPr>
          <p:cNvSpPr>
            <a:spLocks noGrp="1"/>
          </p:cNvSpPr>
          <p:nvPr>
            <p:ph idx="1"/>
          </p:nvPr>
        </p:nvSpPr>
        <p:spPr>
          <a:xfrm>
            <a:off x="4654296" y="2534096"/>
            <a:ext cx="6722048" cy="4116466"/>
          </a:xfrm>
        </p:spPr>
        <p:txBody>
          <a:bodyPr vert="horz" lIns="91440" tIns="45720" rIns="91440" bIns="45720" rtlCol="0" anchor="t">
            <a:noAutofit/>
          </a:bodyPr>
          <a:lstStyle/>
          <a:p>
            <a:pPr marL="0" indent="0">
              <a:buNone/>
            </a:pPr>
            <a:r>
              <a:rPr lang="en-US" sz="1500" b="1" i="1" u="sng" dirty="0">
                <a:ea typeface="Calibri" panose="020F0502020204030204"/>
                <a:cs typeface="Calibri" panose="020F0502020204030204"/>
              </a:rPr>
              <a:t>Our Analytical approach</a:t>
            </a:r>
          </a:p>
          <a:p>
            <a:pPr>
              <a:buNone/>
            </a:pPr>
            <a:r>
              <a:rPr lang="en-US" sz="1500" dirty="0">
                <a:ea typeface="+mn-lt"/>
                <a:cs typeface="+mn-lt"/>
              </a:rPr>
              <a:t>In general, a couple of python libraries(pandas, seaborn, </a:t>
            </a:r>
            <a:r>
              <a:rPr lang="en-US" sz="1500" err="1">
                <a:ea typeface="+mn-lt"/>
                <a:cs typeface="+mn-lt"/>
              </a:rPr>
              <a:t>numpy</a:t>
            </a:r>
            <a:r>
              <a:rPr lang="en-US" sz="1500" dirty="0">
                <a:ea typeface="+mn-lt"/>
                <a:cs typeface="+mn-lt"/>
              </a:rPr>
              <a:t>, matplotlib)was used for the data preparation, analysis and visualization part of this project. </a:t>
            </a:r>
            <a:r>
              <a:rPr lang="en-US" sz="1500" err="1">
                <a:ea typeface="+mn-lt"/>
                <a:cs typeface="+mn-lt"/>
              </a:rPr>
              <a:t>Tablaeu</a:t>
            </a:r>
            <a:r>
              <a:rPr lang="en-US" sz="1500" dirty="0">
                <a:ea typeface="+mn-lt"/>
                <a:cs typeface="+mn-lt"/>
              </a:rPr>
              <a:t> was also used to create more interactive visualizations. </a:t>
            </a:r>
            <a:r>
              <a:rPr lang="en-US" sz="1500" err="1">
                <a:ea typeface="+mn-lt"/>
                <a:cs typeface="+mn-lt"/>
              </a:rPr>
              <a:t>Xgb</a:t>
            </a:r>
            <a:r>
              <a:rPr lang="en-US" sz="1500" dirty="0">
                <a:ea typeface="+mn-lt"/>
                <a:cs typeface="+mn-lt"/>
              </a:rPr>
              <a:t> python library was used to build our predictive model.</a:t>
            </a:r>
          </a:p>
          <a:p>
            <a:pPr marL="514350" indent="-514350">
              <a:buAutoNum type="arabicPeriod"/>
            </a:pPr>
            <a:r>
              <a:rPr lang="en-US" sz="1500" b="1" dirty="0">
                <a:ea typeface="Calibri" panose="020F0502020204030204"/>
                <a:cs typeface="Calibri" panose="020F0502020204030204"/>
              </a:rPr>
              <a:t>Data Exploration</a:t>
            </a:r>
          </a:p>
          <a:p>
            <a:pPr marL="0" indent="0">
              <a:buNone/>
            </a:pPr>
            <a:r>
              <a:rPr lang="en-US" sz="1500" dirty="0">
                <a:ea typeface="Calibri" panose="020F0502020204030204"/>
                <a:cs typeface="Calibri" panose="020F0502020204030204"/>
              </a:rPr>
              <a:t> - Distribution of movies over time, genre, popularity, directors and</a:t>
            </a:r>
          </a:p>
          <a:p>
            <a:pPr marL="0" indent="0">
              <a:buNone/>
            </a:pPr>
            <a:r>
              <a:rPr lang="en-US" sz="1500" dirty="0">
                <a:ea typeface="Calibri" panose="020F0502020204030204"/>
                <a:cs typeface="Calibri" panose="020F0502020204030204"/>
              </a:rPr>
              <a:t>studios.</a:t>
            </a:r>
            <a:endParaRPr lang="en-US" sz="1500"/>
          </a:p>
          <a:p>
            <a:pPr marL="0" indent="0">
              <a:buNone/>
            </a:pPr>
            <a:r>
              <a:rPr lang="en-US" sz="1500" dirty="0">
                <a:ea typeface="Calibri" panose="020F0502020204030204"/>
                <a:cs typeface="Calibri" panose="020F0502020204030204"/>
              </a:rPr>
              <a:t> - Trends of movie, genre popularity over time.</a:t>
            </a:r>
            <a:endParaRPr lang="en-US" sz="1500" dirty="0"/>
          </a:p>
          <a:p>
            <a:pPr marL="0" indent="0">
              <a:buNone/>
            </a:pPr>
            <a:endParaRPr lang="en-US" sz="1700">
              <a:ea typeface="Calibri" panose="020F0502020204030204"/>
              <a:cs typeface="Calibri" panose="020F0502020204030204"/>
            </a:endParaRPr>
          </a:p>
        </p:txBody>
      </p:sp>
      <p:pic>
        <p:nvPicPr>
          <p:cNvPr id="15" name="Picture 14" descr="Sheep going through pipes">
            <a:extLst>
              <a:ext uri="{FF2B5EF4-FFF2-40B4-BE49-F238E27FC236}">
                <a16:creationId xmlns:a16="http://schemas.microsoft.com/office/drawing/2014/main" id="{C1757537-26E9-CF5E-0EEA-B3B15509997C}"/>
              </a:ext>
            </a:extLst>
          </p:cNvPr>
          <p:cNvPicPr>
            <a:picLocks noChangeAspect="1"/>
          </p:cNvPicPr>
          <p:nvPr/>
        </p:nvPicPr>
        <p:blipFill>
          <a:blip r:embed="rId2"/>
          <a:srcRect l="37485" r="21151" b="1"/>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Tree>
    <p:extLst>
      <p:ext uri="{BB962C8B-B14F-4D97-AF65-F5344CB8AC3E}">
        <p14:creationId xmlns:p14="http://schemas.microsoft.com/office/powerpoint/2010/main" val="618241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E973-D1E3-4808-7753-FBE7A825BC94}"/>
              </a:ext>
            </a:extLst>
          </p:cNvPr>
          <p:cNvSpPr>
            <a:spLocks noGrp="1"/>
          </p:cNvSpPr>
          <p:nvPr>
            <p:ph type="title"/>
          </p:nvPr>
        </p:nvSpPr>
        <p:spPr>
          <a:xfrm>
            <a:off x="572493" y="-5876"/>
            <a:ext cx="11047274" cy="1060604"/>
          </a:xfrm>
        </p:spPr>
        <p:txBody>
          <a:bodyPr anchor="b">
            <a:normAutofit/>
          </a:bodyPr>
          <a:lstStyle/>
          <a:p>
            <a:r>
              <a:rPr lang="en-US" sz="5400">
                <a:ea typeface="Calibri Light"/>
                <a:cs typeface="Calibri Light"/>
              </a:rPr>
              <a:t>Analytical Steps</a:t>
            </a:r>
            <a:endParaRPr lang="en-US" sz="5400"/>
          </a:p>
        </p:txBody>
      </p:sp>
      <p:sp>
        <p:nvSpPr>
          <p:cNvPr id="3" name="Content Placeholder 2">
            <a:extLst>
              <a:ext uri="{FF2B5EF4-FFF2-40B4-BE49-F238E27FC236}">
                <a16:creationId xmlns:a16="http://schemas.microsoft.com/office/drawing/2014/main" id="{DD228302-8B94-2FE6-EAA0-2331FE713E87}"/>
              </a:ext>
            </a:extLst>
          </p:cNvPr>
          <p:cNvSpPr>
            <a:spLocks noGrp="1"/>
          </p:cNvSpPr>
          <p:nvPr>
            <p:ph idx="1"/>
          </p:nvPr>
        </p:nvSpPr>
        <p:spPr>
          <a:xfrm>
            <a:off x="572493" y="1424335"/>
            <a:ext cx="6713552" cy="4766153"/>
          </a:xfrm>
        </p:spPr>
        <p:txBody>
          <a:bodyPr vert="horz" lIns="91440" tIns="45720" rIns="91440" bIns="45720" rtlCol="0" anchor="t">
            <a:normAutofit lnSpcReduction="10000"/>
          </a:bodyPr>
          <a:lstStyle/>
          <a:p>
            <a:pPr marL="0" indent="0">
              <a:buNone/>
            </a:pPr>
            <a:r>
              <a:rPr lang="en-US" sz="1900" b="1" i="1" u="sng" dirty="0">
                <a:ea typeface="Calibri"/>
                <a:cs typeface="Calibri"/>
              </a:rPr>
              <a:t>Continuation</a:t>
            </a:r>
          </a:p>
          <a:p>
            <a:pPr marL="0" indent="0">
              <a:buNone/>
            </a:pPr>
            <a:r>
              <a:rPr lang="en-US" sz="1900" b="1" dirty="0">
                <a:ea typeface="Calibri"/>
                <a:cs typeface="Calibri"/>
              </a:rPr>
              <a:t>2. Visualization</a:t>
            </a:r>
          </a:p>
          <a:p>
            <a:pPr marL="0" indent="0">
              <a:buNone/>
            </a:pPr>
            <a:r>
              <a:rPr lang="en-US" sz="1900" dirty="0">
                <a:ea typeface="Calibri"/>
                <a:cs typeface="Calibri"/>
              </a:rPr>
              <a:t> - Line plots for popularity or profits over time.</a:t>
            </a:r>
          </a:p>
          <a:p>
            <a:pPr marL="0" indent="0">
              <a:buNone/>
            </a:pPr>
            <a:r>
              <a:rPr lang="en-US" sz="1900" dirty="0">
                <a:ea typeface="Calibri"/>
                <a:cs typeface="Calibri"/>
              </a:rPr>
              <a:t> - Bar plots for profits, popularity vs directors, genres and studios</a:t>
            </a:r>
          </a:p>
          <a:p>
            <a:pPr marL="0" indent="0">
              <a:buNone/>
            </a:pPr>
            <a:r>
              <a:rPr lang="en-US" sz="1900" dirty="0">
                <a:ea typeface="Calibri"/>
                <a:cs typeface="Calibri"/>
              </a:rPr>
              <a:t> - Heat map for correlations between the metrics</a:t>
            </a:r>
          </a:p>
          <a:p>
            <a:pPr marL="0" indent="0">
              <a:buNone/>
            </a:pPr>
            <a:r>
              <a:rPr lang="en-US" sz="1900" b="1" dirty="0">
                <a:ea typeface="Calibri"/>
                <a:cs typeface="Calibri"/>
              </a:rPr>
              <a:t>3. Modeling</a:t>
            </a:r>
          </a:p>
          <a:p>
            <a:pPr marL="0" indent="0">
              <a:buNone/>
            </a:pPr>
            <a:r>
              <a:rPr lang="en-US" sz="1900" dirty="0">
                <a:ea typeface="Calibri"/>
                <a:cs typeface="Calibri"/>
              </a:rPr>
              <a:t> - A profit prediction model </a:t>
            </a:r>
          </a:p>
          <a:p>
            <a:pPr marL="0" indent="0">
              <a:buNone/>
            </a:pPr>
            <a:r>
              <a:rPr lang="en-US" sz="1900" b="1" dirty="0">
                <a:ea typeface="Calibri"/>
                <a:cs typeface="Calibri"/>
              </a:rPr>
              <a:t>4. Insights</a:t>
            </a:r>
          </a:p>
          <a:p>
            <a:pPr marL="0" indent="0">
              <a:buNone/>
            </a:pPr>
            <a:r>
              <a:rPr lang="en-US" sz="1900" dirty="0">
                <a:ea typeface="Calibri"/>
                <a:cs typeface="Calibri"/>
              </a:rPr>
              <a:t> - Focusing on profitability and popularity of movies for the box office.</a:t>
            </a:r>
          </a:p>
        </p:txBody>
      </p:sp>
      <p:pic>
        <p:nvPicPr>
          <p:cNvPr id="5" name="Picture 4" descr="Financial graphs on a dark display">
            <a:extLst>
              <a:ext uri="{FF2B5EF4-FFF2-40B4-BE49-F238E27FC236}">
                <a16:creationId xmlns:a16="http://schemas.microsoft.com/office/drawing/2014/main" id="{B9D9727D-0B08-328E-6B9A-62126609DB25}"/>
              </a:ext>
            </a:extLst>
          </p:cNvPr>
          <p:cNvPicPr>
            <a:picLocks noChangeAspect="1"/>
          </p:cNvPicPr>
          <p:nvPr/>
        </p:nvPicPr>
        <p:blipFill>
          <a:blip r:embed="rId2"/>
          <a:srcRect l="18413" r="21458"/>
          <a:stretch/>
        </p:blipFill>
        <p:spPr>
          <a:xfrm>
            <a:off x="7675658" y="2093976"/>
            <a:ext cx="3941064" cy="4096512"/>
          </a:xfrm>
          <a:prstGeom prst="rect">
            <a:avLst/>
          </a:prstGeom>
        </p:spPr>
      </p:pic>
    </p:spTree>
    <p:extLst>
      <p:ext uri="{BB962C8B-B14F-4D97-AF65-F5344CB8AC3E}">
        <p14:creationId xmlns:p14="http://schemas.microsoft.com/office/powerpoint/2010/main" val="4045511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D8148-76C5-0C03-E3FB-CB3A15AB36FF}"/>
              </a:ext>
            </a:extLst>
          </p:cNvPr>
          <p:cNvSpPr>
            <a:spLocks noGrp="1"/>
          </p:cNvSpPr>
          <p:nvPr>
            <p:ph type="title"/>
          </p:nvPr>
        </p:nvSpPr>
        <p:spPr>
          <a:xfrm>
            <a:off x="4654296" y="329184"/>
            <a:ext cx="6894576" cy="1783080"/>
          </a:xfrm>
        </p:spPr>
        <p:txBody>
          <a:bodyPr anchor="b">
            <a:normAutofit/>
          </a:bodyPr>
          <a:lstStyle/>
          <a:p>
            <a:r>
              <a:rPr lang="en-US" sz="5400">
                <a:ea typeface="Calibri Light"/>
                <a:cs typeface="Calibri Light"/>
              </a:rPr>
              <a:t>Potential Challenges</a:t>
            </a:r>
            <a:endParaRPr lang="en-US" sz="5400"/>
          </a:p>
        </p:txBody>
      </p:sp>
      <p:sp>
        <p:nvSpPr>
          <p:cNvPr id="3" name="Content Placeholder 2">
            <a:extLst>
              <a:ext uri="{FF2B5EF4-FFF2-40B4-BE49-F238E27FC236}">
                <a16:creationId xmlns:a16="http://schemas.microsoft.com/office/drawing/2014/main" id="{1823DF23-C4DF-102A-75FA-26AE5C48CFFC}"/>
              </a:ext>
            </a:extLst>
          </p:cNvPr>
          <p:cNvSpPr>
            <a:spLocks noGrp="1"/>
          </p:cNvSpPr>
          <p:nvPr>
            <p:ph idx="1"/>
          </p:nvPr>
        </p:nvSpPr>
        <p:spPr>
          <a:xfrm>
            <a:off x="4654296" y="2706624"/>
            <a:ext cx="6894576" cy="3483864"/>
          </a:xfrm>
        </p:spPr>
        <p:txBody>
          <a:bodyPr vert="horz" lIns="91440" tIns="45720" rIns="91440" bIns="45720" rtlCol="0" anchor="t">
            <a:noAutofit/>
          </a:bodyPr>
          <a:lstStyle/>
          <a:p>
            <a:pPr marL="457200" indent="-457200"/>
            <a:r>
              <a:rPr lang="en-US" b="1" dirty="0">
                <a:ea typeface="+mn-lt"/>
                <a:cs typeface="+mn-lt"/>
              </a:rPr>
              <a:t>Data Availability: </a:t>
            </a:r>
            <a:r>
              <a:rPr lang="en-US" dirty="0">
                <a:ea typeface="+mn-lt"/>
                <a:cs typeface="+mn-lt"/>
              </a:rPr>
              <a:t>There is limited access to  data from competitors or other streaming platforms.</a:t>
            </a:r>
            <a:endParaRPr lang="en-US">
              <a:ea typeface="Calibri" panose="020F0502020204030204"/>
              <a:cs typeface="Calibri" panose="020F0502020204030204"/>
            </a:endParaRPr>
          </a:p>
          <a:p>
            <a:pPr marL="457200" indent="-457200"/>
            <a:r>
              <a:rPr lang="en-US" b="1" dirty="0">
                <a:ea typeface="+mn-lt"/>
                <a:cs typeface="+mn-lt"/>
              </a:rPr>
              <a:t>Data Integration: </a:t>
            </a:r>
            <a:r>
              <a:rPr lang="en-US" dirty="0">
                <a:ea typeface="+mn-lt"/>
                <a:cs typeface="+mn-lt"/>
              </a:rPr>
              <a:t>We are combining data from various sources (e.g., box office mojo, the numbers ,IMDB) to provide a comprehensive analysis.</a:t>
            </a:r>
            <a:endParaRPr lang="en-US">
              <a:ea typeface="Calibri" panose="020F0502020204030204"/>
              <a:cs typeface="Calibri" panose="020F0502020204030204"/>
            </a:endParaRPr>
          </a:p>
          <a:p>
            <a:pPr marL="457200" indent="-457200"/>
            <a:r>
              <a:rPr lang="en-US" b="1" dirty="0">
                <a:ea typeface="+mn-lt"/>
                <a:cs typeface="+mn-lt"/>
              </a:rPr>
              <a:t>Missing Values:</a:t>
            </a:r>
            <a:r>
              <a:rPr lang="en-US" dirty="0">
                <a:ea typeface="+mn-lt"/>
                <a:cs typeface="+mn-lt"/>
              </a:rPr>
              <a:t> There are large datasets with a  lot of missing values.</a:t>
            </a:r>
            <a:endParaRPr lang="en-US" dirty="0">
              <a:ea typeface="Calibri" panose="020F0502020204030204"/>
              <a:cs typeface="Calibri" panose="020F0502020204030204"/>
            </a:endParaRPr>
          </a:p>
        </p:txBody>
      </p:sp>
      <p:pic>
        <p:nvPicPr>
          <p:cNvPr id="5" name="Picture 4" descr="An abstract design with lines and financial symbols">
            <a:extLst>
              <a:ext uri="{FF2B5EF4-FFF2-40B4-BE49-F238E27FC236}">
                <a16:creationId xmlns:a16="http://schemas.microsoft.com/office/drawing/2014/main" id="{C581D3B1-EB6D-8C7D-D10A-0E7FCCD88381}"/>
              </a:ext>
            </a:extLst>
          </p:cNvPr>
          <p:cNvPicPr>
            <a:picLocks noChangeAspect="1"/>
          </p:cNvPicPr>
          <p:nvPr/>
        </p:nvPicPr>
        <p:blipFill>
          <a:blip r:embed="rId2"/>
          <a:srcRect l="28868" r="31777" b="3"/>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Tree>
    <p:extLst>
      <p:ext uri="{BB962C8B-B14F-4D97-AF65-F5344CB8AC3E}">
        <p14:creationId xmlns:p14="http://schemas.microsoft.com/office/powerpoint/2010/main" val="309166282"/>
      </p:ext>
    </p:extLst>
  </p:cSld>
  <p:clrMapOvr>
    <a:masterClrMapping/>
  </p:clrMapOvr>
</p:sld>
</file>

<file path=ppt/theme/theme1.xml><?xml version="1.0" encoding="utf-8"?>
<a:theme xmlns:a="http://schemas.openxmlformats.org/drawingml/2006/main" name="DashVTI">
  <a:themeElements>
    <a:clrScheme name="DashVTI">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DashVTI">
      <a:majorFont>
        <a:latin typeface="Grandview Display"/>
        <a:ea typeface=""/>
        <a:cs typeface=""/>
      </a:majorFont>
      <a:minorFont>
        <a:latin typeface="Grandview Display"/>
        <a:ea typeface=""/>
        <a:cs typeface=""/>
      </a:minorFont>
    </a:fontScheme>
    <a:fmtScheme name="Dash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E0E31462-65AE-4087-9B94-B3347EE711B2}" vid="{CA8B31CB-369F-4872-A917-A9EAAF918275}"/>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DashVTI</vt:lpstr>
      <vt:lpstr>Movie Performance Trend Analysis: Identifying Types of Movies Best for the Box Office</vt:lpstr>
      <vt:lpstr>Overview</vt:lpstr>
      <vt:lpstr>Problem Statement</vt:lpstr>
      <vt:lpstr>Goal</vt:lpstr>
      <vt:lpstr>Data Overview</vt:lpstr>
      <vt:lpstr>Data Overview</vt:lpstr>
      <vt:lpstr>Analysis Steps</vt:lpstr>
      <vt:lpstr>Analytical Steps</vt:lpstr>
      <vt:lpstr>Potential Challenges</vt:lpstr>
      <vt:lpstr>Observations</vt:lpstr>
      <vt:lpstr>Observations</vt:lpstr>
      <vt:lpstr>Observations</vt:lpstr>
      <vt:lpstr>Observation</vt:lpstr>
      <vt:lpstr>Conclusion</vt:lpstr>
      <vt:lpstr>Recommendations</vt:lpstr>
      <vt:lpstr>Recommendations</vt:lpstr>
      <vt:lpstr>Summary</vt:lpstr>
      <vt:lpstr>Summary</vt:lpstr>
      <vt:lpstr>Thank You for your time</vt:lpstr>
      <vt:lpstr>Q &amp; A</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896</cp:revision>
  <dcterms:created xsi:type="dcterms:W3CDTF">2023-03-30T14:29:49Z</dcterms:created>
  <dcterms:modified xsi:type="dcterms:W3CDTF">2025-01-19T18:19:53Z</dcterms:modified>
</cp:coreProperties>
</file>