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1"/>
  </p:notesMasterIdLst>
  <p:handoutMasterIdLst>
    <p:handoutMasterId r:id="rId12"/>
  </p:handoutMasterIdLst>
  <p:sldIdLst>
    <p:sldId id="256" r:id="rId5"/>
    <p:sldId id="261" r:id="rId6"/>
    <p:sldId id="258" r:id="rId7"/>
    <p:sldId id="259"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87"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4/13/2024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showcase bar plots displaying the mean salary of full-time data scientists across various experience levels and company sizes. This visualization clearly depicts how salaries differ among different experience levels (Entry-level, Mid-level, Senior-level) and company sizes (Small, Medium, large) within our organization. We can identify any notable patterns or discrepancies that may impact our compensation approach by analyzing these distributions.</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visualize the distribution of current salaries for full-time data scientists based in the United States, focusing specifically on those working in small companies. The plot provides a clear picture of the mean wages within our target market. Understanding the current distribution is essential for assessing our competitiveness and setting appropriate salary ranges to attract top talent.</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987868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displays the distribution of salaries after applying a 10% increase to accommodate the competitive market and the company's rapid expansion. By visualizing the adjusted salary range, we can assess the impact of the proposed salary adjustment on salary distribution. This analysis helps us determine whether the adjusted salary range aligns with our goal of attracting and retaining top talent in a highly competitive market.</a:t>
            </a: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bar plot showcases the mean salary of full-time data scientists categorized by experience level. By comparing salary levels across different experience levels, we can identify any trends or patterns in compensation within the data science field. Understanding these variations in salary based on experience level is essential for designing salary structures that incentivize career growth and attract experienced professionals to our organization.</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57604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mean salary of $175,000 for a senior-level data scientist in a small company, I recommend providing a competitive salary range that reflects market trends and ensures we can attract top talent. Considering the highly competitive market and our company's rapid expansion, I suggest offering a salary range with a lower bound slightly above the mean, perhaps around $180,000 to $190,000. This range demonstrates our commitment to offering competitive compensation while providing room for negotiation and flexibility.</a:t>
            </a:r>
          </a:p>
          <a:p>
            <a:endParaRPr lang="en-US" dirty="0"/>
          </a:p>
          <a:p>
            <a:r>
              <a:rPr lang="en-US" dirty="0"/>
              <a:t>For a senior-level data scientist position, we highly value and appreciate candidates with a robust and diverse range of experience. Specifically, we recognize individuals who have demonstrated expertise in advanced statistical analysis, machine learning algorithms, and data visualization techniques. Additionally, candidates should possess a strong background in programming languages commonly used in data science, such as Python, R, or SQL.</a:t>
            </a:r>
          </a:p>
          <a:p>
            <a:endParaRPr lang="en-US" dirty="0"/>
          </a:p>
          <a:p>
            <a:r>
              <a:rPr lang="en-US" dirty="0"/>
              <a:t>Experience leading and executing end-to-end data science projects would be precious, from problem formulation and data collection to model development and deployment. Moreover, candidates who successfully drive business impact through data-driven insights and recommendations would be preferred.</a:t>
            </a:r>
          </a:p>
          <a:p>
            <a:endParaRPr lang="en-US" dirty="0"/>
          </a:p>
          <a:p>
            <a:r>
              <a:rPr lang="en-US" dirty="0"/>
              <a:t>In our rapidly expanding company with evolving needs, we empower and value candidates who have experience working in dynamic and fast-paced environments. Adaptability, problem-solving skills, and the ability to collaborate effectively with cross-functional teams are not just essential attributes, but are integral to success in our organization.</a:t>
            </a:r>
          </a:p>
          <a:p>
            <a:endParaRPr lang="en-US" dirty="0"/>
          </a:p>
          <a:p>
            <a:r>
              <a:rPr lang="en-US" dirty="0"/>
              <a:t>Overall, I prioritize candidates who possess technical expertise and demonstrate a passion for continuous learning, innovation, and driving positive change through data-driven decision-making.</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10C8FF-ACD6-41AD-95DE-071C55DC9D39}" type="datetime1">
              <a:rPr lang="en-US" smtClean="0"/>
              <a:t>4/13/2024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F74C2-A9A6-4BBA-B964-368660BB09CF}" type="datetime1">
              <a:rPr lang="en-US" smtClean="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6737202-4D03-4F86-86B4-D1924DD70DB9}" type="datetime1">
              <a:rPr lang="en-US" smtClean="0"/>
              <a:t>4/13/2024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B00EF-5E3F-4FC2-BC88-B3FF010A931A}" type="datetime1">
              <a:rPr lang="en-US" smtClean="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EFFFF61-79A1-4D00-9052-70D3DCF259EC}" type="datetime1">
              <a:rPr lang="en-US" smtClean="0"/>
              <a:t>4/13/2024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E0E01B-276C-4C21-B1C3-01995E05A1B2}" type="datetime1">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019CC-2B56-4D95-827A-998EDDEDFCBB}" type="datetime1">
              <a:rPr lang="en-US" smtClean="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DE811-D286-4012-98C1-F89F3804E172}" type="datetime1">
              <a:rPr lang="en-US" smtClean="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CD20F-9BD1-426B-9536-57C1A675E68E}" type="datetime1">
              <a:rPr lang="en-US" smtClean="0"/>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C7FD602-69A3-4B19-8F59-4D06CEB93E35}" type="datetime1">
              <a:rPr lang="en-US" smtClean="0"/>
              <a:t>4/13/2024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0B83E-72D3-4A5F-9EBF-EAAB2F9C7B76}" type="datetime1">
              <a:rPr lang="en-US" smtClean="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8AA78A4-9F39-46F5-AB09-B152292E9078}" type="datetime1">
              <a:rPr lang="en-US" smtClean="0"/>
              <a:t>4/13/2024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4400" dirty="0">
                <a:solidFill>
                  <a:schemeClr val="bg1"/>
                </a:solidFill>
              </a:rPr>
              <a:t>Analysis of data scientist salaries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Insights for competitive compensation</a:t>
            </a:r>
          </a:p>
          <a:p>
            <a:endParaRPr lang="en-US" dirty="0">
              <a:solidFill>
                <a:srgbClr val="7CEBFF"/>
              </a:solidFill>
            </a:endParaRPr>
          </a:p>
        </p:txBody>
      </p:sp>
      <p:sp>
        <p:nvSpPr>
          <p:cNvPr id="4" name="TextBox 3">
            <a:extLst>
              <a:ext uri="{FF2B5EF4-FFF2-40B4-BE49-F238E27FC236}">
                <a16:creationId xmlns:a16="http://schemas.microsoft.com/office/drawing/2014/main" id="{2BB8977E-0AAC-D86F-EE4D-75E15095932E}"/>
              </a:ext>
            </a:extLst>
          </p:cNvPr>
          <p:cNvSpPr txBox="1"/>
          <p:nvPr/>
        </p:nvSpPr>
        <p:spPr>
          <a:xfrm>
            <a:off x="8307575" y="5628908"/>
            <a:ext cx="4748160" cy="646331"/>
          </a:xfrm>
          <a:prstGeom prst="rect">
            <a:avLst/>
          </a:prstGeom>
          <a:noFill/>
        </p:spPr>
        <p:txBody>
          <a:bodyPr wrap="square" rtlCol="0">
            <a:spAutoFit/>
          </a:bodyPr>
          <a:lstStyle/>
          <a:p>
            <a:pPr algn="ctr"/>
            <a:r>
              <a:rPr lang="en-US" dirty="0">
                <a:solidFill>
                  <a:srgbClr val="00B0F0"/>
                </a:solidFill>
              </a:rPr>
              <a:t>Christopher Rodgers</a:t>
            </a:r>
          </a:p>
          <a:p>
            <a:pPr algn="ctr"/>
            <a:r>
              <a:rPr lang="en-US" dirty="0">
                <a:solidFill>
                  <a:srgbClr val="00B0F0"/>
                </a:solidFill>
              </a:rPr>
              <a:t>April 13, 2024</a:t>
            </a:r>
          </a:p>
        </p:txBody>
      </p:sp>
      <p:sp>
        <p:nvSpPr>
          <p:cNvPr id="5" name="Date Placeholder 4">
            <a:extLst>
              <a:ext uri="{FF2B5EF4-FFF2-40B4-BE49-F238E27FC236}">
                <a16:creationId xmlns:a16="http://schemas.microsoft.com/office/drawing/2014/main" id="{F8E6EE36-01B8-0CFC-A895-32572B590CAD}"/>
              </a:ext>
            </a:extLst>
          </p:cNvPr>
          <p:cNvSpPr>
            <a:spLocks noGrp="1"/>
          </p:cNvSpPr>
          <p:nvPr>
            <p:ph type="dt" sz="half" idx="10"/>
          </p:nvPr>
        </p:nvSpPr>
        <p:spPr/>
        <p:txBody>
          <a:bodyPr/>
          <a:lstStyle/>
          <a:p>
            <a:fld id="{06728A1F-BA04-425A-B173-2A81BE64DAB1}" type="datetime1">
              <a:rPr lang="en-US" smtClean="0"/>
              <a:t>4/13/2024</a:t>
            </a:fld>
            <a:endParaRPr lang="en-US" dirty="0"/>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Introduction</a:t>
            </a:r>
          </a:p>
        </p:txBody>
      </p:sp>
      <p:sp>
        <p:nvSpPr>
          <p:cNvPr id="8" name="TextBox 7">
            <a:extLst>
              <a:ext uri="{FF2B5EF4-FFF2-40B4-BE49-F238E27FC236}">
                <a16:creationId xmlns:a16="http://schemas.microsoft.com/office/drawing/2014/main" id="{A4C3AC99-8481-EF0D-6670-915711D03C5C}"/>
              </a:ext>
            </a:extLst>
          </p:cNvPr>
          <p:cNvSpPr txBox="1"/>
          <p:nvPr/>
        </p:nvSpPr>
        <p:spPr>
          <a:xfrm>
            <a:off x="2005780" y="742711"/>
            <a:ext cx="7826593" cy="369332"/>
          </a:xfrm>
          <a:prstGeom prst="rect">
            <a:avLst/>
          </a:prstGeom>
          <a:noFill/>
        </p:spPr>
        <p:txBody>
          <a:bodyPr wrap="square" rtlCol="0">
            <a:spAutoFit/>
          </a:bodyPr>
          <a:lstStyle/>
          <a:p>
            <a:r>
              <a:rPr lang="en-US" dirty="0"/>
              <a:t>Mean Salary for Full-Time Data Scientist by Experience Level and Company Size</a:t>
            </a:r>
          </a:p>
        </p:txBody>
      </p:sp>
      <p:pic>
        <p:nvPicPr>
          <p:cNvPr id="12" name="Content Placeholder 11">
            <a:extLst>
              <a:ext uri="{FF2B5EF4-FFF2-40B4-BE49-F238E27FC236}">
                <a16:creationId xmlns:a16="http://schemas.microsoft.com/office/drawing/2014/main" id="{21FC0CC1-77B3-82FE-BD40-07D9E6094EE2}"/>
              </a:ext>
            </a:extLst>
          </p:cNvPr>
          <p:cNvPicPr>
            <a:picLocks noGrp="1" noChangeAspect="1"/>
          </p:cNvPicPr>
          <p:nvPr>
            <p:ph idx="1"/>
          </p:nvPr>
        </p:nvPicPr>
        <p:blipFill>
          <a:blip r:embed="rId3"/>
          <a:stretch>
            <a:fillRect/>
          </a:stretch>
        </p:blipFill>
        <p:spPr>
          <a:xfrm>
            <a:off x="3215149" y="1112043"/>
            <a:ext cx="6135328" cy="3678238"/>
          </a:xfrm>
        </p:spPr>
      </p:pic>
      <p:sp>
        <p:nvSpPr>
          <p:cNvPr id="13" name="TextBox 12">
            <a:extLst>
              <a:ext uri="{FF2B5EF4-FFF2-40B4-BE49-F238E27FC236}">
                <a16:creationId xmlns:a16="http://schemas.microsoft.com/office/drawing/2014/main" id="{7464AAC2-DB3E-7095-C610-F5512F02AA4A}"/>
              </a:ext>
            </a:extLst>
          </p:cNvPr>
          <p:cNvSpPr txBox="1"/>
          <p:nvPr/>
        </p:nvSpPr>
        <p:spPr>
          <a:xfrm>
            <a:off x="9026014" y="4108379"/>
            <a:ext cx="3274142" cy="738664"/>
          </a:xfrm>
          <a:prstGeom prst="rect">
            <a:avLst/>
          </a:prstGeom>
          <a:noFill/>
        </p:spPr>
        <p:txBody>
          <a:bodyPr wrap="square" rtlCol="0">
            <a:spAutoFit/>
          </a:bodyPr>
          <a:lstStyle/>
          <a:p>
            <a:r>
              <a:rPr lang="en-US" sz="1400" dirty="0"/>
              <a:t>S(Small)- Less than 50 Employees</a:t>
            </a:r>
          </a:p>
          <a:p>
            <a:r>
              <a:rPr lang="en-US" sz="1400" dirty="0"/>
              <a:t>M (Medium) – 50 to 250 Employees</a:t>
            </a:r>
          </a:p>
          <a:p>
            <a:r>
              <a:rPr lang="en-US" sz="1400" dirty="0"/>
              <a:t>L(Large)- More than 250 Employees</a:t>
            </a:r>
          </a:p>
        </p:txBody>
      </p:sp>
      <p:sp>
        <p:nvSpPr>
          <p:cNvPr id="14" name="TextBox 13">
            <a:extLst>
              <a:ext uri="{FF2B5EF4-FFF2-40B4-BE49-F238E27FC236}">
                <a16:creationId xmlns:a16="http://schemas.microsoft.com/office/drawing/2014/main" id="{F9C3AD3E-2AB0-6426-FD07-5114E1AA53C4}"/>
              </a:ext>
            </a:extLst>
          </p:cNvPr>
          <p:cNvSpPr txBox="1"/>
          <p:nvPr/>
        </p:nvSpPr>
        <p:spPr>
          <a:xfrm>
            <a:off x="363793" y="4187867"/>
            <a:ext cx="2635045" cy="954107"/>
          </a:xfrm>
          <a:prstGeom prst="rect">
            <a:avLst/>
          </a:prstGeom>
          <a:noFill/>
        </p:spPr>
        <p:txBody>
          <a:bodyPr wrap="square" rtlCol="0">
            <a:spAutoFit/>
          </a:bodyPr>
          <a:lstStyle/>
          <a:p>
            <a:r>
              <a:rPr lang="en-US" sz="1400" dirty="0"/>
              <a:t>EN- Entry-Level/Junior</a:t>
            </a:r>
          </a:p>
          <a:p>
            <a:r>
              <a:rPr lang="en-US" sz="1400" dirty="0"/>
              <a:t>MI- Mid-Level/Intermediate</a:t>
            </a:r>
          </a:p>
          <a:p>
            <a:r>
              <a:rPr lang="en-US" sz="1400" dirty="0"/>
              <a:t>SE- Senior Level/Expert</a:t>
            </a:r>
          </a:p>
          <a:p>
            <a:r>
              <a:rPr lang="en-US" sz="1400" dirty="0"/>
              <a:t>EX- Executive-Level/Director</a:t>
            </a:r>
          </a:p>
        </p:txBody>
      </p:sp>
      <p:sp>
        <p:nvSpPr>
          <p:cNvPr id="15" name="Date Placeholder 14">
            <a:extLst>
              <a:ext uri="{FF2B5EF4-FFF2-40B4-BE49-F238E27FC236}">
                <a16:creationId xmlns:a16="http://schemas.microsoft.com/office/drawing/2014/main" id="{A62D2254-610D-0E3D-9858-468FCC0E6178}"/>
              </a:ext>
            </a:extLst>
          </p:cNvPr>
          <p:cNvSpPr>
            <a:spLocks noGrp="1"/>
          </p:cNvSpPr>
          <p:nvPr>
            <p:ph type="dt" sz="half" idx="10"/>
          </p:nvPr>
        </p:nvSpPr>
        <p:spPr/>
        <p:txBody>
          <a:bodyPr/>
          <a:lstStyle/>
          <a:p>
            <a:fld id="{4845E590-358F-4E34-8548-A2AE5F69B642}" type="datetime1">
              <a:rPr lang="en-US" smtClean="0">
                <a:solidFill>
                  <a:schemeClr val="bg1"/>
                </a:solidFill>
              </a:rPr>
              <a:t>4/13/2024</a:t>
            </a:fld>
            <a:endParaRPr lang="en-US" dirty="0">
              <a:solidFill>
                <a:schemeClr val="bg1"/>
              </a:solidFill>
            </a:endParaRP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Current Salary Distribution</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pic>
        <p:nvPicPr>
          <p:cNvPr id="6" name="Content Placeholder 5">
            <a:extLst>
              <a:ext uri="{FF2B5EF4-FFF2-40B4-BE49-F238E27FC236}">
                <a16:creationId xmlns:a16="http://schemas.microsoft.com/office/drawing/2014/main" id="{83CEB83F-6433-D285-73F1-26E99D51CA2D}"/>
              </a:ext>
            </a:extLst>
          </p:cNvPr>
          <p:cNvPicPr>
            <a:picLocks noGrp="1" noChangeAspect="1"/>
          </p:cNvPicPr>
          <p:nvPr>
            <p:ph sz="half" idx="2"/>
          </p:nvPr>
        </p:nvPicPr>
        <p:blipFill>
          <a:blip r:embed="rId4"/>
          <a:stretch>
            <a:fillRect/>
          </a:stretch>
        </p:blipFill>
        <p:spPr>
          <a:xfrm>
            <a:off x="6851737" y="2148605"/>
            <a:ext cx="4503434" cy="3633787"/>
          </a:xfrm>
        </p:spPr>
      </p:pic>
      <p:sp>
        <p:nvSpPr>
          <p:cNvPr id="7" name="Date Placeholder 6">
            <a:extLst>
              <a:ext uri="{FF2B5EF4-FFF2-40B4-BE49-F238E27FC236}">
                <a16:creationId xmlns:a16="http://schemas.microsoft.com/office/drawing/2014/main" id="{1BF09338-7D6A-E3B4-ED44-FE7D17610868}"/>
              </a:ext>
            </a:extLst>
          </p:cNvPr>
          <p:cNvSpPr>
            <a:spLocks noGrp="1"/>
          </p:cNvSpPr>
          <p:nvPr>
            <p:ph type="dt" sz="half" idx="10"/>
          </p:nvPr>
        </p:nvSpPr>
        <p:spPr/>
        <p:txBody>
          <a:bodyPr/>
          <a:lstStyle/>
          <a:p>
            <a:fld id="{2389BD09-7F9C-4BEC-B61D-84FEEDE9044F}" type="datetime1">
              <a:rPr lang="en-US" smtClean="0"/>
              <a:t>4/13/2024</a:t>
            </a:fld>
            <a:endParaRPr 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Adjusted Salary Range (10% increase)</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19243216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1C7BC45B-E380-38F5-32B8-0F15D680CA97}"/>
              </a:ext>
            </a:extLst>
          </p:cNvPr>
          <p:cNvPicPr>
            <a:picLocks noChangeAspect="1"/>
          </p:cNvPicPr>
          <p:nvPr/>
        </p:nvPicPr>
        <p:blipFill>
          <a:blip r:embed="rId9"/>
          <a:stretch>
            <a:fillRect/>
          </a:stretch>
        </p:blipFill>
        <p:spPr>
          <a:xfrm>
            <a:off x="584201" y="1831750"/>
            <a:ext cx="7213600" cy="4128288"/>
          </a:xfrm>
          <a:prstGeom prst="rect">
            <a:avLst/>
          </a:prstGeom>
        </p:spPr>
      </p:pic>
      <p:sp>
        <p:nvSpPr>
          <p:cNvPr id="5" name="Date Placeholder 4">
            <a:extLst>
              <a:ext uri="{FF2B5EF4-FFF2-40B4-BE49-F238E27FC236}">
                <a16:creationId xmlns:a16="http://schemas.microsoft.com/office/drawing/2014/main" id="{BBC81327-4C9B-7626-57D3-F1F164BD8FB9}"/>
              </a:ext>
            </a:extLst>
          </p:cNvPr>
          <p:cNvSpPr>
            <a:spLocks noGrp="1"/>
          </p:cNvSpPr>
          <p:nvPr>
            <p:ph type="dt" sz="half" idx="10"/>
          </p:nvPr>
        </p:nvSpPr>
        <p:spPr/>
        <p:txBody>
          <a:bodyPr/>
          <a:lstStyle/>
          <a:p>
            <a:fld id="{7F61D03E-B9B5-4430-A26F-2C7137DF9D39}" type="datetime1">
              <a:rPr lang="en-US" smtClean="0">
                <a:solidFill>
                  <a:schemeClr val="bg1"/>
                </a:solidFill>
              </a:rPr>
              <a:t>4/13/2024</a:t>
            </a:fld>
            <a:endParaRPr lang="en-US" dirty="0">
              <a:solidFill>
                <a:schemeClr val="bg1"/>
              </a:solidFill>
            </a:endParaRPr>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BF79-DD86-15DF-91C6-804BD0C94467}"/>
              </a:ext>
            </a:extLst>
          </p:cNvPr>
          <p:cNvSpPr>
            <a:spLocks noGrp="1"/>
          </p:cNvSpPr>
          <p:nvPr>
            <p:ph type="title"/>
          </p:nvPr>
        </p:nvSpPr>
        <p:spPr/>
        <p:txBody>
          <a:bodyPr>
            <a:normAutofit/>
          </a:bodyPr>
          <a:lstStyle/>
          <a:p>
            <a:pPr algn="ctr"/>
            <a:r>
              <a:rPr lang="en-US" sz="2400" dirty="0"/>
              <a:t>Mean Salary of Full-time data scientist by experience level</a:t>
            </a:r>
          </a:p>
        </p:txBody>
      </p:sp>
      <p:pic>
        <p:nvPicPr>
          <p:cNvPr id="4" name="Picture 3">
            <a:extLst>
              <a:ext uri="{FF2B5EF4-FFF2-40B4-BE49-F238E27FC236}">
                <a16:creationId xmlns:a16="http://schemas.microsoft.com/office/drawing/2014/main" id="{D4C71E44-BBBC-169B-8198-8F56A34E9A9D}"/>
              </a:ext>
            </a:extLst>
          </p:cNvPr>
          <p:cNvPicPr>
            <a:picLocks noChangeAspect="1"/>
          </p:cNvPicPr>
          <p:nvPr/>
        </p:nvPicPr>
        <p:blipFill>
          <a:blip r:embed="rId3"/>
          <a:stretch>
            <a:fillRect/>
          </a:stretch>
        </p:blipFill>
        <p:spPr>
          <a:xfrm>
            <a:off x="3333136" y="1924050"/>
            <a:ext cx="5997678" cy="4933950"/>
          </a:xfrm>
          <a:prstGeom prst="rect">
            <a:avLst/>
          </a:prstGeom>
        </p:spPr>
      </p:pic>
      <p:sp>
        <p:nvSpPr>
          <p:cNvPr id="5" name="Date Placeholder 4">
            <a:extLst>
              <a:ext uri="{FF2B5EF4-FFF2-40B4-BE49-F238E27FC236}">
                <a16:creationId xmlns:a16="http://schemas.microsoft.com/office/drawing/2014/main" id="{5AD26CAB-5FDA-5F40-B525-23B8BBCE224C}"/>
              </a:ext>
            </a:extLst>
          </p:cNvPr>
          <p:cNvSpPr>
            <a:spLocks noGrp="1"/>
          </p:cNvSpPr>
          <p:nvPr>
            <p:ph type="dt" sz="half" idx="10"/>
          </p:nvPr>
        </p:nvSpPr>
        <p:spPr/>
        <p:txBody>
          <a:bodyPr/>
          <a:lstStyle/>
          <a:p>
            <a:fld id="{B8DA0990-E26E-46A9-B23D-B1426BA06CFF}" type="datetime1">
              <a:rPr lang="en-US" smtClean="0"/>
              <a:t>4/13/2024</a:t>
            </a:fld>
            <a:endParaRPr lang="en-US" dirty="0"/>
          </a:p>
        </p:txBody>
      </p:sp>
    </p:spTree>
    <p:extLst>
      <p:ext uri="{BB962C8B-B14F-4D97-AF65-F5344CB8AC3E}">
        <p14:creationId xmlns:p14="http://schemas.microsoft.com/office/powerpoint/2010/main" val="210789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Close-up of a pen writing on a chart">
            <a:extLst>
              <a:ext uri="{FF2B5EF4-FFF2-40B4-BE49-F238E27FC236}">
                <a16:creationId xmlns:a16="http://schemas.microsoft.com/office/drawing/2014/main" id="{A21EA617-6D48-425F-97A8-7FEC82C8F401}"/>
              </a:ext>
            </a:extLst>
          </p:cNvPr>
          <p:cNvPicPr>
            <a:picLocks noChangeAspect="1"/>
          </p:cNvPicPr>
          <p:nvPr/>
        </p:nvPicPr>
        <p:blipFill>
          <a:blip r:embed="rId3">
            <a:alphaModFix amt="82000"/>
          </a:blip>
          <a:srcRect l="1724" r="1724"/>
          <a:stretch/>
        </p:blipFill>
        <p:spPr>
          <a:xfrm>
            <a:off x="446534" y="723899"/>
            <a:ext cx="7498616" cy="5676901"/>
          </a:xfrm>
          <a:prstGeom prst="rect">
            <a:avLst/>
          </a:prstGeom>
          <a:effectLst>
            <a:outerShdw blurRad="50800" dist="50800" dir="5400000" algn="ctr" rotWithShape="0">
              <a:srgbClr val="000000"/>
            </a:outerShdw>
          </a:effectLst>
        </p:spPr>
      </p:pic>
      <p:sp>
        <p:nvSpPr>
          <p:cNvPr id="4" name="Date Placeholder 3">
            <a:extLst>
              <a:ext uri="{FF2B5EF4-FFF2-40B4-BE49-F238E27FC236}">
                <a16:creationId xmlns:a16="http://schemas.microsoft.com/office/drawing/2014/main" id="{ED3D9659-A05F-7EAB-466F-02F5BDC1C2FE}"/>
              </a:ext>
            </a:extLst>
          </p:cNvPr>
          <p:cNvSpPr>
            <a:spLocks noGrp="1"/>
          </p:cNvSpPr>
          <p:nvPr>
            <p:ph type="dt" sz="half" idx="10"/>
          </p:nvPr>
        </p:nvSpPr>
        <p:spPr/>
        <p:txBody>
          <a:bodyPr/>
          <a:lstStyle/>
          <a:p>
            <a:fld id="{4D971B57-BC7E-4EB0-A9CF-C3285B2D756A}" type="datetime1">
              <a:rPr lang="en-US" smtClean="0">
                <a:solidFill>
                  <a:schemeClr val="bg1"/>
                </a:solidFill>
              </a:rPr>
              <a:t>4/13/2024</a:t>
            </a:fld>
            <a:endParaRPr lang="en-US" dirty="0">
              <a:solidFill>
                <a:schemeClr val="bg1"/>
              </a:solidFill>
            </a:endParaRPr>
          </a:p>
        </p:txBody>
      </p:sp>
      <p:sp>
        <p:nvSpPr>
          <p:cNvPr id="6" name="TextBox 5">
            <a:extLst>
              <a:ext uri="{FF2B5EF4-FFF2-40B4-BE49-F238E27FC236}">
                <a16:creationId xmlns:a16="http://schemas.microsoft.com/office/drawing/2014/main" id="{B7A652A8-0CF4-0EBD-A44F-C2F40F24E0FB}"/>
              </a:ext>
            </a:extLst>
          </p:cNvPr>
          <p:cNvSpPr txBox="1"/>
          <p:nvPr/>
        </p:nvSpPr>
        <p:spPr>
          <a:xfrm>
            <a:off x="400546" y="857039"/>
            <a:ext cx="7498616" cy="830997"/>
          </a:xfrm>
          <a:prstGeom prst="rect">
            <a:avLst/>
          </a:prstGeom>
          <a:noFill/>
        </p:spPr>
        <p:txBody>
          <a:bodyPr wrap="square" rtlCol="0">
            <a:spAutoFit/>
          </a:bodyPr>
          <a:lstStyle/>
          <a:p>
            <a:pPr algn="ctr"/>
            <a:r>
              <a:rPr lang="en-US" sz="4800" dirty="0"/>
              <a:t>Salary Recommendation</a:t>
            </a:r>
          </a:p>
        </p:txBody>
      </p:sp>
      <p:sp>
        <p:nvSpPr>
          <p:cNvPr id="7" name="TextBox 6">
            <a:extLst>
              <a:ext uri="{FF2B5EF4-FFF2-40B4-BE49-F238E27FC236}">
                <a16:creationId xmlns:a16="http://schemas.microsoft.com/office/drawing/2014/main" id="{FABC2656-D10F-38D3-99D6-E38BDC0498D4}"/>
              </a:ext>
            </a:extLst>
          </p:cNvPr>
          <p:cNvSpPr txBox="1"/>
          <p:nvPr/>
        </p:nvSpPr>
        <p:spPr>
          <a:xfrm>
            <a:off x="508589" y="1862767"/>
            <a:ext cx="7236542" cy="1292662"/>
          </a:xfrm>
          <a:prstGeom prst="rect">
            <a:avLst/>
          </a:prstGeom>
          <a:noFill/>
        </p:spPr>
        <p:txBody>
          <a:bodyPr wrap="square" rtlCol="0">
            <a:spAutoFit/>
          </a:bodyPr>
          <a:lstStyle/>
          <a:p>
            <a:pPr marL="457200" indent="-457200">
              <a:buClr>
                <a:schemeClr val="tx1"/>
              </a:buClr>
              <a:buSzPct val="125000"/>
              <a:buFont typeface="Wingdings" panose="05000000000000000000" pitchFamily="2" charset="2"/>
              <a:buChar char="Ø"/>
            </a:pPr>
            <a:r>
              <a:rPr lang="en-US" sz="2000" b="1" dirty="0"/>
              <a:t>Position: Data Scientist</a:t>
            </a:r>
          </a:p>
          <a:p>
            <a:pPr marL="457200" indent="-457200">
              <a:buClr>
                <a:schemeClr val="tx1"/>
              </a:buClr>
              <a:buSzPct val="125000"/>
              <a:buFont typeface="Wingdings" panose="05000000000000000000" pitchFamily="2" charset="2"/>
              <a:buChar char="Ø"/>
            </a:pPr>
            <a:r>
              <a:rPr lang="en-US" sz="2000" b="1" dirty="0"/>
              <a:t>Experience Level: Senior </a:t>
            </a:r>
          </a:p>
          <a:p>
            <a:pPr marL="457200" indent="-457200">
              <a:buClr>
                <a:schemeClr val="tx1"/>
              </a:buClr>
              <a:buSzPct val="125000"/>
              <a:buFont typeface="Wingdings" panose="05000000000000000000" pitchFamily="2" charset="2"/>
              <a:buChar char="Ø"/>
            </a:pPr>
            <a:r>
              <a:rPr lang="en-US" sz="2000" b="1" dirty="0"/>
              <a:t>Salary Range: $180,000 - $190,000</a:t>
            </a:r>
          </a:p>
          <a:p>
            <a:pPr>
              <a:buClr>
                <a:schemeClr val="bg1"/>
              </a:buClr>
              <a:buSzPct val="125000"/>
            </a:pPr>
            <a:endParaRPr lang="en-US" dirty="0">
              <a:solidFill>
                <a:schemeClr val="bg1"/>
              </a:solidFill>
            </a:endParaRPr>
          </a:p>
        </p:txBody>
      </p:sp>
      <p:sp>
        <p:nvSpPr>
          <p:cNvPr id="8" name="TextBox 7">
            <a:extLst>
              <a:ext uri="{FF2B5EF4-FFF2-40B4-BE49-F238E27FC236}">
                <a16:creationId xmlns:a16="http://schemas.microsoft.com/office/drawing/2014/main" id="{E40A2DAF-0EDC-6A97-E5FF-414DCB1CD534}"/>
              </a:ext>
            </a:extLst>
          </p:cNvPr>
          <p:cNvSpPr txBox="1"/>
          <p:nvPr/>
        </p:nvSpPr>
        <p:spPr>
          <a:xfrm>
            <a:off x="432957" y="2739930"/>
            <a:ext cx="7482126" cy="830997"/>
          </a:xfrm>
          <a:prstGeom prst="rect">
            <a:avLst/>
          </a:prstGeom>
          <a:noFill/>
        </p:spPr>
        <p:txBody>
          <a:bodyPr wrap="square" rtlCol="0">
            <a:spAutoFit/>
          </a:bodyPr>
          <a:lstStyle/>
          <a:p>
            <a:pPr algn="ctr"/>
            <a:r>
              <a:rPr lang="en-US" sz="4800" dirty="0"/>
              <a:t>Ideal Candidate</a:t>
            </a:r>
          </a:p>
        </p:txBody>
      </p:sp>
      <p:sp>
        <p:nvSpPr>
          <p:cNvPr id="9" name="TextBox 8">
            <a:extLst>
              <a:ext uri="{FF2B5EF4-FFF2-40B4-BE49-F238E27FC236}">
                <a16:creationId xmlns:a16="http://schemas.microsoft.com/office/drawing/2014/main" id="{A1D47326-CBF7-FE17-718B-778AA8F3174E}"/>
              </a:ext>
            </a:extLst>
          </p:cNvPr>
          <p:cNvSpPr txBox="1"/>
          <p:nvPr/>
        </p:nvSpPr>
        <p:spPr>
          <a:xfrm>
            <a:off x="382716" y="3458940"/>
            <a:ext cx="7452629" cy="2862322"/>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sz="2000" b="1" dirty="0"/>
              <a:t>Robust and Diverse Range of Experience</a:t>
            </a:r>
          </a:p>
          <a:p>
            <a:pPr marL="285750" indent="-285750">
              <a:buClr>
                <a:schemeClr val="tx1"/>
              </a:buClr>
              <a:buFont typeface="Wingdings" panose="05000000000000000000" pitchFamily="2" charset="2"/>
              <a:buChar char="Ø"/>
            </a:pPr>
            <a:r>
              <a:rPr lang="en-US" sz="2000" b="1" dirty="0"/>
              <a:t>Experience leading and executing end-to-end projects</a:t>
            </a:r>
          </a:p>
          <a:p>
            <a:pPr marL="285750" indent="-285750">
              <a:buClr>
                <a:schemeClr val="tx1"/>
              </a:buClr>
              <a:buFont typeface="Wingdings" panose="05000000000000000000" pitchFamily="2" charset="2"/>
              <a:buChar char="Ø"/>
            </a:pPr>
            <a:r>
              <a:rPr lang="en-US" sz="2000" b="1" dirty="0"/>
              <a:t>Drives business impact through data-driven insights</a:t>
            </a:r>
          </a:p>
          <a:p>
            <a:pPr marL="285750" indent="-285750">
              <a:buClr>
                <a:schemeClr val="tx1"/>
              </a:buClr>
              <a:buFont typeface="Wingdings" panose="05000000000000000000" pitchFamily="2" charset="2"/>
              <a:buChar char="Ø"/>
            </a:pPr>
            <a:r>
              <a:rPr lang="en-US" sz="2000" b="1" dirty="0"/>
              <a:t>Experience working in a dynamic and fast-paced environment</a:t>
            </a:r>
          </a:p>
          <a:p>
            <a:pPr marL="285750" indent="-285750">
              <a:buClr>
                <a:schemeClr val="tx1"/>
              </a:buClr>
              <a:buFont typeface="Wingdings" panose="05000000000000000000" pitchFamily="2" charset="2"/>
              <a:buChar char="Ø"/>
            </a:pPr>
            <a:r>
              <a:rPr lang="en-US" sz="2000" b="1" dirty="0"/>
              <a:t>Adaptability, problem-solving, and ability to collaborate effectively</a:t>
            </a:r>
          </a:p>
          <a:p>
            <a:pPr marL="285750" indent="-285750">
              <a:buClr>
                <a:schemeClr val="tx1"/>
              </a:buClr>
              <a:buFont typeface="Wingdings" panose="05000000000000000000" pitchFamily="2" charset="2"/>
              <a:buChar char="Ø"/>
            </a:pPr>
            <a:r>
              <a:rPr lang="en-US" sz="2000" b="1" dirty="0"/>
              <a:t>Possess technical expertise and demonstrates a passion for learning, innovation, and driving positive change</a:t>
            </a:r>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81</TotalTime>
  <Words>727</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Gill Sans MT</vt:lpstr>
      <vt:lpstr>Wingdings</vt:lpstr>
      <vt:lpstr>Wingdings 2</vt:lpstr>
      <vt:lpstr>Custom</vt:lpstr>
      <vt:lpstr>Analysis of data scientist salaries</vt:lpstr>
      <vt:lpstr>Introduction</vt:lpstr>
      <vt:lpstr>Current Salary Distribution</vt:lpstr>
      <vt:lpstr>Adjusted Salary Range (10% increase)</vt:lpstr>
      <vt:lpstr>Mean Salary of Full-time data scientist by experience level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data scientist salaries</dc:title>
  <dc:creator>Christopher Rodgers</dc:creator>
  <cp:lastModifiedBy>Christopher Rodgers</cp:lastModifiedBy>
  <cp:revision>1</cp:revision>
  <dcterms:created xsi:type="dcterms:W3CDTF">2024-04-13T18:37:00Z</dcterms:created>
  <dcterms:modified xsi:type="dcterms:W3CDTF">2024-04-13T19:58:35Z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