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98" r:id="rId3"/>
    <p:sldId id="299" r:id="rId4"/>
    <p:sldId id="300" r:id="rId5"/>
    <p:sldId id="303" r:id="rId6"/>
    <p:sldId id="305" r:id="rId7"/>
    <p:sldId id="304" r:id="rId8"/>
    <p:sldId id="307" r:id="rId9"/>
    <p:sldId id="306" r:id="rId10"/>
    <p:sldId id="308" r:id="rId11"/>
    <p:sldId id="309"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C4EF9F-BEB4-C8C0-77FB-871980E7FC93}" v="28" dt="2023-08-27T13:13:00.597"/>
    <p1510:client id="{2F4F2122-5934-2359-7EFA-CA866DB3CC0D}" v="500" dt="2023-08-27T10:15:52.582"/>
    <p1510:client id="{6F3117E3-5E51-4420-9A77-FB3B7F86F9EC}" v="1" dt="2023-06-08T06:28:17.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0141" autoAdjust="0"/>
  </p:normalViewPr>
  <p:slideViewPr>
    <p:cSldViewPr snapToGrid="0">
      <p:cViewPr varScale="1">
        <p:scale>
          <a:sx n="77" d="100"/>
          <a:sy n="77" d="100"/>
        </p:scale>
        <p:origin x="811"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B5ACF-8E17-4870-8245-4A77F959A756}" type="datetimeFigureOut">
              <a:rPr lang="en-PH" smtClean="0"/>
              <a:t>09/05/2025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71C6D-497D-4CD5-9B94-B8BE6A5DCC3D}" type="slidenum">
              <a:rPr lang="en-PH" smtClean="0"/>
              <a:t>‹#›</a:t>
            </a:fld>
            <a:endParaRPr lang="en-PH"/>
          </a:p>
        </p:txBody>
      </p:sp>
    </p:spTree>
    <p:extLst>
      <p:ext uri="{BB962C8B-B14F-4D97-AF65-F5344CB8AC3E}">
        <p14:creationId xmlns:p14="http://schemas.microsoft.com/office/powerpoint/2010/main" val="7289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2BF71C6D-497D-4CD5-9B94-B8BE6A5DCC3D}" type="slidenum">
              <a:rPr lang="en-PH" smtClean="0"/>
              <a:t>1</a:t>
            </a:fld>
            <a:endParaRPr lang="en-PH"/>
          </a:p>
        </p:txBody>
      </p:sp>
    </p:spTree>
    <p:extLst>
      <p:ext uri="{BB962C8B-B14F-4D97-AF65-F5344CB8AC3E}">
        <p14:creationId xmlns:p14="http://schemas.microsoft.com/office/powerpoint/2010/main" val="407131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71C6D-497D-4CD5-9B94-B8BE6A5DCC3D}" type="slidenum">
              <a:rPr lang="en-PH" smtClean="0"/>
              <a:t>2</a:t>
            </a:fld>
            <a:endParaRPr lang="en-PH"/>
          </a:p>
        </p:txBody>
      </p:sp>
    </p:spTree>
    <p:extLst>
      <p:ext uri="{BB962C8B-B14F-4D97-AF65-F5344CB8AC3E}">
        <p14:creationId xmlns:p14="http://schemas.microsoft.com/office/powerpoint/2010/main" val="343116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71C6D-497D-4CD5-9B94-B8BE6A5DCC3D}" type="slidenum">
              <a:rPr lang="en-PH" smtClean="0"/>
              <a:t>3</a:t>
            </a:fld>
            <a:endParaRPr lang="en-PH"/>
          </a:p>
        </p:txBody>
      </p:sp>
    </p:spTree>
    <p:extLst>
      <p:ext uri="{BB962C8B-B14F-4D97-AF65-F5344CB8AC3E}">
        <p14:creationId xmlns:p14="http://schemas.microsoft.com/office/powerpoint/2010/main" val="128361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71C6D-497D-4CD5-9B94-B8BE6A5DCC3D}" type="slidenum">
              <a:rPr lang="en-PH" smtClean="0"/>
              <a:t>4</a:t>
            </a:fld>
            <a:endParaRPr lang="en-PH"/>
          </a:p>
        </p:txBody>
      </p:sp>
    </p:spTree>
    <p:extLst>
      <p:ext uri="{BB962C8B-B14F-4D97-AF65-F5344CB8AC3E}">
        <p14:creationId xmlns:p14="http://schemas.microsoft.com/office/powerpoint/2010/main" val="153760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71C6D-497D-4CD5-9B94-B8BE6A5DCC3D}" type="slidenum">
              <a:rPr lang="en-PH" smtClean="0"/>
              <a:t>5</a:t>
            </a:fld>
            <a:endParaRPr lang="en-PH"/>
          </a:p>
        </p:txBody>
      </p:sp>
    </p:spTree>
    <p:extLst>
      <p:ext uri="{BB962C8B-B14F-4D97-AF65-F5344CB8AC3E}">
        <p14:creationId xmlns:p14="http://schemas.microsoft.com/office/powerpoint/2010/main" val="170304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71C6D-497D-4CD5-9B94-B8BE6A5DCC3D}" type="slidenum">
              <a:rPr lang="en-PH" smtClean="0"/>
              <a:t>6</a:t>
            </a:fld>
            <a:endParaRPr lang="en-PH"/>
          </a:p>
        </p:txBody>
      </p:sp>
    </p:spTree>
    <p:extLst>
      <p:ext uri="{BB962C8B-B14F-4D97-AF65-F5344CB8AC3E}">
        <p14:creationId xmlns:p14="http://schemas.microsoft.com/office/powerpoint/2010/main" val="1394562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71C6D-497D-4CD5-9B94-B8BE6A5DCC3D}" type="slidenum">
              <a:rPr lang="en-PH" smtClean="0"/>
              <a:t>7</a:t>
            </a:fld>
            <a:endParaRPr lang="en-PH"/>
          </a:p>
        </p:txBody>
      </p:sp>
    </p:spTree>
    <p:extLst>
      <p:ext uri="{BB962C8B-B14F-4D97-AF65-F5344CB8AC3E}">
        <p14:creationId xmlns:p14="http://schemas.microsoft.com/office/powerpoint/2010/main" val="1091046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5686" y="871992"/>
            <a:ext cx="69342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315686" y="3259592"/>
            <a:ext cx="693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E593E785-8F7E-46D7-AADC-06732D2B080B}" type="datetime1">
              <a:rPr lang="en-PH" smtClean="0"/>
              <a:t>09/05/2025</a:t>
            </a:fld>
            <a:endParaRPr lang="en-PH"/>
          </a:p>
        </p:txBody>
      </p:sp>
      <p:sp>
        <p:nvSpPr>
          <p:cNvPr id="5" name="Footer Placeholder 4"/>
          <p:cNvSpPr>
            <a:spLocks noGrp="1"/>
          </p:cNvSpPr>
          <p:nvPr>
            <p:ph type="ftr" sz="quarter" idx="11"/>
          </p:nvPr>
        </p:nvSpPr>
        <p:spPr/>
        <p:txBody>
          <a:bodyPr/>
          <a:lstStyle/>
          <a:p>
            <a:r>
              <a:rPr lang="en-PH"/>
              <a:t>Experiment 1</a:t>
            </a:r>
          </a:p>
        </p:txBody>
      </p:sp>
      <p:sp>
        <p:nvSpPr>
          <p:cNvPr id="6" name="Slide Number Placeholder 5"/>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365014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ADF26B6A-77BD-4174-8AB7-B488A3834BC1}" type="datetime1">
              <a:rPr lang="en-PH" smtClean="0"/>
              <a:t>09/05/2025</a:t>
            </a:fld>
            <a:endParaRPr lang="en-PH"/>
          </a:p>
        </p:txBody>
      </p:sp>
      <p:sp>
        <p:nvSpPr>
          <p:cNvPr id="5" name="Footer Placeholder 4"/>
          <p:cNvSpPr>
            <a:spLocks noGrp="1"/>
          </p:cNvSpPr>
          <p:nvPr>
            <p:ph type="ftr" sz="quarter" idx="11"/>
          </p:nvPr>
        </p:nvSpPr>
        <p:spPr/>
        <p:txBody>
          <a:bodyPr/>
          <a:lstStyle/>
          <a:p>
            <a:r>
              <a:rPr lang="en-PH"/>
              <a:t>Experiment 1</a:t>
            </a:r>
          </a:p>
        </p:txBody>
      </p:sp>
      <p:sp>
        <p:nvSpPr>
          <p:cNvPr id="6" name="Slide Number Placeholder 5"/>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214675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EC155746-2305-4ED0-9F8A-49242F0E41AB}" type="datetime1">
              <a:rPr lang="en-PH" smtClean="0"/>
              <a:t>09/05/2025</a:t>
            </a:fld>
            <a:endParaRPr lang="en-PH"/>
          </a:p>
        </p:txBody>
      </p:sp>
      <p:sp>
        <p:nvSpPr>
          <p:cNvPr id="5" name="Footer Placeholder 4"/>
          <p:cNvSpPr>
            <a:spLocks noGrp="1"/>
          </p:cNvSpPr>
          <p:nvPr>
            <p:ph type="ftr" sz="quarter" idx="11"/>
          </p:nvPr>
        </p:nvSpPr>
        <p:spPr/>
        <p:txBody>
          <a:bodyPr/>
          <a:lstStyle/>
          <a:p>
            <a:r>
              <a:rPr lang="en-PH"/>
              <a:t>Experiment 1</a:t>
            </a:r>
          </a:p>
        </p:txBody>
      </p:sp>
      <p:sp>
        <p:nvSpPr>
          <p:cNvPr id="6" name="Slide Number Placeholder 5"/>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52900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5605E6D3-0631-4C00-9540-B4B46BC03C25}" type="datetime1">
              <a:rPr lang="en-PH" smtClean="0"/>
              <a:t>09/05/2025</a:t>
            </a:fld>
            <a:endParaRPr lang="en-PH"/>
          </a:p>
        </p:txBody>
      </p:sp>
      <p:sp>
        <p:nvSpPr>
          <p:cNvPr id="5" name="Footer Placeholder 4"/>
          <p:cNvSpPr>
            <a:spLocks noGrp="1"/>
          </p:cNvSpPr>
          <p:nvPr>
            <p:ph type="ftr" sz="quarter" idx="11"/>
          </p:nvPr>
        </p:nvSpPr>
        <p:spPr/>
        <p:txBody>
          <a:bodyPr/>
          <a:lstStyle/>
          <a:p>
            <a:r>
              <a:rPr lang="en-PH"/>
              <a:t>Experiment 1</a:t>
            </a:r>
          </a:p>
        </p:txBody>
      </p:sp>
      <p:sp>
        <p:nvSpPr>
          <p:cNvPr id="6" name="Slide Number Placeholder 5"/>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357311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4530E-EE7E-440B-A76B-3F58FE0097E2}" type="datetime1">
              <a:rPr lang="en-PH" smtClean="0"/>
              <a:t>09/05/2025</a:t>
            </a:fld>
            <a:endParaRPr lang="en-PH"/>
          </a:p>
        </p:txBody>
      </p:sp>
      <p:sp>
        <p:nvSpPr>
          <p:cNvPr id="5" name="Footer Placeholder 4"/>
          <p:cNvSpPr>
            <a:spLocks noGrp="1"/>
          </p:cNvSpPr>
          <p:nvPr>
            <p:ph type="ftr" sz="quarter" idx="11"/>
          </p:nvPr>
        </p:nvSpPr>
        <p:spPr/>
        <p:txBody>
          <a:bodyPr/>
          <a:lstStyle/>
          <a:p>
            <a:r>
              <a:rPr lang="en-PH"/>
              <a:t>Experiment 1</a:t>
            </a:r>
          </a:p>
        </p:txBody>
      </p:sp>
      <p:sp>
        <p:nvSpPr>
          <p:cNvPr id="6" name="Slide Number Placeholder 5"/>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340800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C2C7F67F-F560-479D-ADB8-5F82A2FB1B1F}" type="datetime1">
              <a:rPr lang="en-PH" smtClean="0"/>
              <a:t>09/05/2025</a:t>
            </a:fld>
            <a:endParaRPr lang="en-PH"/>
          </a:p>
        </p:txBody>
      </p:sp>
      <p:sp>
        <p:nvSpPr>
          <p:cNvPr id="6" name="Footer Placeholder 5"/>
          <p:cNvSpPr>
            <a:spLocks noGrp="1"/>
          </p:cNvSpPr>
          <p:nvPr>
            <p:ph type="ftr" sz="quarter" idx="11"/>
          </p:nvPr>
        </p:nvSpPr>
        <p:spPr/>
        <p:txBody>
          <a:bodyPr/>
          <a:lstStyle/>
          <a:p>
            <a:r>
              <a:rPr lang="en-PH"/>
              <a:t>Experiment 1</a:t>
            </a:r>
          </a:p>
        </p:txBody>
      </p:sp>
      <p:sp>
        <p:nvSpPr>
          <p:cNvPr id="7" name="Slide Number Placeholder 6"/>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159155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53754FC-CC5C-4993-8D44-201EF13BB877}" type="datetime1">
              <a:rPr lang="en-PH" smtClean="0"/>
              <a:t>09/05/2025</a:t>
            </a:fld>
            <a:endParaRPr lang="en-PH"/>
          </a:p>
        </p:txBody>
      </p:sp>
      <p:sp>
        <p:nvSpPr>
          <p:cNvPr id="8" name="Footer Placeholder 7"/>
          <p:cNvSpPr>
            <a:spLocks noGrp="1"/>
          </p:cNvSpPr>
          <p:nvPr>
            <p:ph type="ftr" sz="quarter" idx="11"/>
          </p:nvPr>
        </p:nvSpPr>
        <p:spPr/>
        <p:txBody>
          <a:bodyPr/>
          <a:lstStyle/>
          <a:p>
            <a:r>
              <a:rPr lang="en-PH"/>
              <a:t>Experiment 1</a:t>
            </a:r>
          </a:p>
        </p:txBody>
      </p:sp>
      <p:sp>
        <p:nvSpPr>
          <p:cNvPr id="9" name="Slide Number Placeholder 8"/>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223173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776B188-2164-4FD1-92FE-488B39A82370}" type="datetime1">
              <a:rPr lang="en-PH" smtClean="0"/>
              <a:t>09/05/2025</a:t>
            </a:fld>
            <a:endParaRPr lang="en-PH"/>
          </a:p>
        </p:txBody>
      </p:sp>
      <p:sp>
        <p:nvSpPr>
          <p:cNvPr id="4" name="Footer Placeholder 3"/>
          <p:cNvSpPr>
            <a:spLocks noGrp="1"/>
          </p:cNvSpPr>
          <p:nvPr>
            <p:ph type="ftr" sz="quarter" idx="11"/>
          </p:nvPr>
        </p:nvSpPr>
        <p:spPr/>
        <p:txBody>
          <a:bodyPr/>
          <a:lstStyle/>
          <a:p>
            <a:r>
              <a:rPr lang="en-PH"/>
              <a:t>Experiment 1</a:t>
            </a:r>
          </a:p>
        </p:txBody>
      </p:sp>
      <p:sp>
        <p:nvSpPr>
          <p:cNvPr id="5" name="Slide Number Placeholder 4"/>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347039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F8A59-D384-4D57-9A50-A60E3BC91D08}" type="datetime1">
              <a:rPr lang="en-PH" smtClean="0"/>
              <a:t>09/05/2025</a:t>
            </a:fld>
            <a:endParaRPr lang="en-PH"/>
          </a:p>
        </p:txBody>
      </p:sp>
      <p:sp>
        <p:nvSpPr>
          <p:cNvPr id="3" name="Footer Placeholder 2"/>
          <p:cNvSpPr>
            <a:spLocks noGrp="1"/>
          </p:cNvSpPr>
          <p:nvPr>
            <p:ph type="ftr" sz="quarter" idx="11"/>
          </p:nvPr>
        </p:nvSpPr>
        <p:spPr/>
        <p:txBody>
          <a:bodyPr/>
          <a:lstStyle/>
          <a:p>
            <a:r>
              <a:rPr lang="en-PH"/>
              <a:t>Experiment 1</a:t>
            </a:r>
          </a:p>
        </p:txBody>
      </p:sp>
      <p:sp>
        <p:nvSpPr>
          <p:cNvPr id="4" name="Slide Number Placeholder 3"/>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318284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0F6C3E-4B30-43BE-88DF-892347B02817}" type="datetime1">
              <a:rPr lang="en-PH" smtClean="0"/>
              <a:t>09/05/2025</a:t>
            </a:fld>
            <a:endParaRPr lang="en-PH"/>
          </a:p>
        </p:txBody>
      </p:sp>
      <p:sp>
        <p:nvSpPr>
          <p:cNvPr id="6" name="Footer Placeholder 5"/>
          <p:cNvSpPr>
            <a:spLocks noGrp="1"/>
          </p:cNvSpPr>
          <p:nvPr>
            <p:ph type="ftr" sz="quarter" idx="11"/>
          </p:nvPr>
        </p:nvSpPr>
        <p:spPr/>
        <p:txBody>
          <a:bodyPr/>
          <a:lstStyle/>
          <a:p>
            <a:r>
              <a:rPr lang="en-PH"/>
              <a:t>Experiment 1</a:t>
            </a:r>
          </a:p>
        </p:txBody>
      </p:sp>
      <p:sp>
        <p:nvSpPr>
          <p:cNvPr id="7" name="Slide Number Placeholder 6"/>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203035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710C1-ED5A-4905-B885-811C8CEEF1E6}" type="datetime1">
              <a:rPr lang="en-PH" smtClean="0"/>
              <a:t>09/05/2025</a:t>
            </a:fld>
            <a:endParaRPr lang="en-PH"/>
          </a:p>
        </p:txBody>
      </p:sp>
      <p:sp>
        <p:nvSpPr>
          <p:cNvPr id="6" name="Footer Placeholder 5"/>
          <p:cNvSpPr>
            <a:spLocks noGrp="1"/>
          </p:cNvSpPr>
          <p:nvPr>
            <p:ph type="ftr" sz="quarter" idx="11"/>
          </p:nvPr>
        </p:nvSpPr>
        <p:spPr/>
        <p:txBody>
          <a:bodyPr/>
          <a:lstStyle/>
          <a:p>
            <a:r>
              <a:rPr lang="en-PH"/>
              <a:t>Experiment 1</a:t>
            </a:r>
          </a:p>
        </p:txBody>
      </p:sp>
      <p:sp>
        <p:nvSpPr>
          <p:cNvPr id="7" name="Slide Number Placeholder 6"/>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221650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537C0-9C3B-4188-A254-F0B717C03E3E}" type="datetime1">
              <a:rPr lang="en-PH" smtClean="0"/>
              <a:t>09/05/2025</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PH"/>
              <a:t>Experiment 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A1CFE-FAD5-4B16-8253-97D01193D803}" type="slidenum">
              <a:rPr lang="en-PH" smtClean="0"/>
              <a:t>‹#›</a:t>
            </a:fld>
            <a:endParaRPr lang="en-PH"/>
          </a:p>
        </p:txBody>
      </p:sp>
    </p:spTree>
    <p:extLst>
      <p:ext uri="{BB962C8B-B14F-4D97-AF65-F5344CB8AC3E}">
        <p14:creationId xmlns:p14="http://schemas.microsoft.com/office/powerpoint/2010/main" val="778339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_IA0jeTSr3w?si=v9sABGkV_e_KxHq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451" y="1342969"/>
            <a:ext cx="7079146" cy="1827613"/>
          </a:xfrm>
        </p:spPr>
        <p:txBody>
          <a:bodyPr>
            <a:normAutofit fontScale="90000"/>
          </a:bodyPr>
          <a:lstStyle/>
          <a:p>
            <a:pPr algn="ctr"/>
            <a:br>
              <a:rPr lang="en-PH" b="1" dirty="0">
                <a:latin typeface="Arial" panose="020B0604020202020204" pitchFamily="34" charset="0"/>
                <a:cs typeface="Arial" panose="020B0604020202020204" pitchFamily="34" charset="0"/>
              </a:rPr>
            </a:br>
            <a:r>
              <a:rPr lang="en-PH" b="1" dirty="0">
                <a:solidFill>
                  <a:schemeClr val="bg1"/>
                </a:solidFill>
                <a:latin typeface="Arial"/>
                <a:cs typeface="Arial"/>
              </a:rPr>
              <a:t> </a:t>
            </a:r>
            <a:br>
              <a:rPr lang="en-PH" b="1" dirty="0">
                <a:solidFill>
                  <a:schemeClr val="bg1"/>
                </a:solidFill>
                <a:latin typeface="Arial"/>
                <a:cs typeface="Arial"/>
              </a:rPr>
            </a:br>
            <a:r>
              <a:rPr lang="en-US" sz="2800" b="1" dirty="0">
                <a:solidFill>
                  <a:schemeClr val="bg1"/>
                </a:solidFill>
                <a:latin typeface="Arial"/>
                <a:cs typeface="Arial"/>
              </a:rPr>
              <a:t>IoT based Automated Street Lighting System</a:t>
            </a:r>
            <a:endParaRPr lang="en-PH" sz="2800" b="1"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idx="1"/>
          </p:nvPr>
        </p:nvSpPr>
        <p:spPr>
          <a:xfrm>
            <a:off x="-1250209" y="5205008"/>
            <a:ext cx="10515600" cy="1393063"/>
          </a:xfrm>
        </p:spPr>
        <p:txBody>
          <a:bodyPr vert="horz" lIns="91440" tIns="45720" rIns="91440" bIns="45720" rtlCol="0" anchor="t">
            <a:normAutofit/>
          </a:bodyPr>
          <a:lstStyle/>
          <a:p>
            <a:pPr marL="0" indent="0" algn="ctr">
              <a:buNone/>
            </a:pPr>
            <a:r>
              <a:rPr lang="en-PH" sz="1800" dirty="0">
                <a:solidFill>
                  <a:schemeClr val="bg1"/>
                </a:solidFill>
                <a:latin typeface="Arial"/>
                <a:cs typeface="Arial"/>
              </a:rPr>
              <a:t>Navarro, Rod Geryk C.</a:t>
            </a:r>
            <a:endParaRPr lang="en-PH" sz="1800" dirty="0">
              <a:solidFill>
                <a:schemeClr val="bg1"/>
              </a:solidFill>
              <a:latin typeface="Arial" panose="020B0604020202020204" pitchFamily="34" charset="0"/>
              <a:cs typeface="Arial" panose="020B0604020202020204" pitchFamily="34" charset="0"/>
            </a:endParaRPr>
          </a:p>
          <a:p>
            <a:pPr marL="0" indent="0" algn="ctr">
              <a:buNone/>
            </a:pPr>
            <a:r>
              <a:rPr lang="en-PH" sz="1800" dirty="0">
                <a:solidFill>
                  <a:schemeClr val="bg1"/>
                </a:solidFill>
                <a:latin typeface="Arial"/>
                <a:cs typeface="Arial"/>
              </a:rPr>
              <a:t>CPE162P- 4 - E01</a:t>
            </a:r>
          </a:p>
          <a:p>
            <a:pPr marL="0" indent="0">
              <a:buNone/>
            </a:pPr>
            <a:endParaRPr lang="en-US" sz="1800" dirty="0">
              <a:solidFill>
                <a:schemeClr val="bg1"/>
              </a:solidFill>
              <a:latin typeface="Arial"/>
              <a:cs typeface="Arial"/>
            </a:endParaRPr>
          </a:p>
          <a:p>
            <a:pPr marL="0" indent="0">
              <a:buNone/>
            </a:pPr>
            <a:endParaRPr lang="en-PH" sz="1800" dirty="0">
              <a:solidFill>
                <a:schemeClr val="bg1"/>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0F5C13CB-FD82-461D-8948-C4EA9F4C07BA}"/>
              </a:ext>
            </a:extLst>
          </p:cNvPr>
          <p:cNvSpPr txBox="1">
            <a:spLocks/>
          </p:cNvSpPr>
          <p:nvPr/>
        </p:nvSpPr>
        <p:spPr>
          <a:xfrm>
            <a:off x="111451" y="1145304"/>
            <a:ext cx="7079146" cy="1627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PH" b="1" dirty="0">
                <a:latin typeface="Arial" panose="020B0604020202020204" pitchFamily="34" charset="0"/>
                <a:cs typeface="Arial" panose="020B0604020202020204" pitchFamily="34" charset="0"/>
              </a:rPr>
            </a:br>
            <a:r>
              <a:rPr lang="en-PH" b="1" dirty="0">
                <a:solidFill>
                  <a:schemeClr val="bg1"/>
                </a:solidFill>
                <a:latin typeface="Arial"/>
                <a:cs typeface="Arial"/>
              </a:rPr>
              <a:t>Experiment 1: </a:t>
            </a:r>
            <a:br>
              <a:rPr lang="en-PH" b="1" dirty="0">
                <a:solidFill>
                  <a:schemeClr val="bg1"/>
                </a:solidFill>
                <a:latin typeface="Arial"/>
                <a:cs typeface="Arial"/>
              </a:rPr>
            </a:br>
            <a:endParaRPr lang="en-PH"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62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692A1A-A05B-4DC8-B05D-9C7795DE5F6E}"/>
              </a:ext>
            </a:extLst>
          </p:cNvPr>
          <p:cNvSpPr>
            <a:spLocks noGrp="1"/>
          </p:cNvSpPr>
          <p:nvPr>
            <p:ph type="ftr" sz="quarter" idx="11"/>
          </p:nvPr>
        </p:nvSpPr>
        <p:spPr/>
        <p:txBody>
          <a:bodyPr/>
          <a:lstStyle/>
          <a:p>
            <a:r>
              <a:rPr lang="en-PH"/>
              <a:t>Experiment 1</a:t>
            </a:r>
          </a:p>
        </p:txBody>
      </p:sp>
      <p:pic>
        <p:nvPicPr>
          <p:cNvPr id="5" name="Picture 4">
            <a:extLst>
              <a:ext uri="{FF2B5EF4-FFF2-40B4-BE49-F238E27FC236}">
                <a16:creationId xmlns:a16="http://schemas.microsoft.com/office/drawing/2014/main" id="{11582192-D014-447A-891C-9028AC63FE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3891" y="1103243"/>
            <a:ext cx="8047748" cy="4469669"/>
          </a:xfrm>
          <a:prstGeom prst="rect">
            <a:avLst/>
          </a:prstGeom>
        </p:spPr>
      </p:pic>
      <p:sp>
        <p:nvSpPr>
          <p:cNvPr id="7" name="Title 1">
            <a:extLst>
              <a:ext uri="{FF2B5EF4-FFF2-40B4-BE49-F238E27FC236}">
                <a16:creationId xmlns:a16="http://schemas.microsoft.com/office/drawing/2014/main" id="{8C638C10-7E45-43AA-AA6D-C5DB17C3913C}"/>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SAMPLE OUTPUT</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8120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692A1A-A05B-4DC8-B05D-9C7795DE5F6E}"/>
              </a:ext>
            </a:extLst>
          </p:cNvPr>
          <p:cNvSpPr>
            <a:spLocks noGrp="1"/>
          </p:cNvSpPr>
          <p:nvPr>
            <p:ph type="ftr" sz="quarter" idx="11"/>
          </p:nvPr>
        </p:nvSpPr>
        <p:spPr/>
        <p:txBody>
          <a:bodyPr/>
          <a:lstStyle/>
          <a:p>
            <a:r>
              <a:rPr lang="en-PH"/>
              <a:t>Experiment 1</a:t>
            </a:r>
          </a:p>
        </p:txBody>
      </p:sp>
      <p:sp>
        <p:nvSpPr>
          <p:cNvPr id="7" name="Title 1">
            <a:extLst>
              <a:ext uri="{FF2B5EF4-FFF2-40B4-BE49-F238E27FC236}">
                <a16:creationId xmlns:a16="http://schemas.microsoft.com/office/drawing/2014/main" id="{8C638C10-7E45-43AA-AA6D-C5DB17C3913C}"/>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DEMO VIDEO	</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ctangle 2">
            <a:extLst>
              <a:ext uri="{FF2B5EF4-FFF2-40B4-BE49-F238E27FC236}">
                <a16:creationId xmlns:a16="http://schemas.microsoft.com/office/drawing/2014/main" id="{90D1BFEE-EC9D-468F-B14C-1E0806739655}"/>
              </a:ext>
            </a:extLst>
          </p:cNvPr>
          <p:cNvSpPr/>
          <p:nvPr/>
        </p:nvSpPr>
        <p:spPr>
          <a:xfrm>
            <a:off x="424069" y="1761669"/>
            <a:ext cx="10757452" cy="1077218"/>
          </a:xfrm>
          <a:prstGeom prst="rect">
            <a:avLst/>
          </a:prstGeom>
        </p:spPr>
        <p:txBody>
          <a:bodyPr wrap="square">
            <a:spAutoFit/>
          </a:bodyPr>
          <a:lstStyle/>
          <a:p>
            <a:r>
              <a:rPr lang="en-US" sz="2400" b="1" dirty="0">
                <a:solidFill>
                  <a:schemeClr val="accent6">
                    <a:lumMod val="50000"/>
                  </a:schemeClr>
                </a:solidFill>
              </a:rPr>
              <a:t>Please click the link below of the EXP1_DemoVideo_CPE162P:</a:t>
            </a:r>
          </a:p>
          <a:p>
            <a:endParaRPr lang="en-US" sz="2000" b="1" dirty="0"/>
          </a:p>
          <a:p>
            <a:endParaRPr lang="en-PH" sz="2000" b="1" dirty="0"/>
          </a:p>
        </p:txBody>
      </p:sp>
      <p:sp>
        <p:nvSpPr>
          <p:cNvPr id="6" name="Rectangle 5">
            <a:extLst>
              <a:ext uri="{FF2B5EF4-FFF2-40B4-BE49-F238E27FC236}">
                <a16:creationId xmlns:a16="http://schemas.microsoft.com/office/drawing/2014/main" id="{D390763C-DF8A-412D-AF21-F90C8B8B9F11}"/>
              </a:ext>
            </a:extLst>
          </p:cNvPr>
          <p:cNvSpPr/>
          <p:nvPr/>
        </p:nvSpPr>
        <p:spPr>
          <a:xfrm>
            <a:off x="424069" y="2300278"/>
            <a:ext cx="7637027" cy="738664"/>
          </a:xfrm>
          <a:prstGeom prst="rect">
            <a:avLst/>
          </a:prstGeom>
        </p:spPr>
        <p:txBody>
          <a:bodyPr wrap="none">
            <a:spAutoFit/>
          </a:bodyPr>
          <a:lstStyle/>
          <a:p>
            <a:r>
              <a:rPr lang="en-PH" sz="2400" dirty="0">
                <a:hlinkClick r:id="rId2"/>
              </a:rPr>
              <a:t>https://youtu.be/_IA0jeTSr3w?si=v9sABGkV_e_KxHqa</a:t>
            </a:r>
            <a:endParaRPr lang="en-PH" sz="2400" dirty="0"/>
          </a:p>
          <a:p>
            <a:endParaRPr lang="en-PH" dirty="0"/>
          </a:p>
        </p:txBody>
      </p:sp>
    </p:spTree>
    <p:extLst>
      <p:ext uri="{BB962C8B-B14F-4D97-AF65-F5344CB8AC3E}">
        <p14:creationId xmlns:p14="http://schemas.microsoft.com/office/powerpoint/2010/main" val="28679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9C8AD06-0E37-F469-248A-EB405EBA2D3E}"/>
              </a:ext>
            </a:extLst>
          </p:cNvPr>
          <p:cNvSpPr txBox="1">
            <a:spLocks/>
          </p:cNvSpPr>
          <p:nvPr/>
        </p:nvSpPr>
        <p:spPr>
          <a:xfrm>
            <a:off x="335642" y="624690"/>
            <a:ext cx="7079146" cy="32738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b="1" dirty="0">
                <a:solidFill>
                  <a:schemeClr val="bg1"/>
                </a:solidFill>
                <a:latin typeface="Arial"/>
                <a:cs typeface="Arial"/>
              </a:rPr>
              <a:t>THANK YOU!</a:t>
            </a:r>
            <a:endParaRPr lang="en-US" dirty="0">
              <a:solidFill>
                <a:schemeClr val="bg1"/>
              </a:solidFill>
              <a:cs typeface="Arial"/>
            </a:endParaRPr>
          </a:p>
        </p:txBody>
      </p:sp>
    </p:spTree>
    <p:extLst>
      <p:ext uri="{BB962C8B-B14F-4D97-AF65-F5344CB8AC3E}">
        <p14:creationId xmlns:p14="http://schemas.microsoft.com/office/powerpoint/2010/main" val="383684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68309"/>
            <a:ext cx="12192000" cy="477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OBJECTIVES</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4AFAFF9-6817-F728-FFBD-75B71FEADCF2}"/>
              </a:ext>
            </a:extLst>
          </p:cNvPr>
          <p:cNvSpPr txBox="1"/>
          <p:nvPr/>
        </p:nvSpPr>
        <p:spPr>
          <a:xfrm>
            <a:off x="212340" y="1663125"/>
            <a:ext cx="11767319" cy="3293209"/>
          </a:xfrm>
          <a:prstGeom prst="rect">
            <a:avLst/>
          </a:prstGeom>
          <a:noFill/>
        </p:spPr>
        <p:txBody>
          <a:bodyPr wrap="square" lIns="91440" tIns="45720" rIns="91440" bIns="45720" rtlCol="0" anchor="t">
            <a:spAutoFit/>
          </a:bodyPr>
          <a:lstStyle/>
          <a:p>
            <a:r>
              <a:rPr lang="en-US" sz="1600" b="1" dirty="0"/>
              <a:t>1. To demonstrate how an IoT-based Automated Street Lighting System works.</a:t>
            </a:r>
            <a:br>
              <a:rPr lang="en-US" sz="1600" dirty="0"/>
            </a:br>
            <a:r>
              <a:rPr lang="en-US" sz="1600" dirty="0"/>
              <a:t>         - This project aims to show how a street lighting system can automatically turn lights ON or OFF based on environmental conditions such as light intensity or motion detection, using Internet of Things technology.</a:t>
            </a:r>
          </a:p>
          <a:p>
            <a:r>
              <a:rPr lang="en-US" sz="1600" dirty="0"/>
              <a:t> </a:t>
            </a:r>
          </a:p>
          <a:p>
            <a:r>
              <a:rPr lang="en-US" sz="1600" b="1" dirty="0"/>
              <a:t>2. To apply knowledge gained from Logic Circuits and Switching Theory, Microprocessors, CPE160P, and CPE161P.</a:t>
            </a:r>
            <a:br>
              <a:rPr lang="en-US" sz="1600" dirty="0"/>
            </a:br>
            <a:r>
              <a:rPr lang="en-US" sz="1600" dirty="0"/>
              <a:t>         - It applies logic gates and switching methods from logic circuits, microprocessor programming techniques, and practical skills from the embedded systems courses to create a functioning smart lighting system.</a:t>
            </a:r>
          </a:p>
          <a:p>
            <a:endParaRPr lang="en-US" sz="1600" dirty="0"/>
          </a:p>
          <a:p>
            <a:r>
              <a:rPr lang="en-US" sz="1600" b="1" dirty="0"/>
              <a:t>3. To apply embedded systems and IoT using the Arduino development kit.</a:t>
            </a:r>
            <a:br>
              <a:rPr lang="en-US" sz="1600" dirty="0"/>
            </a:br>
            <a:r>
              <a:rPr lang="en-US" sz="1600" dirty="0"/>
              <a:t>         - Students will learn how to build and program an embedded system using the Arduino platform. </a:t>
            </a:r>
          </a:p>
          <a:p>
            <a:endParaRPr lang="en-US" sz="1600" dirty="0"/>
          </a:p>
          <a:p>
            <a:r>
              <a:rPr lang="en-US" sz="1600" b="1" dirty="0"/>
              <a:t>4. To use ThingSpeak for data collection and analysis.</a:t>
            </a:r>
            <a:br>
              <a:rPr lang="en-US" sz="1600" dirty="0"/>
            </a:br>
            <a:r>
              <a:rPr lang="en-US" sz="1600" dirty="0"/>
              <a:t>        - Students will connect their IoT-based system to the internet and upload data to ThingSpeak, a cloud-based IoT platform. </a:t>
            </a:r>
          </a:p>
        </p:txBody>
      </p:sp>
    </p:spTree>
    <p:extLst>
      <p:ext uri="{BB962C8B-B14F-4D97-AF65-F5344CB8AC3E}">
        <p14:creationId xmlns:p14="http://schemas.microsoft.com/office/powerpoint/2010/main" val="2430698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08965"/>
            <a:ext cx="12192000" cy="4640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MATERIALS</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4AFAFF9-6817-F728-FFBD-75B71FEADCF2}"/>
              </a:ext>
            </a:extLst>
          </p:cNvPr>
          <p:cNvSpPr txBox="1"/>
          <p:nvPr/>
        </p:nvSpPr>
        <p:spPr>
          <a:xfrm>
            <a:off x="239151" y="1701612"/>
            <a:ext cx="4313583" cy="2308324"/>
          </a:xfrm>
          <a:prstGeom prst="rect">
            <a:avLst/>
          </a:prstGeom>
          <a:noFill/>
        </p:spPr>
        <p:txBody>
          <a:bodyPr wrap="square" lIns="91440" tIns="45720" rIns="91440" bIns="45720" rtlCol="0" anchor="t">
            <a:spAutoFit/>
          </a:bodyPr>
          <a:lstStyle/>
          <a:p>
            <a:pPr marL="342900" indent="-342900">
              <a:buFont typeface="Arial"/>
              <a:buChar char="•"/>
            </a:pPr>
            <a:r>
              <a:rPr lang="en-US" dirty="0">
                <a:solidFill>
                  <a:srgbClr val="262626"/>
                </a:solidFill>
              </a:rPr>
              <a:t>Arduino Kit</a:t>
            </a:r>
          </a:p>
          <a:p>
            <a:pPr marL="342900" indent="-342900">
              <a:buFont typeface="Arial"/>
              <a:buChar char="•"/>
            </a:pPr>
            <a:r>
              <a:rPr lang="en-US" dirty="0">
                <a:solidFill>
                  <a:srgbClr val="262626"/>
                </a:solidFill>
                <a:cs typeface="Arial"/>
              </a:rPr>
              <a:t>Laptop</a:t>
            </a:r>
          </a:p>
          <a:p>
            <a:endParaRPr lang="en-US" dirty="0">
              <a:solidFill>
                <a:srgbClr val="262626"/>
              </a:solidFill>
            </a:endParaRPr>
          </a:p>
          <a:p>
            <a:pPr marL="342900" indent="-342900">
              <a:buFont typeface="Arial"/>
              <a:buChar char="•"/>
            </a:pPr>
            <a:r>
              <a:rPr lang="en-US" dirty="0">
                <a:solidFill>
                  <a:srgbClr val="262626"/>
                </a:solidFill>
              </a:rPr>
              <a:t>ESP32 Dev Module - </a:t>
            </a:r>
            <a:r>
              <a:rPr lang="en-US" dirty="0">
                <a:solidFill>
                  <a:srgbClr val="262626"/>
                </a:solidFill>
                <a:cs typeface="Arial"/>
              </a:rPr>
              <a:t>x1</a:t>
            </a:r>
            <a:endParaRPr lang="en-US" dirty="0">
              <a:solidFill>
                <a:srgbClr val="262626"/>
              </a:solidFill>
            </a:endParaRPr>
          </a:p>
          <a:p>
            <a:pPr marL="342900" indent="-342900">
              <a:buFont typeface="Arial"/>
              <a:buChar char="•"/>
            </a:pPr>
            <a:r>
              <a:rPr lang="en-US" dirty="0">
                <a:solidFill>
                  <a:srgbClr val="262626"/>
                </a:solidFill>
                <a:cs typeface="Arial"/>
              </a:rPr>
              <a:t>LEDs - x5</a:t>
            </a:r>
          </a:p>
          <a:p>
            <a:pPr marL="342900" indent="-342900">
              <a:buFont typeface="Arial"/>
              <a:buChar char="•"/>
            </a:pPr>
            <a:r>
              <a:rPr lang="en-US" dirty="0">
                <a:solidFill>
                  <a:srgbClr val="262626"/>
                </a:solidFill>
                <a:cs typeface="Arial"/>
              </a:rPr>
              <a:t>220 ohm Resistors - x5 </a:t>
            </a:r>
          </a:p>
          <a:p>
            <a:pPr marL="342900" indent="-342900">
              <a:buFont typeface="Arial"/>
              <a:buChar char="•"/>
            </a:pPr>
            <a:r>
              <a:rPr lang="en-US" dirty="0">
                <a:solidFill>
                  <a:srgbClr val="262626"/>
                </a:solidFill>
                <a:cs typeface="Arial"/>
              </a:rPr>
              <a:t>Photoresistor - x1</a:t>
            </a:r>
          </a:p>
          <a:p>
            <a:endParaRPr lang="en-PH" dirty="0">
              <a:cs typeface="Arial"/>
            </a:endParaRPr>
          </a:p>
        </p:txBody>
      </p:sp>
    </p:spTree>
    <p:extLst>
      <p:ext uri="{BB962C8B-B14F-4D97-AF65-F5344CB8AC3E}">
        <p14:creationId xmlns:p14="http://schemas.microsoft.com/office/powerpoint/2010/main" val="393524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43412"/>
            <a:ext cx="12192000" cy="477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4AFAFF9-6817-F728-FFBD-75B71FEADCF2}"/>
              </a:ext>
            </a:extLst>
          </p:cNvPr>
          <p:cNvSpPr txBox="1"/>
          <p:nvPr/>
        </p:nvSpPr>
        <p:spPr>
          <a:xfrm>
            <a:off x="239151" y="1575306"/>
            <a:ext cx="11449878" cy="1015663"/>
          </a:xfrm>
          <a:prstGeom prst="rect">
            <a:avLst/>
          </a:prstGeom>
          <a:noFill/>
        </p:spPr>
        <p:txBody>
          <a:bodyPr wrap="square" lIns="91440" tIns="45720" rIns="91440" bIns="45720" rtlCol="0" anchor="t">
            <a:spAutoFit/>
          </a:bodyPr>
          <a:lstStyle/>
          <a:p>
            <a:pPr algn="just"/>
            <a:r>
              <a:rPr lang="en-US" sz="2400" dirty="0"/>
              <a:t>	</a:t>
            </a:r>
            <a:r>
              <a:rPr lang="en-US" dirty="0"/>
              <a:t>This project shows how a smart street lighting system works using an IoT device called the ESP32 Dev Module. It uses sensors to control lights automatically and sends data to ThingSpeak for analysis. The project apply lessons from logic circuits, microprocessors, and embedded systems.</a:t>
            </a:r>
            <a:endParaRPr lang="en-PH" dirty="0">
              <a:cs typeface="Arial"/>
            </a:endParaRPr>
          </a:p>
        </p:txBody>
      </p:sp>
    </p:spTree>
    <p:extLst>
      <p:ext uri="{BB962C8B-B14F-4D97-AF65-F5344CB8AC3E}">
        <p14:creationId xmlns:p14="http://schemas.microsoft.com/office/powerpoint/2010/main" val="346776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SOFTWARE DISCUSSION</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7D415B28-40D5-4298-BA17-493B80DE0CCF}"/>
              </a:ext>
            </a:extLst>
          </p:cNvPr>
          <p:cNvPicPr>
            <a:picLocks noChangeAspect="1"/>
          </p:cNvPicPr>
          <p:nvPr/>
        </p:nvPicPr>
        <p:blipFill>
          <a:blip r:embed="rId3"/>
          <a:stretch>
            <a:fillRect/>
          </a:stretch>
        </p:blipFill>
        <p:spPr>
          <a:xfrm>
            <a:off x="964096" y="1065525"/>
            <a:ext cx="3137025" cy="4726950"/>
          </a:xfrm>
          <a:prstGeom prst="rect">
            <a:avLst/>
          </a:prstGeom>
        </p:spPr>
      </p:pic>
      <p:pic>
        <p:nvPicPr>
          <p:cNvPr id="4" name="Picture 3">
            <a:extLst>
              <a:ext uri="{FF2B5EF4-FFF2-40B4-BE49-F238E27FC236}">
                <a16:creationId xmlns:a16="http://schemas.microsoft.com/office/drawing/2014/main" id="{EE2827FB-6173-443B-89B4-77AFB24074A9}"/>
              </a:ext>
            </a:extLst>
          </p:cNvPr>
          <p:cNvPicPr>
            <a:picLocks noChangeAspect="1"/>
          </p:cNvPicPr>
          <p:nvPr/>
        </p:nvPicPr>
        <p:blipFill>
          <a:blip r:embed="rId4"/>
          <a:stretch>
            <a:fillRect/>
          </a:stretch>
        </p:blipFill>
        <p:spPr>
          <a:xfrm>
            <a:off x="4304608" y="1061016"/>
            <a:ext cx="2880892" cy="4732045"/>
          </a:xfrm>
          <a:prstGeom prst="rect">
            <a:avLst/>
          </a:prstGeom>
        </p:spPr>
      </p:pic>
      <p:pic>
        <p:nvPicPr>
          <p:cNvPr id="7" name="Picture 6">
            <a:extLst>
              <a:ext uri="{FF2B5EF4-FFF2-40B4-BE49-F238E27FC236}">
                <a16:creationId xmlns:a16="http://schemas.microsoft.com/office/drawing/2014/main" id="{B778A0D5-80E4-4E4B-B6B0-434D3D91538B}"/>
              </a:ext>
            </a:extLst>
          </p:cNvPr>
          <p:cNvPicPr>
            <a:picLocks noChangeAspect="1"/>
          </p:cNvPicPr>
          <p:nvPr/>
        </p:nvPicPr>
        <p:blipFill>
          <a:blip r:embed="rId5"/>
          <a:stretch>
            <a:fillRect/>
          </a:stretch>
        </p:blipFill>
        <p:spPr>
          <a:xfrm>
            <a:off x="7388987" y="1061016"/>
            <a:ext cx="3851569" cy="4763783"/>
          </a:xfrm>
          <a:prstGeom prst="rect">
            <a:avLst/>
          </a:prstGeom>
        </p:spPr>
      </p:pic>
    </p:spTree>
    <p:extLst>
      <p:ext uri="{BB962C8B-B14F-4D97-AF65-F5344CB8AC3E}">
        <p14:creationId xmlns:p14="http://schemas.microsoft.com/office/powerpoint/2010/main" val="388426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HARDWARE DISCUSSION</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143A27E3-4DE3-4D80-92CB-27EC763C99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991" y="1203968"/>
            <a:ext cx="8105701" cy="4579907"/>
          </a:xfrm>
          <a:prstGeom prst="rect">
            <a:avLst/>
          </a:prstGeom>
        </p:spPr>
      </p:pic>
      <p:pic>
        <p:nvPicPr>
          <p:cNvPr id="9" name="Picture 8">
            <a:extLst>
              <a:ext uri="{FF2B5EF4-FFF2-40B4-BE49-F238E27FC236}">
                <a16:creationId xmlns:a16="http://schemas.microsoft.com/office/drawing/2014/main" id="{FA44A621-6E9B-46F7-8D1B-4035189A31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711488" y="2211639"/>
            <a:ext cx="4609723" cy="2594382"/>
          </a:xfrm>
          <a:prstGeom prst="rect">
            <a:avLst/>
          </a:prstGeom>
        </p:spPr>
      </p:pic>
    </p:spTree>
    <p:extLst>
      <p:ext uri="{BB962C8B-B14F-4D97-AF65-F5344CB8AC3E}">
        <p14:creationId xmlns:p14="http://schemas.microsoft.com/office/powerpoint/2010/main" val="17829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00735"/>
            <a:ext cx="12192000" cy="477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SAMPLE OUTPUT</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BE1E3F68-E63A-4511-B3C6-AFDEC4821A98}"/>
              </a:ext>
            </a:extLst>
          </p:cNvPr>
          <p:cNvPicPr>
            <a:picLocks noChangeAspect="1"/>
          </p:cNvPicPr>
          <p:nvPr/>
        </p:nvPicPr>
        <p:blipFill>
          <a:blip r:embed="rId3"/>
          <a:stretch>
            <a:fillRect/>
          </a:stretch>
        </p:blipFill>
        <p:spPr>
          <a:xfrm>
            <a:off x="197475" y="1285591"/>
            <a:ext cx="11797049" cy="4201463"/>
          </a:xfrm>
          <a:prstGeom prst="rect">
            <a:avLst/>
          </a:prstGeom>
        </p:spPr>
      </p:pic>
    </p:spTree>
    <p:extLst>
      <p:ext uri="{BB962C8B-B14F-4D97-AF65-F5344CB8AC3E}">
        <p14:creationId xmlns:p14="http://schemas.microsoft.com/office/powerpoint/2010/main" val="128053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BB1B0D-01A1-4615-9B61-EF398F203A0A}"/>
              </a:ext>
            </a:extLst>
          </p:cNvPr>
          <p:cNvSpPr>
            <a:spLocks noGrp="1"/>
          </p:cNvSpPr>
          <p:nvPr>
            <p:ph type="ftr" sz="quarter" idx="11"/>
          </p:nvPr>
        </p:nvSpPr>
        <p:spPr/>
        <p:txBody>
          <a:bodyPr/>
          <a:lstStyle/>
          <a:p>
            <a:r>
              <a:rPr lang="en-PH"/>
              <a:t>Experiment 1</a:t>
            </a:r>
          </a:p>
        </p:txBody>
      </p:sp>
      <p:pic>
        <p:nvPicPr>
          <p:cNvPr id="5" name="Picture 4">
            <a:extLst>
              <a:ext uri="{FF2B5EF4-FFF2-40B4-BE49-F238E27FC236}">
                <a16:creationId xmlns:a16="http://schemas.microsoft.com/office/drawing/2014/main" id="{80FFD8F2-04F7-438D-82D0-06D24F59FBD3}"/>
              </a:ext>
            </a:extLst>
          </p:cNvPr>
          <p:cNvPicPr>
            <a:picLocks noChangeAspect="1"/>
          </p:cNvPicPr>
          <p:nvPr/>
        </p:nvPicPr>
        <p:blipFill>
          <a:blip r:embed="rId2"/>
          <a:stretch>
            <a:fillRect/>
          </a:stretch>
        </p:blipFill>
        <p:spPr>
          <a:xfrm>
            <a:off x="136697" y="1333840"/>
            <a:ext cx="11918605" cy="4031293"/>
          </a:xfrm>
          <a:prstGeom prst="rect">
            <a:avLst/>
          </a:prstGeom>
        </p:spPr>
      </p:pic>
      <p:sp>
        <p:nvSpPr>
          <p:cNvPr id="6" name="Title 1">
            <a:extLst>
              <a:ext uri="{FF2B5EF4-FFF2-40B4-BE49-F238E27FC236}">
                <a16:creationId xmlns:a16="http://schemas.microsoft.com/office/drawing/2014/main" id="{CBADBB13-4CE1-471F-B18C-4C8828D29C9C}"/>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SAMPLE OUTPUT</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2993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692A1A-A05B-4DC8-B05D-9C7795DE5F6E}"/>
              </a:ext>
            </a:extLst>
          </p:cNvPr>
          <p:cNvSpPr>
            <a:spLocks noGrp="1"/>
          </p:cNvSpPr>
          <p:nvPr>
            <p:ph type="ftr" sz="quarter" idx="11"/>
          </p:nvPr>
        </p:nvSpPr>
        <p:spPr/>
        <p:txBody>
          <a:bodyPr/>
          <a:lstStyle/>
          <a:p>
            <a:r>
              <a:rPr lang="en-PH"/>
              <a:t>Experiment 1</a:t>
            </a:r>
          </a:p>
        </p:txBody>
      </p:sp>
      <p:pic>
        <p:nvPicPr>
          <p:cNvPr id="6" name="Picture 5">
            <a:extLst>
              <a:ext uri="{FF2B5EF4-FFF2-40B4-BE49-F238E27FC236}">
                <a16:creationId xmlns:a16="http://schemas.microsoft.com/office/drawing/2014/main" id="{4132E4FD-E22F-4087-813E-68A50F8AC2DA}"/>
              </a:ext>
            </a:extLst>
          </p:cNvPr>
          <p:cNvPicPr>
            <a:picLocks noChangeAspect="1"/>
          </p:cNvPicPr>
          <p:nvPr/>
        </p:nvPicPr>
        <p:blipFill>
          <a:blip r:embed="rId2"/>
          <a:stretch>
            <a:fillRect/>
          </a:stretch>
        </p:blipFill>
        <p:spPr>
          <a:xfrm>
            <a:off x="168222" y="1316277"/>
            <a:ext cx="11855555" cy="4050854"/>
          </a:xfrm>
          <a:prstGeom prst="rect">
            <a:avLst/>
          </a:prstGeom>
        </p:spPr>
      </p:pic>
      <p:sp>
        <p:nvSpPr>
          <p:cNvPr id="7" name="Title 1">
            <a:extLst>
              <a:ext uri="{FF2B5EF4-FFF2-40B4-BE49-F238E27FC236}">
                <a16:creationId xmlns:a16="http://schemas.microsoft.com/office/drawing/2014/main" id="{784DDDA1-5CE4-4A3D-895D-65E1E3C68D8A}"/>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SAMPLE OUTPUT</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1868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U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tayo169.potx" id="{4D8875F1-3FD9-46C6-81DA-AEDC94C3D9E8}" vid="{AC10C5D0-1DAB-4676-AB73-B7EE58CCF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MU-tayo169</Template>
  <TotalTime>9908</TotalTime>
  <Words>330</Words>
  <Application>Microsoft Office PowerPoint</Application>
  <PresentationFormat>Widescreen</PresentationFormat>
  <Paragraphs>43</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Tahoma</vt:lpstr>
      <vt:lpstr>Office Theme</vt:lpstr>
      <vt:lpstr>   IoT based Automated Street Lighting System</vt:lpstr>
      <vt:lpstr>OBJECTIVES</vt:lpstr>
      <vt:lpstr>MATERIALS</vt:lpstr>
      <vt:lpstr>INTRODUCTION</vt:lpstr>
      <vt:lpstr>SOFTWARE DISCUSSION</vt:lpstr>
      <vt:lpstr>HARDWARE DISCUSSION</vt:lpstr>
      <vt:lpstr>SAMPLE OUTPUT</vt:lpstr>
      <vt:lpstr>SAMPLE OUTPUT</vt:lpstr>
      <vt:lpstr>SAMPLE OUTPUT</vt:lpstr>
      <vt:lpstr>SAMPLE OUTPUT</vt:lpstr>
      <vt:lpstr>DEMO VIDEO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Melissa Martin</dc:creator>
  <cp:lastModifiedBy>Rod Geryk C. Navarro</cp:lastModifiedBy>
  <cp:revision>244</cp:revision>
  <dcterms:created xsi:type="dcterms:W3CDTF">2020-07-20T04:11:13Z</dcterms:created>
  <dcterms:modified xsi:type="dcterms:W3CDTF">2025-05-09T06:33:39Z</dcterms:modified>
</cp:coreProperties>
</file>