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98" r:id="rId3"/>
    <p:sldId id="299" r:id="rId4"/>
    <p:sldId id="300" r:id="rId5"/>
    <p:sldId id="303" r:id="rId6"/>
    <p:sldId id="310" r:id="rId7"/>
    <p:sldId id="305" r:id="rId8"/>
    <p:sldId id="307" r:id="rId9"/>
    <p:sldId id="306" r:id="rId10"/>
    <p:sldId id="308" r:id="rId11"/>
    <p:sldId id="309"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F2122-5934-2359-7EFA-CA866DB3CC0D}" v="500" dt="2023-08-27T10:15:52.582"/>
    <p1510:client id="{45C4EF9F-BEB4-C8C0-77FB-871980E7FC93}" v="28" dt="2023-08-27T13:13:00.597"/>
    <p1510:client id="{6F3117E3-5E51-4420-9A77-FB3B7F86F9EC}" v="1" dt="2023-06-08T06:28:17.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0141" autoAdjust="0"/>
  </p:normalViewPr>
  <p:slideViewPr>
    <p:cSldViewPr snapToGrid="0">
      <p:cViewPr varScale="1">
        <p:scale>
          <a:sx n="77" d="100"/>
          <a:sy n="77" d="100"/>
        </p:scale>
        <p:origin x="811"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B5ACF-8E17-4870-8245-4A77F959A756}" type="datetimeFigureOut">
              <a:rPr lang="en-PH" smtClean="0"/>
              <a:t>11/05/2025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71C6D-497D-4CD5-9B94-B8BE6A5DCC3D}" type="slidenum">
              <a:rPr lang="en-PH" smtClean="0"/>
              <a:t>‹#›</a:t>
            </a:fld>
            <a:endParaRPr lang="en-PH"/>
          </a:p>
        </p:txBody>
      </p:sp>
    </p:spTree>
    <p:extLst>
      <p:ext uri="{BB962C8B-B14F-4D97-AF65-F5344CB8AC3E}">
        <p14:creationId xmlns:p14="http://schemas.microsoft.com/office/powerpoint/2010/main" val="7289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2BF71C6D-497D-4CD5-9B94-B8BE6A5DCC3D}" type="slidenum">
              <a:rPr lang="en-PH" smtClean="0"/>
              <a:t>1</a:t>
            </a:fld>
            <a:endParaRPr lang="en-PH"/>
          </a:p>
        </p:txBody>
      </p:sp>
    </p:spTree>
    <p:extLst>
      <p:ext uri="{BB962C8B-B14F-4D97-AF65-F5344CB8AC3E}">
        <p14:creationId xmlns:p14="http://schemas.microsoft.com/office/powerpoint/2010/main" val="407131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71C6D-497D-4CD5-9B94-B8BE6A5DCC3D}" type="slidenum">
              <a:rPr lang="en-PH" smtClean="0"/>
              <a:t>2</a:t>
            </a:fld>
            <a:endParaRPr lang="en-PH"/>
          </a:p>
        </p:txBody>
      </p:sp>
    </p:spTree>
    <p:extLst>
      <p:ext uri="{BB962C8B-B14F-4D97-AF65-F5344CB8AC3E}">
        <p14:creationId xmlns:p14="http://schemas.microsoft.com/office/powerpoint/2010/main" val="343116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3</a:t>
            </a:fld>
            <a:endParaRPr lang="en-PH"/>
          </a:p>
        </p:txBody>
      </p:sp>
    </p:spTree>
    <p:extLst>
      <p:ext uri="{BB962C8B-B14F-4D97-AF65-F5344CB8AC3E}">
        <p14:creationId xmlns:p14="http://schemas.microsoft.com/office/powerpoint/2010/main" val="128361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F71C6D-497D-4CD5-9B94-B8BE6A5DCC3D}" type="slidenum">
              <a:rPr lang="en-PH" smtClean="0"/>
              <a:t>4</a:t>
            </a:fld>
            <a:endParaRPr lang="en-PH"/>
          </a:p>
        </p:txBody>
      </p:sp>
    </p:spTree>
    <p:extLst>
      <p:ext uri="{BB962C8B-B14F-4D97-AF65-F5344CB8AC3E}">
        <p14:creationId xmlns:p14="http://schemas.microsoft.com/office/powerpoint/2010/main" val="153760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5</a:t>
            </a:fld>
            <a:endParaRPr lang="en-PH"/>
          </a:p>
        </p:txBody>
      </p:sp>
    </p:spTree>
    <p:extLst>
      <p:ext uri="{BB962C8B-B14F-4D97-AF65-F5344CB8AC3E}">
        <p14:creationId xmlns:p14="http://schemas.microsoft.com/office/powerpoint/2010/main" val="170304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6</a:t>
            </a:fld>
            <a:endParaRPr lang="en-PH"/>
          </a:p>
        </p:txBody>
      </p:sp>
    </p:spTree>
    <p:extLst>
      <p:ext uri="{BB962C8B-B14F-4D97-AF65-F5344CB8AC3E}">
        <p14:creationId xmlns:p14="http://schemas.microsoft.com/office/powerpoint/2010/main" val="26359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71C6D-497D-4CD5-9B94-B8BE6A5DCC3D}" type="slidenum">
              <a:rPr lang="en-PH" smtClean="0"/>
              <a:t>7</a:t>
            </a:fld>
            <a:endParaRPr lang="en-PH"/>
          </a:p>
        </p:txBody>
      </p:sp>
    </p:spTree>
    <p:extLst>
      <p:ext uri="{BB962C8B-B14F-4D97-AF65-F5344CB8AC3E}">
        <p14:creationId xmlns:p14="http://schemas.microsoft.com/office/powerpoint/2010/main" val="139456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5686" y="871992"/>
            <a:ext cx="69342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315686" y="3259592"/>
            <a:ext cx="693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E593E785-8F7E-46D7-AADC-06732D2B080B}" type="datetime1">
              <a:rPr lang="en-PH" smtClean="0"/>
              <a:t>11/05/2025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65014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ADF26B6A-77BD-4174-8AB7-B488A3834BC1}" type="datetime1">
              <a:rPr lang="en-PH" smtClean="0"/>
              <a:t>11/05/2025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14675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EC155746-2305-4ED0-9F8A-49242F0E41AB}" type="datetime1">
              <a:rPr lang="en-PH" smtClean="0"/>
              <a:t>11/05/2025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52900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p>
            <a:fld id="{5605E6D3-0631-4C00-9540-B4B46BC03C25}" type="datetime1">
              <a:rPr lang="en-PH" smtClean="0"/>
              <a:t>11/05/2025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57311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04530E-EE7E-440B-A76B-3F58FE0097E2}" type="datetime1">
              <a:rPr lang="en-PH" smtClean="0"/>
              <a:t>11/05/2025</a:t>
            </a:fld>
            <a:endParaRPr lang="en-PH"/>
          </a:p>
        </p:txBody>
      </p:sp>
      <p:sp>
        <p:nvSpPr>
          <p:cNvPr id="5" name="Footer Placeholder 4"/>
          <p:cNvSpPr>
            <a:spLocks noGrp="1"/>
          </p:cNvSpPr>
          <p:nvPr>
            <p:ph type="ftr" sz="quarter" idx="11"/>
          </p:nvPr>
        </p:nvSpPr>
        <p:spPr/>
        <p:txBody>
          <a:bodyPr/>
          <a:lstStyle/>
          <a:p>
            <a:r>
              <a:rPr lang="en-PH"/>
              <a:t>Experiment 1</a:t>
            </a:r>
          </a:p>
        </p:txBody>
      </p:sp>
      <p:sp>
        <p:nvSpPr>
          <p:cNvPr id="6" name="Slide Number Placeholder 5"/>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40800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p:txBody>
          <a:bodyPr/>
          <a:lstStyle/>
          <a:p>
            <a:fld id="{C2C7F67F-F560-479D-ADB8-5F82A2FB1B1F}" type="datetime1">
              <a:rPr lang="en-PH" smtClean="0"/>
              <a:t>11/05/2025</a:t>
            </a:fld>
            <a:endParaRPr lang="en-PH"/>
          </a:p>
        </p:txBody>
      </p:sp>
      <p:sp>
        <p:nvSpPr>
          <p:cNvPr id="6" name="Footer Placeholder 5"/>
          <p:cNvSpPr>
            <a:spLocks noGrp="1"/>
          </p:cNvSpPr>
          <p:nvPr>
            <p:ph type="ftr" sz="quarter" idx="11"/>
          </p:nvPr>
        </p:nvSpPr>
        <p:spPr/>
        <p:txBody>
          <a:bodyPr/>
          <a:lstStyle/>
          <a:p>
            <a:r>
              <a:rPr lang="en-PH"/>
              <a:t>Experiment 1</a:t>
            </a:r>
          </a:p>
        </p:txBody>
      </p:sp>
      <p:sp>
        <p:nvSpPr>
          <p:cNvPr id="7" name="Slide Number Placeholder 6"/>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159155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p:txBody>
          <a:bodyPr/>
          <a:lstStyle/>
          <a:p>
            <a:fld id="{F53754FC-CC5C-4993-8D44-201EF13BB877}" type="datetime1">
              <a:rPr lang="en-PH" smtClean="0"/>
              <a:t>11/05/2025</a:t>
            </a:fld>
            <a:endParaRPr lang="en-PH"/>
          </a:p>
        </p:txBody>
      </p:sp>
      <p:sp>
        <p:nvSpPr>
          <p:cNvPr id="8" name="Footer Placeholder 7"/>
          <p:cNvSpPr>
            <a:spLocks noGrp="1"/>
          </p:cNvSpPr>
          <p:nvPr>
            <p:ph type="ftr" sz="quarter" idx="11"/>
          </p:nvPr>
        </p:nvSpPr>
        <p:spPr/>
        <p:txBody>
          <a:bodyPr/>
          <a:lstStyle/>
          <a:p>
            <a:r>
              <a:rPr lang="en-PH"/>
              <a:t>Experiment 1</a:t>
            </a:r>
          </a:p>
        </p:txBody>
      </p:sp>
      <p:sp>
        <p:nvSpPr>
          <p:cNvPr id="9" name="Slide Number Placeholder 8"/>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231732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2776B188-2164-4FD1-92FE-488B39A82370}" type="datetime1">
              <a:rPr lang="en-PH" smtClean="0"/>
              <a:t>11/05/2025</a:t>
            </a:fld>
            <a:endParaRPr lang="en-PH"/>
          </a:p>
        </p:txBody>
      </p:sp>
      <p:sp>
        <p:nvSpPr>
          <p:cNvPr id="4" name="Footer Placeholder 3"/>
          <p:cNvSpPr>
            <a:spLocks noGrp="1"/>
          </p:cNvSpPr>
          <p:nvPr>
            <p:ph type="ftr" sz="quarter" idx="11"/>
          </p:nvPr>
        </p:nvSpPr>
        <p:spPr/>
        <p:txBody>
          <a:bodyPr/>
          <a:lstStyle/>
          <a:p>
            <a:r>
              <a:rPr lang="en-PH"/>
              <a:t>Experiment 1</a:t>
            </a:r>
          </a:p>
        </p:txBody>
      </p:sp>
      <p:sp>
        <p:nvSpPr>
          <p:cNvPr id="5" name="Slide Number Placeholder 4"/>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47039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F8A59-D384-4D57-9A50-A60E3BC91D08}" type="datetime1">
              <a:rPr lang="en-PH" smtClean="0"/>
              <a:t>11/05/2025</a:t>
            </a:fld>
            <a:endParaRPr lang="en-PH"/>
          </a:p>
        </p:txBody>
      </p:sp>
      <p:sp>
        <p:nvSpPr>
          <p:cNvPr id="3" name="Footer Placeholder 2"/>
          <p:cNvSpPr>
            <a:spLocks noGrp="1"/>
          </p:cNvSpPr>
          <p:nvPr>
            <p:ph type="ftr" sz="quarter" idx="11"/>
          </p:nvPr>
        </p:nvSpPr>
        <p:spPr/>
        <p:txBody>
          <a:bodyPr/>
          <a:lstStyle/>
          <a:p>
            <a:r>
              <a:rPr lang="en-PH"/>
              <a:t>Experiment 1</a:t>
            </a:r>
          </a:p>
        </p:txBody>
      </p:sp>
      <p:sp>
        <p:nvSpPr>
          <p:cNvPr id="4" name="Slide Number Placeholder 3"/>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31828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0F6C3E-4B30-43BE-88DF-892347B02817}" type="datetime1">
              <a:rPr lang="en-PH" smtClean="0"/>
              <a:t>11/05/2025</a:t>
            </a:fld>
            <a:endParaRPr lang="en-PH"/>
          </a:p>
        </p:txBody>
      </p:sp>
      <p:sp>
        <p:nvSpPr>
          <p:cNvPr id="6" name="Footer Placeholder 5"/>
          <p:cNvSpPr>
            <a:spLocks noGrp="1"/>
          </p:cNvSpPr>
          <p:nvPr>
            <p:ph type="ftr" sz="quarter" idx="11"/>
          </p:nvPr>
        </p:nvSpPr>
        <p:spPr/>
        <p:txBody>
          <a:bodyPr/>
          <a:lstStyle/>
          <a:p>
            <a:r>
              <a:rPr lang="en-PH"/>
              <a:t>Experiment 1</a:t>
            </a:r>
          </a:p>
        </p:txBody>
      </p:sp>
      <p:sp>
        <p:nvSpPr>
          <p:cNvPr id="7" name="Slide Number Placeholder 6"/>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03035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710C1-ED5A-4905-B885-811C8CEEF1E6}" type="datetime1">
              <a:rPr lang="en-PH" smtClean="0"/>
              <a:t>11/05/2025</a:t>
            </a:fld>
            <a:endParaRPr lang="en-PH"/>
          </a:p>
        </p:txBody>
      </p:sp>
      <p:sp>
        <p:nvSpPr>
          <p:cNvPr id="6" name="Footer Placeholder 5"/>
          <p:cNvSpPr>
            <a:spLocks noGrp="1"/>
          </p:cNvSpPr>
          <p:nvPr>
            <p:ph type="ftr" sz="quarter" idx="11"/>
          </p:nvPr>
        </p:nvSpPr>
        <p:spPr/>
        <p:txBody>
          <a:bodyPr/>
          <a:lstStyle/>
          <a:p>
            <a:r>
              <a:rPr lang="en-PH"/>
              <a:t>Experiment 1</a:t>
            </a:r>
          </a:p>
        </p:txBody>
      </p:sp>
      <p:sp>
        <p:nvSpPr>
          <p:cNvPr id="7" name="Slide Number Placeholder 6"/>
          <p:cNvSpPr>
            <a:spLocks noGrp="1"/>
          </p:cNvSpPr>
          <p:nvPr>
            <p:ph type="sldNum" sz="quarter" idx="12"/>
          </p:nvPr>
        </p:nvSpPr>
        <p:spPr/>
        <p:txBody>
          <a:bodyPr/>
          <a:lstStyle/>
          <a:p>
            <a:fld id="{356A1CFE-FAD5-4B16-8253-97D01193D803}" type="slidenum">
              <a:rPr lang="en-PH" smtClean="0"/>
              <a:t>‹#›</a:t>
            </a:fld>
            <a:endParaRPr lang="en-PH"/>
          </a:p>
        </p:txBody>
      </p:sp>
    </p:spTree>
    <p:extLst>
      <p:ext uri="{BB962C8B-B14F-4D97-AF65-F5344CB8AC3E}">
        <p14:creationId xmlns:p14="http://schemas.microsoft.com/office/powerpoint/2010/main" val="221650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537C0-9C3B-4188-A254-F0B717C03E3E}" type="datetime1">
              <a:rPr lang="en-PH" smtClean="0"/>
              <a:t>11/05/2025</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PH"/>
              <a:t>Experiment 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A1CFE-FAD5-4B16-8253-97D01193D803}" type="slidenum">
              <a:rPr lang="en-PH" smtClean="0"/>
              <a:t>‹#›</a:t>
            </a:fld>
            <a:endParaRPr lang="en-PH"/>
          </a:p>
        </p:txBody>
      </p:sp>
    </p:spTree>
    <p:extLst>
      <p:ext uri="{BB962C8B-B14F-4D97-AF65-F5344CB8AC3E}">
        <p14:creationId xmlns:p14="http://schemas.microsoft.com/office/powerpoint/2010/main" val="77833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4zrIQ8H9TT8?si=q1hm1QhJJeQ12dw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451" y="1342969"/>
            <a:ext cx="7079146" cy="1827613"/>
          </a:xfrm>
        </p:spPr>
        <p:txBody>
          <a:bodyPr>
            <a:normAutofit/>
          </a:bodyPr>
          <a:lstStyle/>
          <a:p>
            <a:pPr algn="ctr"/>
            <a:br>
              <a:rPr lang="en-PH" b="1" dirty="0">
                <a:latin typeface="Arial" panose="020B0604020202020204" pitchFamily="34" charset="0"/>
                <a:cs typeface="Arial" panose="020B0604020202020204" pitchFamily="34" charset="0"/>
              </a:rPr>
            </a:br>
            <a:r>
              <a:rPr lang="en-PH" b="1" dirty="0">
                <a:solidFill>
                  <a:schemeClr val="bg1"/>
                </a:solidFill>
                <a:latin typeface="Arial"/>
                <a:cs typeface="Arial"/>
              </a:rPr>
              <a:t> </a:t>
            </a:r>
            <a:br>
              <a:rPr lang="en-PH" b="1" dirty="0">
                <a:solidFill>
                  <a:schemeClr val="bg1"/>
                </a:solidFill>
                <a:latin typeface="Arial"/>
                <a:cs typeface="Arial"/>
              </a:rPr>
            </a:br>
            <a:r>
              <a:rPr lang="en-US" sz="2800" b="1" dirty="0">
                <a:solidFill>
                  <a:schemeClr val="bg1"/>
                </a:solidFill>
                <a:latin typeface="Arial"/>
                <a:cs typeface="Arial"/>
              </a:rPr>
              <a:t>Home Appliance Automation using IoT</a:t>
            </a:r>
            <a:endParaRPr lang="en-PH" sz="2800"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idx="1"/>
          </p:nvPr>
        </p:nvSpPr>
        <p:spPr>
          <a:xfrm>
            <a:off x="-1250209" y="5205008"/>
            <a:ext cx="10515600" cy="1393063"/>
          </a:xfrm>
        </p:spPr>
        <p:txBody>
          <a:bodyPr vert="horz" lIns="91440" tIns="45720" rIns="91440" bIns="45720" rtlCol="0" anchor="t">
            <a:normAutofit/>
          </a:bodyPr>
          <a:lstStyle/>
          <a:p>
            <a:pPr marL="0" indent="0" algn="ctr">
              <a:buNone/>
            </a:pPr>
            <a:r>
              <a:rPr lang="en-PH" sz="1800" dirty="0">
                <a:solidFill>
                  <a:schemeClr val="bg1"/>
                </a:solidFill>
                <a:latin typeface="Arial"/>
                <a:cs typeface="Arial"/>
              </a:rPr>
              <a:t>Navarro, Rod Geryk C.</a:t>
            </a:r>
            <a:endParaRPr lang="en-PH" sz="1800" dirty="0">
              <a:solidFill>
                <a:schemeClr val="bg1"/>
              </a:solidFill>
              <a:latin typeface="Arial" panose="020B0604020202020204" pitchFamily="34" charset="0"/>
              <a:cs typeface="Arial" panose="020B0604020202020204" pitchFamily="34" charset="0"/>
            </a:endParaRPr>
          </a:p>
          <a:p>
            <a:pPr marL="0" indent="0" algn="ctr">
              <a:buNone/>
            </a:pPr>
            <a:r>
              <a:rPr lang="en-PH" sz="1800" dirty="0">
                <a:solidFill>
                  <a:schemeClr val="bg1"/>
                </a:solidFill>
                <a:latin typeface="Arial"/>
                <a:cs typeface="Arial"/>
              </a:rPr>
              <a:t>CPE162P- 4 - E01</a:t>
            </a:r>
          </a:p>
          <a:p>
            <a:pPr marL="0" indent="0">
              <a:buNone/>
            </a:pPr>
            <a:endParaRPr lang="en-US" sz="1800" dirty="0">
              <a:solidFill>
                <a:schemeClr val="bg1"/>
              </a:solidFill>
              <a:latin typeface="Arial"/>
              <a:cs typeface="Arial"/>
            </a:endParaRPr>
          </a:p>
          <a:p>
            <a:pPr marL="0" indent="0">
              <a:buNone/>
            </a:pPr>
            <a:endParaRPr lang="en-PH" sz="1800" dirty="0">
              <a:solidFill>
                <a:schemeClr val="bg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0F5C13CB-FD82-461D-8948-C4EA9F4C07BA}"/>
              </a:ext>
            </a:extLst>
          </p:cNvPr>
          <p:cNvSpPr txBox="1">
            <a:spLocks/>
          </p:cNvSpPr>
          <p:nvPr/>
        </p:nvSpPr>
        <p:spPr>
          <a:xfrm>
            <a:off x="111451" y="1145304"/>
            <a:ext cx="7079146" cy="1627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PH" b="1" dirty="0">
                <a:latin typeface="Arial" panose="020B0604020202020204" pitchFamily="34" charset="0"/>
                <a:cs typeface="Arial" panose="020B0604020202020204" pitchFamily="34" charset="0"/>
              </a:rPr>
            </a:br>
            <a:r>
              <a:rPr lang="en-PH" b="1" dirty="0">
                <a:solidFill>
                  <a:schemeClr val="bg1"/>
                </a:solidFill>
                <a:latin typeface="Arial"/>
                <a:cs typeface="Arial"/>
              </a:rPr>
              <a:t>Experiment 2: </a:t>
            </a:r>
            <a:br>
              <a:rPr lang="en-PH" b="1" dirty="0">
                <a:solidFill>
                  <a:schemeClr val="bg1"/>
                </a:solidFill>
                <a:latin typeface="Arial"/>
                <a:cs typeface="Arial"/>
              </a:rPr>
            </a:br>
            <a:endParaRPr lang="en-PH"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625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692A1A-A05B-4DC8-B05D-9C7795DE5F6E}"/>
              </a:ext>
            </a:extLst>
          </p:cNvPr>
          <p:cNvSpPr>
            <a:spLocks noGrp="1"/>
          </p:cNvSpPr>
          <p:nvPr>
            <p:ph type="ftr" sz="quarter" idx="11"/>
          </p:nvPr>
        </p:nvSpPr>
        <p:spPr/>
        <p:txBody>
          <a:bodyPr/>
          <a:lstStyle/>
          <a:p>
            <a:r>
              <a:rPr lang="en-PH"/>
              <a:t>Experiment 1</a:t>
            </a:r>
          </a:p>
        </p:txBody>
      </p:sp>
      <p:sp>
        <p:nvSpPr>
          <p:cNvPr id="7" name="Title 1">
            <a:extLst>
              <a:ext uri="{FF2B5EF4-FFF2-40B4-BE49-F238E27FC236}">
                <a16:creationId xmlns:a16="http://schemas.microsoft.com/office/drawing/2014/main" id="{8C638C10-7E45-43AA-AA6D-C5DB17C3913C}"/>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A28C9FA8-88E0-4D83-81EC-B270859863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0773" y="1086516"/>
            <a:ext cx="8322365" cy="4684967"/>
          </a:xfrm>
          <a:prstGeom prst="rect">
            <a:avLst/>
          </a:prstGeom>
        </p:spPr>
      </p:pic>
    </p:spTree>
    <p:extLst>
      <p:ext uri="{BB962C8B-B14F-4D97-AF65-F5344CB8AC3E}">
        <p14:creationId xmlns:p14="http://schemas.microsoft.com/office/powerpoint/2010/main" val="88120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692A1A-A05B-4DC8-B05D-9C7795DE5F6E}"/>
              </a:ext>
            </a:extLst>
          </p:cNvPr>
          <p:cNvSpPr>
            <a:spLocks noGrp="1"/>
          </p:cNvSpPr>
          <p:nvPr>
            <p:ph type="ftr" sz="quarter" idx="11"/>
          </p:nvPr>
        </p:nvSpPr>
        <p:spPr/>
        <p:txBody>
          <a:bodyPr/>
          <a:lstStyle/>
          <a:p>
            <a:r>
              <a:rPr lang="en-PH"/>
              <a:t>Experiment 1</a:t>
            </a:r>
          </a:p>
        </p:txBody>
      </p:sp>
      <p:sp>
        <p:nvSpPr>
          <p:cNvPr id="7" name="Title 1">
            <a:extLst>
              <a:ext uri="{FF2B5EF4-FFF2-40B4-BE49-F238E27FC236}">
                <a16:creationId xmlns:a16="http://schemas.microsoft.com/office/drawing/2014/main" id="{8C638C10-7E45-43AA-AA6D-C5DB17C3913C}"/>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DEMO VIDEO	</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90D1BFEE-EC9D-468F-B14C-1E0806739655}"/>
              </a:ext>
            </a:extLst>
          </p:cNvPr>
          <p:cNvSpPr/>
          <p:nvPr/>
        </p:nvSpPr>
        <p:spPr>
          <a:xfrm>
            <a:off x="424069" y="1761669"/>
            <a:ext cx="10757452" cy="1077218"/>
          </a:xfrm>
          <a:prstGeom prst="rect">
            <a:avLst/>
          </a:prstGeom>
        </p:spPr>
        <p:txBody>
          <a:bodyPr wrap="square">
            <a:spAutoFit/>
          </a:bodyPr>
          <a:lstStyle/>
          <a:p>
            <a:r>
              <a:rPr lang="en-US" sz="2400" b="1" dirty="0">
                <a:solidFill>
                  <a:schemeClr val="accent6">
                    <a:lumMod val="50000"/>
                  </a:schemeClr>
                </a:solidFill>
              </a:rPr>
              <a:t>Please click the link below for the Video Demonstration of EXP2:</a:t>
            </a:r>
          </a:p>
          <a:p>
            <a:endParaRPr lang="en-US" sz="2000" b="1" dirty="0"/>
          </a:p>
          <a:p>
            <a:endParaRPr lang="en-PH" sz="2000" b="1" dirty="0"/>
          </a:p>
        </p:txBody>
      </p:sp>
      <p:sp>
        <p:nvSpPr>
          <p:cNvPr id="6" name="Rectangle 5">
            <a:extLst>
              <a:ext uri="{FF2B5EF4-FFF2-40B4-BE49-F238E27FC236}">
                <a16:creationId xmlns:a16="http://schemas.microsoft.com/office/drawing/2014/main" id="{D390763C-DF8A-412D-AF21-F90C8B8B9F11}"/>
              </a:ext>
            </a:extLst>
          </p:cNvPr>
          <p:cNvSpPr/>
          <p:nvPr/>
        </p:nvSpPr>
        <p:spPr>
          <a:xfrm>
            <a:off x="424069" y="2300278"/>
            <a:ext cx="8193269" cy="738664"/>
          </a:xfrm>
          <a:prstGeom prst="rect">
            <a:avLst/>
          </a:prstGeom>
        </p:spPr>
        <p:txBody>
          <a:bodyPr wrap="none">
            <a:spAutoFit/>
          </a:bodyPr>
          <a:lstStyle/>
          <a:p>
            <a:r>
              <a:rPr lang="en-PH" sz="2400" b="1" dirty="0">
                <a:hlinkClick r:id="rId2"/>
              </a:rPr>
              <a:t>https://youtu.be/4zrIQ8H9TT8?si=q1hm1QhJJeQ12dw0</a:t>
            </a:r>
            <a:endParaRPr lang="en-PH" sz="2400" b="1" dirty="0"/>
          </a:p>
          <a:p>
            <a:endParaRPr lang="en-PH" dirty="0"/>
          </a:p>
        </p:txBody>
      </p:sp>
    </p:spTree>
    <p:extLst>
      <p:ext uri="{BB962C8B-B14F-4D97-AF65-F5344CB8AC3E}">
        <p14:creationId xmlns:p14="http://schemas.microsoft.com/office/powerpoint/2010/main" val="28679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9C8AD06-0E37-F469-248A-EB405EBA2D3E}"/>
              </a:ext>
            </a:extLst>
          </p:cNvPr>
          <p:cNvSpPr txBox="1">
            <a:spLocks/>
          </p:cNvSpPr>
          <p:nvPr/>
        </p:nvSpPr>
        <p:spPr>
          <a:xfrm>
            <a:off x="335642" y="624690"/>
            <a:ext cx="7079146" cy="32738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PH" b="1" dirty="0">
                <a:solidFill>
                  <a:schemeClr val="bg1"/>
                </a:solidFill>
                <a:latin typeface="Arial"/>
                <a:cs typeface="Arial"/>
              </a:rPr>
              <a:t>THANK YOU!</a:t>
            </a:r>
            <a:endParaRPr lang="en-US" dirty="0">
              <a:solidFill>
                <a:schemeClr val="bg1"/>
              </a:solidFill>
              <a:cs typeface="Arial"/>
            </a:endParaRPr>
          </a:p>
        </p:txBody>
      </p:sp>
    </p:spTree>
    <p:extLst>
      <p:ext uri="{BB962C8B-B14F-4D97-AF65-F5344CB8AC3E}">
        <p14:creationId xmlns:p14="http://schemas.microsoft.com/office/powerpoint/2010/main" val="383684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68309"/>
            <a:ext cx="12192000" cy="477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OBJECTIVES</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4AFAFF9-6817-F728-FFBD-75B71FEADCF2}"/>
              </a:ext>
            </a:extLst>
          </p:cNvPr>
          <p:cNvSpPr txBox="1"/>
          <p:nvPr/>
        </p:nvSpPr>
        <p:spPr>
          <a:xfrm>
            <a:off x="212340" y="1663125"/>
            <a:ext cx="11767319" cy="3785652"/>
          </a:xfrm>
          <a:prstGeom prst="rect">
            <a:avLst/>
          </a:prstGeom>
          <a:noFill/>
        </p:spPr>
        <p:txBody>
          <a:bodyPr wrap="square" lIns="91440" tIns="45720" rIns="91440" bIns="45720" rtlCol="0" anchor="t">
            <a:spAutoFit/>
          </a:bodyPr>
          <a:lstStyle/>
          <a:p>
            <a:r>
              <a:rPr lang="en-US" sz="1600" b="1" dirty="0"/>
              <a:t>1. To demonstrate how home appliance automation works using IoT (Internet of Things):</a:t>
            </a:r>
            <a:br>
              <a:rPr lang="en-US" sz="1600" dirty="0"/>
            </a:br>
            <a:r>
              <a:rPr lang="en-US" sz="1600" dirty="0"/>
              <a:t>- This project aims to show how household appliances—like lights, fans, or alarms—can be controlled remotely through the internet.</a:t>
            </a:r>
          </a:p>
          <a:p>
            <a:endParaRPr lang="en-US" sz="1600" dirty="0"/>
          </a:p>
          <a:p>
            <a:r>
              <a:rPr lang="en-US" sz="1600" b="1" dirty="0"/>
              <a:t>2. To apply knowledge learned in Logic Circuits and Switching Theory, Microprocessors, CPE160P, and CPE161P courses:</a:t>
            </a:r>
            <a:br>
              <a:rPr lang="en-US" sz="1600" dirty="0"/>
            </a:br>
            <a:r>
              <a:rPr lang="en-US" sz="1600" dirty="0"/>
              <a:t>- This project will serve as a hands-on application of the concepts and skills learned from various computer engineering subjects.</a:t>
            </a:r>
          </a:p>
          <a:p>
            <a:endParaRPr lang="en-US" sz="1600" dirty="0"/>
          </a:p>
          <a:p>
            <a:r>
              <a:rPr lang="en-US" sz="1600" b="1" dirty="0"/>
              <a:t>3. To implement an embedded system integrated with IoT using an Arduino kit:</a:t>
            </a:r>
            <a:br>
              <a:rPr lang="en-US" sz="1600" dirty="0"/>
            </a:br>
            <a:r>
              <a:rPr lang="en-US" sz="1600" dirty="0"/>
              <a:t>- The project will use an ESP32 Dev Module as the core of the embedded system. It will read input from sensors, process the data, and control output devices. </a:t>
            </a:r>
          </a:p>
          <a:p>
            <a:endParaRPr lang="en-US" sz="1600" dirty="0"/>
          </a:p>
          <a:p>
            <a:r>
              <a:rPr lang="en-US" sz="1600" b="1" dirty="0"/>
              <a:t>4. To use ThingSpeak for data collection, monitoring, and analysis:</a:t>
            </a:r>
            <a:br>
              <a:rPr lang="en-US" sz="1600" dirty="0"/>
            </a:br>
            <a:r>
              <a:rPr lang="en-US" sz="1600" dirty="0"/>
              <a:t>- ThingSpeak, a cloud-based platform, will be used to collect sensor data, visualize it through graphs, and analyze trends over time.</a:t>
            </a:r>
          </a:p>
        </p:txBody>
      </p:sp>
    </p:spTree>
    <p:extLst>
      <p:ext uri="{BB962C8B-B14F-4D97-AF65-F5344CB8AC3E}">
        <p14:creationId xmlns:p14="http://schemas.microsoft.com/office/powerpoint/2010/main" val="243069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08965"/>
            <a:ext cx="12192000" cy="46400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MATERIALS</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4AFAFF9-6817-F728-FFBD-75B71FEADCF2}"/>
              </a:ext>
            </a:extLst>
          </p:cNvPr>
          <p:cNvSpPr txBox="1"/>
          <p:nvPr/>
        </p:nvSpPr>
        <p:spPr>
          <a:xfrm>
            <a:off x="239151" y="1701612"/>
            <a:ext cx="4313583" cy="3139321"/>
          </a:xfrm>
          <a:prstGeom prst="rect">
            <a:avLst/>
          </a:prstGeom>
          <a:noFill/>
        </p:spPr>
        <p:txBody>
          <a:bodyPr wrap="square" lIns="91440" tIns="45720" rIns="91440" bIns="45720" rtlCol="0" anchor="t">
            <a:spAutoFit/>
          </a:bodyPr>
          <a:lstStyle/>
          <a:p>
            <a:pPr marL="342900" indent="-342900">
              <a:buFont typeface="Arial"/>
              <a:buChar char="•"/>
            </a:pPr>
            <a:r>
              <a:rPr lang="en-US" dirty="0">
                <a:solidFill>
                  <a:srgbClr val="262626"/>
                </a:solidFill>
              </a:rPr>
              <a:t>Arduino Kit</a:t>
            </a:r>
          </a:p>
          <a:p>
            <a:pPr marL="342900" indent="-342900">
              <a:buFont typeface="Arial"/>
              <a:buChar char="•"/>
            </a:pPr>
            <a:r>
              <a:rPr lang="en-US" dirty="0">
                <a:solidFill>
                  <a:srgbClr val="262626"/>
                </a:solidFill>
                <a:cs typeface="Arial"/>
              </a:rPr>
              <a:t>Laptop</a:t>
            </a:r>
          </a:p>
          <a:p>
            <a:endParaRPr lang="en-US" dirty="0">
              <a:solidFill>
                <a:srgbClr val="262626"/>
              </a:solidFill>
            </a:endParaRPr>
          </a:p>
          <a:p>
            <a:pPr marL="342900" indent="-342900">
              <a:buFont typeface="Arial"/>
              <a:buChar char="•"/>
            </a:pPr>
            <a:r>
              <a:rPr lang="en-US" dirty="0">
                <a:solidFill>
                  <a:srgbClr val="262626"/>
                </a:solidFill>
              </a:rPr>
              <a:t>ESP32 Dev Module - </a:t>
            </a:r>
            <a:r>
              <a:rPr lang="en-US" dirty="0">
                <a:solidFill>
                  <a:srgbClr val="262626"/>
                </a:solidFill>
                <a:cs typeface="Arial"/>
              </a:rPr>
              <a:t>x1</a:t>
            </a:r>
            <a:endParaRPr lang="en-US" dirty="0">
              <a:solidFill>
                <a:srgbClr val="262626"/>
              </a:solidFill>
            </a:endParaRPr>
          </a:p>
          <a:p>
            <a:pPr marL="342900" indent="-342900">
              <a:buFont typeface="Arial"/>
              <a:buChar char="•"/>
            </a:pPr>
            <a:r>
              <a:rPr lang="en-US" dirty="0">
                <a:solidFill>
                  <a:srgbClr val="262626"/>
                </a:solidFill>
                <a:cs typeface="Arial"/>
              </a:rPr>
              <a:t>LED – x1</a:t>
            </a:r>
          </a:p>
          <a:p>
            <a:pPr marL="342900" indent="-342900">
              <a:buFont typeface="Arial"/>
              <a:buChar char="•"/>
            </a:pPr>
            <a:r>
              <a:rPr lang="en-US" dirty="0">
                <a:solidFill>
                  <a:srgbClr val="262626"/>
                </a:solidFill>
                <a:cs typeface="Arial"/>
              </a:rPr>
              <a:t>220 ohm Resistor – x1</a:t>
            </a:r>
          </a:p>
          <a:p>
            <a:pPr marL="342900" indent="-342900">
              <a:buFont typeface="Arial"/>
              <a:buChar char="•"/>
            </a:pPr>
            <a:r>
              <a:rPr lang="en-US" dirty="0">
                <a:solidFill>
                  <a:srgbClr val="262626"/>
                </a:solidFill>
                <a:cs typeface="Arial"/>
              </a:rPr>
              <a:t>IR Sensor - x1</a:t>
            </a:r>
          </a:p>
          <a:p>
            <a:pPr marL="342900" indent="-342900">
              <a:buFont typeface="Arial"/>
              <a:buChar char="•"/>
            </a:pPr>
            <a:r>
              <a:rPr lang="en-US" dirty="0">
                <a:solidFill>
                  <a:srgbClr val="262626"/>
                </a:solidFill>
                <a:cs typeface="Arial"/>
              </a:rPr>
              <a:t>IR Remote –x1</a:t>
            </a:r>
          </a:p>
          <a:p>
            <a:pPr marL="342900" indent="-342900">
              <a:buFont typeface="Arial"/>
              <a:buChar char="•"/>
            </a:pPr>
            <a:r>
              <a:rPr lang="en-US" dirty="0">
                <a:solidFill>
                  <a:srgbClr val="262626"/>
                </a:solidFill>
                <a:cs typeface="Arial"/>
              </a:rPr>
              <a:t>Stepper Motor – x1</a:t>
            </a:r>
          </a:p>
          <a:p>
            <a:pPr marL="342900" indent="-342900">
              <a:buFont typeface="Arial"/>
              <a:buChar char="•"/>
            </a:pPr>
            <a:r>
              <a:rPr lang="en-US" dirty="0">
                <a:solidFill>
                  <a:srgbClr val="262626"/>
                </a:solidFill>
                <a:cs typeface="Arial"/>
              </a:rPr>
              <a:t>Motor Module – x1</a:t>
            </a:r>
          </a:p>
          <a:p>
            <a:endParaRPr lang="en-PH" dirty="0">
              <a:cs typeface="Arial"/>
            </a:endParaRPr>
          </a:p>
        </p:txBody>
      </p:sp>
    </p:spTree>
    <p:extLst>
      <p:ext uri="{BB962C8B-B14F-4D97-AF65-F5344CB8AC3E}">
        <p14:creationId xmlns:p14="http://schemas.microsoft.com/office/powerpoint/2010/main" val="393524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43412"/>
            <a:ext cx="12192000" cy="477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4AFAFF9-6817-F728-FFBD-75B71FEADCF2}"/>
              </a:ext>
            </a:extLst>
          </p:cNvPr>
          <p:cNvSpPr txBox="1"/>
          <p:nvPr/>
        </p:nvSpPr>
        <p:spPr>
          <a:xfrm>
            <a:off x="239151" y="1575306"/>
            <a:ext cx="11449878" cy="1569660"/>
          </a:xfrm>
          <a:prstGeom prst="rect">
            <a:avLst/>
          </a:prstGeom>
          <a:noFill/>
        </p:spPr>
        <p:txBody>
          <a:bodyPr wrap="square" lIns="91440" tIns="45720" rIns="91440" bIns="45720" rtlCol="0" anchor="t">
            <a:spAutoFit/>
          </a:bodyPr>
          <a:lstStyle/>
          <a:p>
            <a:pPr algn="just"/>
            <a:r>
              <a:rPr lang="en-US" sz="2400" dirty="0"/>
              <a:t>	</a:t>
            </a:r>
            <a:r>
              <a:rPr lang="en-US" dirty="0"/>
              <a:t>This project shows how home appliances like lights, fans, or alarms can be controlled remotely using the Internet of Things. It uses the ESP32 microcontroller to read data from sensors and control devices automatically. Students will apply what they learned in logic circuits, microprocessors, and embedded systems courses like CPE160P and CPE161P. The project also uses ThingSpeak to collect and analyze sensor data through online graphs and tools.</a:t>
            </a:r>
            <a:endParaRPr lang="en-PH" dirty="0">
              <a:cs typeface="Arial"/>
            </a:endParaRPr>
          </a:p>
        </p:txBody>
      </p:sp>
    </p:spTree>
    <p:extLst>
      <p:ext uri="{BB962C8B-B14F-4D97-AF65-F5344CB8AC3E}">
        <p14:creationId xmlns:p14="http://schemas.microsoft.com/office/powerpoint/2010/main" val="346776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SOFTWARE DISCUSSION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ECB32FDC-C275-4329-B793-942A410B090F}"/>
              </a:ext>
            </a:extLst>
          </p:cNvPr>
          <p:cNvPicPr>
            <a:picLocks noChangeAspect="1"/>
          </p:cNvPicPr>
          <p:nvPr/>
        </p:nvPicPr>
        <p:blipFill>
          <a:blip r:embed="rId3"/>
          <a:stretch>
            <a:fillRect/>
          </a:stretch>
        </p:blipFill>
        <p:spPr>
          <a:xfrm>
            <a:off x="2792895" y="1081742"/>
            <a:ext cx="2956217" cy="4762468"/>
          </a:xfrm>
          <a:prstGeom prst="rect">
            <a:avLst/>
          </a:prstGeom>
        </p:spPr>
      </p:pic>
      <p:pic>
        <p:nvPicPr>
          <p:cNvPr id="6" name="Picture 5">
            <a:extLst>
              <a:ext uri="{FF2B5EF4-FFF2-40B4-BE49-F238E27FC236}">
                <a16:creationId xmlns:a16="http://schemas.microsoft.com/office/drawing/2014/main" id="{05F320AD-9953-4245-ADA4-4AFF9E94A774}"/>
              </a:ext>
            </a:extLst>
          </p:cNvPr>
          <p:cNvPicPr>
            <a:picLocks noChangeAspect="1"/>
          </p:cNvPicPr>
          <p:nvPr/>
        </p:nvPicPr>
        <p:blipFill>
          <a:blip r:embed="rId4"/>
          <a:stretch>
            <a:fillRect/>
          </a:stretch>
        </p:blipFill>
        <p:spPr>
          <a:xfrm>
            <a:off x="5913783" y="1077997"/>
            <a:ext cx="4107852" cy="4762468"/>
          </a:xfrm>
          <a:prstGeom prst="rect">
            <a:avLst/>
          </a:prstGeom>
        </p:spPr>
      </p:pic>
    </p:spTree>
    <p:extLst>
      <p:ext uri="{BB962C8B-B14F-4D97-AF65-F5344CB8AC3E}">
        <p14:creationId xmlns:p14="http://schemas.microsoft.com/office/powerpoint/2010/main" val="3884265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SOFTWARE DISCUSSION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a:extLst>
              <a:ext uri="{FF2B5EF4-FFF2-40B4-BE49-F238E27FC236}">
                <a16:creationId xmlns:a16="http://schemas.microsoft.com/office/drawing/2014/main" id="{435A4CFF-6AF0-46B0-90BD-533FBFE4EDF3}"/>
              </a:ext>
            </a:extLst>
          </p:cNvPr>
          <p:cNvPicPr>
            <a:picLocks noChangeAspect="1"/>
          </p:cNvPicPr>
          <p:nvPr/>
        </p:nvPicPr>
        <p:blipFill>
          <a:blip r:embed="rId3"/>
          <a:stretch>
            <a:fillRect/>
          </a:stretch>
        </p:blipFill>
        <p:spPr>
          <a:xfrm>
            <a:off x="1697763" y="1090510"/>
            <a:ext cx="4354777" cy="4676980"/>
          </a:xfrm>
          <a:prstGeom prst="rect">
            <a:avLst/>
          </a:prstGeom>
        </p:spPr>
      </p:pic>
      <p:pic>
        <p:nvPicPr>
          <p:cNvPr id="2" name="Picture 1">
            <a:extLst>
              <a:ext uri="{FF2B5EF4-FFF2-40B4-BE49-F238E27FC236}">
                <a16:creationId xmlns:a16="http://schemas.microsoft.com/office/drawing/2014/main" id="{2ED36600-5B61-4031-BD57-065658145138}"/>
              </a:ext>
            </a:extLst>
          </p:cNvPr>
          <p:cNvPicPr>
            <a:picLocks noChangeAspect="1"/>
          </p:cNvPicPr>
          <p:nvPr/>
        </p:nvPicPr>
        <p:blipFill>
          <a:blip r:embed="rId4"/>
          <a:stretch>
            <a:fillRect/>
          </a:stretch>
        </p:blipFill>
        <p:spPr>
          <a:xfrm>
            <a:off x="6331226" y="1090510"/>
            <a:ext cx="4163011" cy="4676980"/>
          </a:xfrm>
          <a:prstGeom prst="rect">
            <a:avLst/>
          </a:prstGeom>
        </p:spPr>
      </p:pic>
    </p:spTree>
    <p:extLst>
      <p:ext uri="{BB962C8B-B14F-4D97-AF65-F5344CB8AC3E}">
        <p14:creationId xmlns:p14="http://schemas.microsoft.com/office/powerpoint/2010/main" val="190518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D202F3-92DE-487D-AA66-760059C12CD8}"/>
              </a:ext>
            </a:extLst>
          </p:cNvPr>
          <p:cNvSpPr>
            <a:spLocks noGrp="1"/>
          </p:cNvSpPr>
          <p:nvPr>
            <p:ph type="title"/>
          </p:nvPr>
        </p:nvSpPr>
        <p:spPr>
          <a:xfrm>
            <a:off x="239151" y="1"/>
            <a:ext cx="9608234" cy="998806"/>
          </a:xfrm>
        </p:spPr>
        <p:txBody>
          <a:bodyPr>
            <a:normAutofit/>
          </a:bodyPr>
          <a:lstStyle/>
          <a:p>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HARDWARE DISCUSSION</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F5126CB2-82F7-4BA4-BEFC-D812ABB12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264" y="1733605"/>
            <a:ext cx="5856849" cy="3390790"/>
          </a:xfrm>
          <a:prstGeom prst="rect">
            <a:avLst/>
          </a:prstGeom>
        </p:spPr>
      </p:pic>
      <p:pic>
        <p:nvPicPr>
          <p:cNvPr id="7" name="Picture 6">
            <a:extLst>
              <a:ext uri="{FF2B5EF4-FFF2-40B4-BE49-F238E27FC236}">
                <a16:creationId xmlns:a16="http://schemas.microsoft.com/office/drawing/2014/main" id="{2C523264-61FC-4D99-8D0A-7E10A73328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1733605"/>
            <a:ext cx="5946736" cy="3390055"/>
          </a:xfrm>
          <a:prstGeom prst="rect">
            <a:avLst/>
          </a:prstGeom>
        </p:spPr>
      </p:pic>
    </p:spTree>
    <p:extLst>
      <p:ext uri="{BB962C8B-B14F-4D97-AF65-F5344CB8AC3E}">
        <p14:creationId xmlns:p14="http://schemas.microsoft.com/office/powerpoint/2010/main" val="178294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BB1B0D-01A1-4615-9B61-EF398F203A0A}"/>
              </a:ext>
            </a:extLst>
          </p:cNvPr>
          <p:cNvSpPr>
            <a:spLocks noGrp="1"/>
          </p:cNvSpPr>
          <p:nvPr>
            <p:ph type="ftr" sz="quarter" idx="11"/>
          </p:nvPr>
        </p:nvSpPr>
        <p:spPr/>
        <p:txBody>
          <a:bodyPr/>
          <a:lstStyle/>
          <a:p>
            <a:r>
              <a:rPr lang="en-PH"/>
              <a:t>Experiment 1</a:t>
            </a:r>
          </a:p>
        </p:txBody>
      </p:sp>
      <p:sp>
        <p:nvSpPr>
          <p:cNvPr id="6" name="Title 1">
            <a:extLst>
              <a:ext uri="{FF2B5EF4-FFF2-40B4-BE49-F238E27FC236}">
                <a16:creationId xmlns:a16="http://schemas.microsoft.com/office/drawing/2014/main" id="{CBADBB13-4CE1-471F-B18C-4C8828D29C9C}"/>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13792EB8-ECFC-4671-B6E1-940BD6ED4695}"/>
              </a:ext>
            </a:extLst>
          </p:cNvPr>
          <p:cNvPicPr>
            <a:picLocks noChangeAspect="1"/>
          </p:cNvPicPr>
          <p:nvPr/>
        </p:nvPicPr>
        <p:blipFill>
          <a:blip r:embed="rId2"/>
          <a:stretch>
            <a:fillRect/>
          </a:stretch>
        </p:blipFill>
        <p:spPr>
          <a:xfrm>
            <a:off x="151817" y="1249510"/>
            <a:ext cx="11888365" cy="4180076"/>
          </a:xfrm>
          <a:prstGeom prst="rect">
            <a:avLst/>
          </a:prstGeom>
        </p:spPr>
      </p:pic>
    </p:spTree>
    <p:extLst>
      <p:ext uri="{BB962C8B-B14F-4D97-AF65-F5344CB8AC3E}">
        <p14:creationId xmlns:p14="http://schemas.microsoft.com/office/powerpoint/2010/main" val="132993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6692A1A-A05B-4DC8-B05D-9C7795DE5F6E}"/>
              </a:ext>
            </a:extLst>
          </p:cNvPr>
          <p:cNvSpPr>
            <a:spLocks noGrp="1"/>
          </p:cNvSpPr>
          <p:nvPr>
            <p:ph type="ftr" sz="quarter" idx="11"/>
          </p:nvPr>
        </p:nvSpPr>
        <p:spPr/>
        <p:txBody>
          <a:bodyPr/>
          <a:lstStyle/>
          <a:p>
            <a:r>
              <a:rPr lang="en-PH"/>
              <a:t>Experiment 1</a:t>
            </a:r>
          </a:p>
        </p:txBody>
      </p:sp>
      <p:sp>
        <p:nvSpPr>
          <p:cNvPr id="7" name="Title 1">
            <a:extLst>
              <a:ext uri="{FF2B5EF4-FFF2-40B4-BE49-F238E27FC236}">
                <a16:creationId xmlns:a16="http://schemas.microsoft.com/office/drawing/2014/main" id="{784DDDA1-5CE4-4A3D-895D-65E1E3C68D8A}"/>
              </a:ext>
            </a:extLst>
          </p:cNvPr>
          <p:cNvSpPr>
            <a:spLocks noGrp="1"/>
          </p:cNvSpPr>
          <p:nvPr>
            <p:ph type="title"/>
          </p:nvPr>
        </p:nvSpPr>
        <p:spPr>
          <a:xfrm>
            <a:off x="239151" y="1"/>
            <a:ext cx="9608234" cy="998806"/>
          </a:xfrm>
        </p:spPr>
        <p:txBody>
          <a:bodyPr>
            <a:normAutofit/>
          </a:bodyPr>
          <a:lstStyle/>
          <a:p>
            <a:r>
              <a:rPr lang="en-PH" sz="3200" b="1" dirty="0">
                <a:solidFill>
                  <a:schemeClr val="bg1"/>
                </a:solidFill>
                <a:latin typeface="Tahoma"/>
                <a:ea typeface="Tahoma"/>
                <a:cs typeface="Tahoma"/>
              </a:rPr>
              <a:t>SAMPLE OUTPUT</a:t>
            </a:r>
            <a:endParaRPr lang="en-PH" sz="3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3123D054-CCC2-4FD4-8768-9A839B59151B}"/>
              </a:ext>
            </a:extLst>
          </p:cNvPr>
          <p:cNvPicPr>
            <a:picLocks noChangeAspect="1"/>
          </p:cNvPicPr>
          <p:nvPr/>
        </p:nvPicPr>
        <p:blipFill>
          <a:blip r:embed="rId2"/>
          <a:stretch>
            <a:fillRect/>
          </a:stretch>
        </p:blipFill>
        <p:spPr>
          <a:xfrm>
            <a:off x="2743200" y="1099456"/>
            <a:ext cx="6477740" cy="4503242"/>
          </a:xfrm>
          <a:prstGeom prst="rect">
            <a:avLst/>
          </a:prstGeom>
        </p:spPr>
      </p:pic>
    </p:spTree>
    <p:extLst>
      <p:ext uri="{BB962C8B-B14F-4D97-AF65-F5344CB8AC3E}">
        <p14:creationId xmlns:p14="http://schemas.microsoft.com/office/powerpoint/2010/main" val="1491868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U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tayo169.potx" id="{4D8875F1-3FD9-46C6-81DA-AEDC94C3D9E8}" vid="{AC10C5D0-1DAB-4676-AB73-B7EE58CCF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MU-tayo169</Template>
  <TotalTime>10128</TotalTime>
  <Words>367</Words>
  <Application>Microsoft Office PowerPoint</Application>
  <PresentationFormat>Widescreen</PresentationFormat>
  <Paragraphs>46</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Tahoma</vt:lpstr>
      <vt:lpstr>Office Theme</vt:lpstr>
      <vt:lpstr>   Home Appliance Automation using IoT</vt:lpstr>
      <vt:lpstr>OBJECTIVES</vt:lpstr>
      <vt:lpstr>MATERIALS</vt:lpstr>
      <vt:lpstr>INTRODUCTION</vt:lpstr>
      <vt:lpstr>SOFTWARE DISCUSSION</vt:lpstr>
      <vt:lpstr>SOFTWARE DISCUSSION</vt:lpstr>
      <vt:lpstr>HARDWARE DISCUSSION</vt:lpstr>
      <vt:lpstr>SAMPLE OUTPUT</vt:lpstr>
      <vt:lpstr>SAMPLE OUTPUT</vt:lpstr>
      <vt:lpstr>SAMPLE OUTPUT</vt:lpstr>
      <vt:lpstr>DEMO VIDEO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Melissa Martin</dc:creator>
  <cp:lastModifiedBy>Rod Geryk C. Navarro</cp:lastModifiedBy>
  <cp:revision>253</cp:revision>
  <dcterms:created xsi:type="dcterms:W3CDTF">2020-07-20T04:11:13Z</dcterms:created>
  <dcterms:modified xsi:type="dcterms:W3CDTF">2025-05-11T11:02:28Z</dcterms:modified>
</cp:coreProperties>
</file>