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6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1" r:id="rId24"/>
    <p:sldId id="278" r:id="rId25"/>
    <p:sldId id="279" r:id="rId26"/>
    <p:sldId id="280" r:id="rId27"/>
    <p:sldId id="281" r:id="rId28"/>
    <p:sldId id="282" r:id="rId29"/>
    <p:sldId id="297" r:id="rId30"/>
    <p:sldId id="29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0" autoAdjust="0"/>
    <p:restoredTop sz="93106"/>
  </p:normalViewPr>
  <p:slideViewPr>
    <p:cSldViewPr snapToGrid="0">
      <p:cViewPr>
        <p:scale>
          <a:sx n="66" d="100"/>
          <a:sy n="66" d="100"/>
        </p:scale>
        <p:origin x="152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1F47-4D09-F040-9C14-3A676D6B2BBD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0E0F2-4AA5-C148-94E4-1C073849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82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A35F-61D6-417E-8CA4-3FFFB03A1EF2}" type="datetimeFigureOut">
              <a:rPr lang="en-PH" smtClean="0"/>
              <a:t>11/02/2025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106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A35F-61D6-417E-8CA4-3FFFB03A1EF2}" type="datetimeFigureOut">
              <a:rPr lang="en-PH" smtClean="0"/>
              <a:t>11/02/2025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063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A35F-61D6-417E-8CA4-3FFFB03A1EF2}" type="datetimeFigureOut">
              <a:rPr lang="en-PH" smtClean="0"/>
              <a:t>11/02/2025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253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A35F-61D6-417E-8CA4-3FFFB03A1EF2}" type="datetimeFigureOut">
              <a:rPr lang="en-PH" smtClean="0"/>
              <a:t>11/02/2025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5230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A35F-61D6-417E-8CA4-3FFFB03A1EF2}" type="datetimeFigureOut">
              <a:rPr lang="en-PH" smtClean="0"/>
              <a:t>11/02/2025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939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A35F-61D6-417E-8CA4-3FFFB03A1EF2}" type="datetimeFigureOut">
              <a:rPr lang="en-PH" smtClean="0"/>
              <a:t>11/02/2025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1504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A35F-61D6-417E-8CA4-3FFFB03A1EF2}" type="datetimeFigureOut">
              <a:rPr lang="en-PH" smtClean="0"/>
              <a:t>11/02/2025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954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A35F-61D6-417E-8CA4-3FFFB03A1EF2}" type="datetimeFigureOut">
              <a:rPr lang="en-PH" smtClean="0"/>
              <a:t>11/02/2025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922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A35F-61D6-417E-8CA4-3FFFB03A1EF2}" type="datetimeFigureOut">
              <a:rPr lang="en-PH" smtClean="0"/>
              <a:t>11/02/2025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6654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A35F-61D6-417E-8CA4-3FFFB03A1EF2}" type="datetimeFigureOut">
              <a:rPr lang="en-PH" smtClean="0"/>
              <a:t>11/02/2025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81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A35F-61D6-417E-8CA4-3FFFB03A1EF2}" type="datetimeFigureOut">
              <a:rPr lang="en-PH" smtClean="0"/>
              <a:t>11/02/2025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822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8A35F-61D6-417E-8CA4-3FFFB03A1EF2}" type="datetimeFigureOut">
              <a:rPr lang="en-PH" smtClean="0"/>
              <a:t>11/02/2025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14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2088"/>
            <a:ext cx="5363936" cy="22860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</a:t>
            </a:r>
            <a:br>
              <a:rPr lang="en-US" sz="4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 Systems: Design and Analysis</a:t>
            </a:r>
            <a:endParaRPr lang="en-PH" sz="4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55370EC-EF25-4643-A6BD-B8B7E11EA9FD}"/>
              </a:ext>
            </a:extLst>
          </p:cNvPr>
          <p:cNvSpPr txBox="1">
            <a:spLocks/>
          </p:cNvSpPr>
          <p:nvPr/>
        </p:nvSpPr>
        <p:spPr>
          <a:xfrm>
            <a:off x="377687" y="5194851"/>
            <a:ext cx="3320468" cy="1393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PH" sz="1800" dirty="0">
                <a:solidFill>
                  <a:schemeClr val="bg1"/>
                </a:solidFill>
                <a:latin typeface="Arial"/>
                <a:cs typeface="Arial"/>
              </a:rPr>
              <a:t>Navarro, Rod Geryk C.</a:t>
            </a:r>
            <a:endParaRPr lang="en-PH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PH" sz="1800" dirty="0">
                <a:solidFill>
                  <a:schemeClr val="bg1"/>
                </a:solidFill>
                <a:latin typeface="Arial"/>
                <a:cs typeface="Arial"/>
              </a:rPr>
              <a:t>CPE161P-4– C1</a:t>
            </a:r>
          </a:p>
          <a:p>
            <a:endParaRPr lang="en-US" sz="1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PH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DED8102-F3F9-459C-8218-49DCE1E0ECAC}"/>
              </a:ext>
            </a:extLst>
          </p:cNvPr>
          <p:cNvSpPr txBox="1">
            <a:spLocks/>
          </p:cNvSpPr>
          <p:nvPr/>
        </p:nvSpPr>
        <p:spPr>
          <a:xfrm>
            <a:off x="904461" y="3689938"/>
            <a:ext cx="3592138" cy="1393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FFFF00"/>
                </a:solidFill>
                <a:latin typeface="Arial"/>
                <a:cs typeface="Arial"/>
              </a:rPr>
              <a:t>Based on the book by Phillip A. </a:t>
            </a:r>
            <a:r>
              <a:rPr lang="en-US" sz="1800" dirty="0" err="1">
                <a:solidFill>
                  <a:srgbClr val="FFFF00"/>
                </a:solidFill>
                <a:latin typeface="Arial"/>
                <a:cs typeface="Arial"/>
              </a:rPr>
              <a:t>Laplante</a:t>
            </a:r>
            <a:r>
              <a:rPr lang="en-US" sz="1800" dirty="0">
                <a:solidFill>
                  <a:srgbClr val="FFFF00"/>
                </a:solidFill>
                <a:latin typeface="Arial"/>
                <a:cs typeface="Arial"/>
              </a:rPr>
              <a:t> &amp; Seppo J. </a:t>
            </a:r>
            <a:r>
              <a:rPr lang="en-US" sz="1800" dirty="0" err="1">
                <a:solidFill>
                  <a:srgbClr val="FFFF00"/>
                </a:solidFill>
                <a:latin typeface="Arial"/>
                <a:cs typeface="Arial"/>
              </a:rPr>
              <a:t>Ovaska</a:t>
            </a:r>
            <a:endParaRPr lang="en-US" sz="1800" dirty="0">
              <a:solidFill>
                <a:srgbClr val="FFFF00"/>
              </a:solidFill>
              <a:latin typeface="Arial"/>
              <a:cs typeface="Arial"/>
            </a:endParaRPr>
          </a:p>
          <a:p>
            <a:endParaRPr lang="en-PH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625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84668" y="-159026"/>
            <a:ext cx="5860372" cy="877331"/>
          </a:xfrm>
        </p:spPr>
        <p:txBody>
          <a:bodyPr>
            <a:noAutofit/>
          </a:bodyPr>
          <a:lstStyle/>
          <a:p>
            <a:r>
              <a:rPr lang="en-PH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an RTOS?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B8D63B-B542-49CD-8471-C0BD0A76153B}"/>
              </a:ext>
            </a:extLst>
          </p:cNvPr>
          <p:cNvSpPr/>
          <p:nvPr/>
        </p:nvSpPr>
        <p:spPr>
          <a:xfrm>
            <a:off x="228474" y="589593"/>
            <a:ext cx="4710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Chapter 3: Real-Time Operating Systems (RTOS)</a:t>
            </a:r>
            <a:endParaRPr lang="en-PH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Rectangle 55">
            <a:extLst>
              <a:ext uri="{FF2B5EF4-FFF2-40B4-BE49-F238E27FC236}">
                <a16:creationId xmlns:a16="http://schemas.microsoft.com/office/drawing/2014/main" id="{BB1BAB3A-4F12-43A2-AEBC-4424A4CC1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462" y="774259"/>
            <a:ext cx="65950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Special software that manages tasks with strict timing rules.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FreeRTOS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VxWorks, QNX. 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EC853819-D5B7-40BB-A699-73314018B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5" y="1882255"/>
            <a:ext cx="4842169" cy="3549795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90324556-15C8-4060-8A93-CC3E044FD591}"/>
              </a:ext>
            </a:extLst>
          </p:cNvPr>
          <p:cNvSpPr/>
          <p:nvPr/>
        </p:nvSpPr>
        <p:spPr>
          <a:xfrm>
            <a:off x="4769125" y="3185940"/>
            <a:ext cx="401706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Figure 9. </a:t>
            </a:r>
            <a:r>
              <a:rPr lang="en-US" sz="1400" dirty="0"/>
              <a:t>Comparison of general OS vs. RTOS task scheduling.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Ref: 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https://www.investopedia.com/terms/g/gantt-chart.asp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2D1AD0D-762F-41C6-89FF-752E83F900CD}"/>
              </a:ext>
            </a:extLst>
          </p:cNvPr>
          <p:cNvSpPr/>
          <p:nvPr/>
        </p:nvSpPr>
        <p:spPr>
          <a:xfrm>
            <a:off x="2080590" y="5401931"/>
            <a:ext cx="53770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Figure 9. </a:t>
            </a:r>
            <a:r>
              <a:rPr lang="en-US" sz="1400" dirty="0"/>
              <a:t>Comparison of general OS vs. RTOS task scheduling.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Ref: 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https://medium.com/@aditya.bonte20/difference-between-rtos-and-gpos-11d1990044ec</a:t>
            </a:r>
          </a:p>
        </p:txBody>
      </p:sp>
    </p:spTree>
    <p:extLst>
      <p:ext uri="{BB962C8B-B14F-4D97-AF65-F5344CB8AC3E}">
        <p14:creationId xmlns:p14="http://schemas.microsoft.com/office/powerpoint/2010/main" val="4128785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97650" y="-36791"/>
            <a:ext cx="5860372" cy="877331"/>
          </a:xfrm>
        </p:spPr>
        <p:txBody>
          <a:bodyPr>
            <a:noAutofit/>
          </a:bodyPr>
          <a:lstStyle/>
          <a:p>
            <a:r>
              <a:rPr lang="en-PH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Scheduling in RTOS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0B5AE82-BEDF-4DE0-A011-8274C08DD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957" y="4409806"/>
            <a:ext cx="636488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Round-robin scheduling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Equal time for each task.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Priority scheduling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Higher-priority tasks execute first.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Gantt chart showing different scheduling strategies.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48BB0-FB22-4E63-A482-3D114A2DB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096" y="1069525"/>
            <a:ext cx="5411847" cy="26629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0F9FFF-8D9D-4075-B385-7E31721BFD39}"/>
              </a:ext>
            </a:extLst>
          </p:cNvPr>
          <p:cNvSpPr/>
          <p:nvPr/>
        </p:nvSpPr>
        <p:spPr>
          <a:xfrm>
            <a:off x="2032142" y="3732503"/>
            <a:ext cx="5821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Figure 10. </a:t>
            </a:r>
            <a:r>
              <a:rPr lang="en-US" sz="1400" dirty="0"/>
              <a:t>Comparison of general OS vs. RTOS task scheduling.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Ref: 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https://www.investopedia.com/terms/g/gantt-chart.asp</a:t>
            </a:r>
          </a:p>
        </p:txBody>
      </p:sp>
    </p:spTree>
    <p:extLst>
      <p:ext uri="{BB962C8B-B14F-4D97-AF65-F5344CB8AC3E}">
        <p14:creationId xmlns:p14="http://schemas.microsoft.com/office/powerpoint/2010/main" val="379014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87626"/>
            <a:ext cx="6621045" cy="1202069"/>
          </a:xfrm>
        </p:spPr>
        <p:txBody>
          <a:bodyPr>
            <a:noAutofit/>
          </a:bodyPr>
          <a:lstStyle/>
          <a:p>
            <a:pPr algn="l"/>
            <a:r>
              <a:rPr 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Synchronization and </a:t>
            </a:r>
            <a:r>
              <a:rPr lang="en-US" sz="18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DeadlocksSemaphores</a:t>
            </a:r>
            <a:r>
              <a:rPr 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Prevent two tasks from using the same</a:t>
            </a:r>
            <a:endParaRPr lang="en-PH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23BAD59-D1B7-44BC-B77B-6D26530BF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82" y="1219997"/>
            <a:ext cx="881523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Semaphores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Prevent two tasks from using the same resource at the same time.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Deadlock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Two tasks waiting for each other to finish (causing a system freeze).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385B4-6E97-461D-8B0A-3CD3EFE7A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373" y="2350100"/>
            <a:ext cx="5347253" cy="26035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785291-FC00-42BF-9C08-4F9F040BF281}"/>
              </a:ext>
            </a:extLst>
          </p:cNvPr>
          <p:cNvSpPr/>
          <p:nvPr/>
        </p:nvSpPr>
        <p:spPr>
          <a:xfrm>
            <a:off x="1898373" y="5047574"/>
            <a:ext cx="58212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Figure 12.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diagram of two processes stuck in a deadlock.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Ref: 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https://www.geeksforgeeks.org/introduction-of-deadlock-in-operating-system/</a:t>
            </a:r>
          </a:p>
        </p:txBody>
      </p:sp>
    </p:spTree>
    <p:extLst>
      <p:ext uri="{BB962C8B-B14F-4D97-AF65-F5344CB8AC3E}">
        <p14:creationId xmlns:p14="http://schemas.microsoft.com/office/powerpoint/2010/main" val="2126239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272" y="-268357"/>
            <a:ext cx="6639338" cy="877331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Choosing a Language for Real-Time Software</a:t>
            </a:r>
            <a:endParaRPr lang="en-PH" sz="2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797C3C-0931-4333-910D-C81B81801B3E}"/>
              </a:ext>
            </a:extLst>
          </p:cNvPr>
          <p:cNvSpPr/>
          <p:nvPr/>
        </p:nvSpPr>
        <p:spPr>
          <a:xfrm>
            <a:off x="208722" y="535623"/>
            <a:ext cx="5727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Chapter 4: Programming Languages for Real-Time Systems</a:t>
            </a:r>
            <a:endParaRPr lang="en-PH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82776B0-E984-48B9-8C9E-B7127A98E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3" y="1071762"/>
            <a:ext cx="710002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Designed specifically for real-time safety-critical applications.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 and C++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Most used for embedded systems.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F07BA1-8EB5-4EDE-8298-B86D22A01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189" y="2063983"/>
            <a:ext cx="3991657" cy="2914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D6A9D5-7B72-457C-B9FF-3866BD68F96D}"/>
              </a:ext>
            </a:extLst>
          </p:cNvPr>
          <p:cNvSpPr/>
          <p:nvPr/>
        </p:nvSpPr>
        <p:spPr>
          <a:xfrm>
            <a:off x="1898373" y="5047574"/>
            <a:ext cx="58212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Figure 13. </a:t>
            </a:r>
            <a:r>
              <a:rPr lang="en-US" sz="1400" dirty="0"/>
              <a:t>Code snippet showing real-time task management in C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Ref: 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https://www.cppbuzz.com/c++/projects/c++-mini-project-on-task-manager-with-source-code</a:t>
            </a:r>
          </a:p>
        </p:txBody>
      </p:sp>
    </p:spTree>
    <p:extLst>
      <p:ext uri="{BB962C8B-B14F-4D97-AF65-F5344CB8AC3E}">
        <p14:creationId xmlns:p14="http://schemas.microsoft.com/office/powerpoint/2010/main" val="1988119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967" y="49770"/>
            <a:ext cx="5860372" cy="877331"/>
          </a:xfrm>
        </p:spPr>
        <p:txBody>
          <a:bodyPr>
            <a:noAutofit/>
          </a:bodyPr>
          <a:lstStyle/>
          <a:p>
            <a:pPr algn="l"/>
            <a:r>
              <a:rPr lang="en-PH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Object-Oriented vs. Procedural Programming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0B7E444-085D-413A-86B4-85992CAA3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301" y="1247866"/>
            <a:ext cx="571182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Procedural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Direct and simple (C, Assembly).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Object-Oriented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Reusable and modular (C++, Java).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86BB8C-293C-47BF-A608-E8E7DA5B5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755" y="2326277"/>
            <a:ext cx="4326063" cy="25662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B2F122-7D7F-4BC7-8786-2D2ED6745F2C}"/>
              </a:ext>
            </a:extLst>
          </p:cNvPr>
          <p:cNvSpPr/>
          <p:nvPr/>
        </p:nvSpPr>
        <p:spPr>
          <a:xfrm>
            <a:off x="1898373" y="5047574"/>
            <a:ext cx="60628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Figure 14.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side-by-side comparison of an OOP class vs. procedural function.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Ref: 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https://www.slideshare.net/abhishekkmr_92/ak-procedural-vs-oop#8</a:t>
            </a:r>
          </a:p>
        </p:txBody>
      </p:sp>
    </p:spTree>
    <p:extLst>
      <p:ext uri="{BB962C8B-B14F-4D97-AF65-F5344CB8AC3E}">
        <p14:creationId xmlns:p14="http://schemas.microsoft.com/office/powerpoint/2010/main" val="4035479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96" y="-298099"/>
            <a:ext cx="6918329" cy="877331"/>
          </a:xfrm>
        </p:spPr>
        <p:txBody>
          <a:bodyPr>
            <a:noAutofit/>
          </a:bodyPr>
          <a:lstStyle/>
          <a:p>
            <a:pPr algn="l"/>
            <a:r>
              <a:rPr lang="en-PH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Writing Effective System Requirements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35EEF7-4030-4024-BC27-65DA188B289A}"/>
              </a:ext>
            </a:extLst>
          </p:cNvPr>
          <p:cNvSpPr/>
          <p:nvPr/>
        </p:nvSpPr>
        <p:spPr>
          <a:xfrm>
            <a:off x="208722" y="535623"/>
            <a:ext cx="5904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Chapter 5: Requirements Engineering for Real-Time Systems</a:t>
            </a:r>
            <a:endParaRPr lang="en-PH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0EFF5B3-BC37-4B98-AD2B-29EE2C241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17186"/>
            <a:ext cx="9258753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Clearly Define System Requirements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Articulate what the system must do to meet user needs.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requirements are specific, measurable, attainable, relevant, and time-bound (SMART).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Specific Examples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"The system must respond within 2ms."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clear, concise language to avoid ambiguity.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Structured Requirement Document Format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a standardized format for requirement documentation.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consistency and clarity across all system requirements.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Incorporate Visuals for Clarity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Include images of a structured requirement document format.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diagrams and flowcharts to enhance understanding.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and Validate Requirements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reviews with stakeholders to ensure requirements are accurate and complete.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Validate requirements through prototyping or simulation if possible.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Traceability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 traceability of requirements throughout the project lifecycle.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 requirements to their corresponding design, implementation, and testing stages.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819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843" y="18760"/>
            <a:ext cx="7086599" cy="877331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 and Semiformal Specification Methods</a:t>
            </a:r>
            <a:endParaRPr lang="en-PH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34384C4-F29C-48D0-96CB-A3735A1D9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43" y="1190573"/>
            <a:ext cx="808051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Statecharts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Graphical representation of system states.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Petri Nets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for modeling concurrent processes.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6CC42-18F4-4451-B6BB-45EEDAB1F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436" y="2151317"/>
            <a:ext cx="6191572" cy="28588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AE54773-82D6-46B1-BFF5-5B75821A3CC4}"/>
              </a:ext>
            </a:extLst>
          </p:cNvPr>
          <p:cNvSpPr/>
          <p:nvPr/>
        </p:nvSpPr>
        <p:spPr>
          <a:xfrm>
            <a:off x="1898373" y="5047574"/>
            <a:ext cx="60628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Figure 15. </a:t>
            </a:r>
            <a:r>
              <a:rPr lang="en-PH" sz="1400" dirty="0"/>
              <a:t>A sample Petri Net diagram.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Ref: 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https://www.researchgate.net/figure/An-Example-of-Petri-Nets-Graph_fig4_228713375</a:t>
            </a:r>
          </a:p>
        </p:txBody>
      </p:sp>
    </p:spTree>
    <p:extLst>
      <p:ext uri="{BB962C8B-B14F-4D97-AF65-F5344CB8AC3E}">
        <p14:creationId xmlns:p14="http://schemas.microsoft.com/office/powerpoint/2010/main" val="3247594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332" y="0"/>
            <a:ext cx="6684878" cy="877331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Object-Oriented Design in Real-Time Systems</a:t>
            </a:r>
            <a:endParaRPr lang="en-PH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C4BA36-8191-45C7-89D5-0402BFB5F1B8}"/>
              </a:ext>
            </a:extLst>
          </p:cNvPr>
          <p:cNvSpPr/>
          <p:nvPr/>
        </p:nvSpPr>
        <p:spPr>
          <a:xfrm>
            <a:off x="2812079" y="692665"/>
            <a:ext cx="3967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Chapter 6: Software Design Approaches</a:t>
            </a:r>
            <a:endParaRPr lang="en-PH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4C2E319-3449-42AB-B5E3-AA00510E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125" y="877331"/>
            <a:ext cx="649729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Benefits: Modularity, reusability, and scalability.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patterns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Common solutions for recurring problems.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6EEC33-0407-4188-B100-D761119AC531}"/>
              </a:ext>
            </a:extLst>
          </p:cNvPr>
          <p:cNvSpPr/>
          <p:nvPr/>
        </p:nvSpPr>
        <p:spPr>
          <a:xfrm>
            <a:off x="735495" y="2348302"/>
            <a:ext cx="71859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Benefits of Design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Flexibility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Design patterns allow systems to adapt to changes with minimal impact.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flexibility supports the evolution of systems as new requirements emerge.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Cost-Effectiveness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 reusing established patterns, development and maintenance costs are reduced.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Efficient solutions lower the need for extensive rework, saving time and resources.</a:t>
            </a:r>
          </a:p>
        </p:txBody>
      </p:sp>
    </p:spTree>
    <p:extLst>
      <p:ext uri="{BB962C8B-B14F-4D97-AF65-F5344CB8AC3E}">
        <p14:creationId xmlns:p14="http://schemas.microsoft.com/office/powerpoint/2010/main" val="1528070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01" y="0"/>
            <a:ext cx="5860372" cy="877331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 Cycle Models for Real-Time Software</a:t>
            </a:r>
            <a:endParaRPr lang="en-PH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86E983F-2A7D-45A8-982F-22E03E0AD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511" y="1102982"/>
            <a:ext cx="770983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Agile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Iterative, allows for flexibility.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Waterfall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Step-by-step, rigid process.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15AF6D-B89A-4967-B191-AE1DCDCF4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862" y="2026312"/>
            <a:ext cx="5505751" cy="34670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FDB38E-589B-4216-AB91-16E38132D287}"/>
              </a:ext>
            </a:extLst>
          </p:cNvPr>
          <p:cNvSpPr/>
          <p:nvPr/>
        </p:nvSpPr>
        <p:spPr>
          <a:xfrm>
            <a:off x="1944303" y="5493408"/>
            <a:ext cx="60628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Figure 16. </a:t>
            </a:r>
            <a:r>
              <a:rPr lang="en-PH" sz="1400" dirty="0"/>
              <a:t>Waterfall vs. Agile model comparison.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Ref: 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https://www.edrawsoft.com/agile-vs-waterfall.html</a:t>
            </a:r>
          </a:p>
        </p:txBody>
      </p:sp>
    </p:spTree>
    <p:extLst>
      <p:ext uri="{BB962C8B-B14F-4D97-AF65-F5344CB8AC3E}">
        <p14:creationId xmlns:p14="http://schemas.microsoft.com/office/powerpoint/2010/main" val="794069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83" y="-234434"/>
            <a:ext cx="6493248" cy="877331"/>
          </a:xfrm>
        </p:spPr>
        <p:txBody>
          <a:bodyPr>
            <a:noAutofit/>
          </a:bodyPr>
          <a:lstStyle/>
          <a:p>
            <a:pPr algn="l"/>
            <a:r>
              <a:rPr lang="en-PH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 in Real-Time Systems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FDA6BE-196D-41C2-8F1F-B5546C94CCCE}"/>
              </a:ext>
            </a:extLst>
          </p:cNvPr>
          <p:cNvSpPr/>
          <p:nvPr/>
        </p:nvSpPr>
        <p:spPr>
          <a:xfrm>
            <a:off x="2320807" y="642897"/>
            <a:ext cx="4575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Chapter 7: Real-Time Communication Systems</a:t>
            </a:r>
            <a:endParaRPr lang="en-PH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636175-6FB3-424F-AD39-128B50B5D15E}"/>
              </a:ext>
            </a:extLst>
          </p:cNvPr>
          <p:cNvSpPr/>
          <p:nvPr/>
        </p:nvSpPr>
        <p:spPr>
          <a:xfrm>
            <a:off x="462013" y="1149725"/>
            <a:ext cx="775796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Networking Technologies in Real-Time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Wired Networks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Examples: Ethernet, CAN bus.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 reliable and high-speed data transmission.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Commonly used in environments where stability and low latency are critical.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Wireless Networks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Examples: Wi-Fi, Zigbee.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Offer flexibility and ease of installation.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Suitable for applications requiring mobility and remote access.</a:t>
            </a:r>
          </a:p>
          <a:p>
            <a:r>
              <a:rPr lang="en-US" b="1" dirty="0"/>
              <a:t>Industrial Communication Protocols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Fieldbus Networks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for industrial automation communication.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Facilitate real-time data exchange between control systems and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Real-Time Network Protocols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Designed to meet the stringent timing requirements of real-time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 timely and deterministic communication for critical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92526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9025" y="-145025"/>
            <a:ext cx="5860372" cy="877331"/>
          </a:xfrm>
        </p:spPr>
        <p:txBody>
          <a:bodyPr>
            <a:noAutofit/>
          </a:bodyPr>
          <a:lstStyle/>
          <a:p>
            <a:r>
              <a:rPr lang="en-PH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Real-Time Systems?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25F4EA8-C08F-46C2-920B-060ECA921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66" y="926932"/>
            <a:ext cx="884582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systems process information and provide responses within a specific time limit.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 Airbag systems, medical devices, autopilot systems in planes.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561F5B-9BD9-4A73-9B19-26F35F2B0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740" y="2350024"/>
            <a:ext cx="4572519" cy="24009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EE9190-506B-43EE-837D-1D1BDDABE928}"/>
              </a:ext>
            </a:extLst>
          </p:cNvPr>
          <p:cNvSpPr/>
          <p:nvPr/>
        </p:nvSpPr>
        <p:spPr>
          <a:xfrm>
            <a:off x="1361662" y="4780947"/>
            <a:ext cx="64604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Figure 1. </a:t>
            </a:r>
            <a:r>
              <a:rPr lang="en-US" altLang="en-US" sz="1600" dirty="0">
                <a:latin typeface="Arial" panose="020B0604020202020204" pitchFamily="34" charset="0"/>
              </a:rPr>
              <a:t>A traffic light control system with strict timing requirements.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Ref: </a:t>
            </a:r>
            <a:r>
              <a:rPr lang="en-US" altLang="en-US" sz="1600" dirty="0">
                <a:latin typeface="Arial" panose="020B0604020202020204" pitchFamily="34" charset="0"/>
              </a:rPr>
              <a:t>https://medium.com/dialog-semiconductor/traffic-signal-controller-bf921278809d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BBC887-85F0-4C1C-AC65-53D25F29CA03}"/>
              </a:ext>
            </a:extLst>
          </p:cNvPr>
          <p:cNvSpPr/>
          <p:nvPr/>
        </p:nvSpPr>
        <p:spPr>
          <a:xfrm>
            <a:off x="168966" y="644953"/>
            <a:ext cx="4665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Chapter 1: Fundamentals of Real-Time Systems</a:t>
            </a:r>
            <a:endParaRPr lang="en-PH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231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96252"/>
            <a:ext cx="5860372" cy="877331"/>
          </a:xfrm>
        </p:spPr>
        <p:txBody>
          <a:bodyPr>
            <a:noAutofit/>
          </a:bodyPr>
          <a:lstStyle/>
          <a:p>
            <a:r>
              <a:rPr lang="en-PH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Time-Triggered Communication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3771A81-5EF0-4590-B68A-936BDBE1A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13" y="4580797"/>
            <a:ext cx="513794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messages are sent at fixed intervals.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automotive and aerospace systems.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820216-EF23-48C9-B4EF-0B31C3832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661" y="1076874"/>
            <a:ext cx="6898560" cy="27710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FED2008-E263-4C91-A031-ADC78143EEFB}"/>
              </a:ext>
            </a:extLst>
          </p:cNvPr>
          <p:cNvSpPr/>
          <p:nvPr/>
        </p:nvSpPr>
        <p:spPr>
          <a:xfrm>
            <a:off x="1061533" y="3847878"/>
            <a:ext cx="73894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Figure 17. </a:t>
            </a:r>
            <a:r>
              <a:rPr lang="en-US" sz="1400" dirty="0"/>
              <a:t>A time-triggered message scheduling chart.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Ref: 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https://www.researchgate.net/figure/Simple-architecture-of-time-triggered-shared-clock-scheduler_fig1_308611848</a:t>
            </a:r>
          </a:p>
        </p:txBody>
      </p:sp>
    </p:spTree>
    <p:extLst>
      <p:ext uri="{BB962C8B-B14F-4D97-AF65-F5344CB8AC3E}">
        <p14:creationId xmlns:p14="http://schemas.microsoft.com/office/powerpoint/2010/main" val="748590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202131"/>
            <a:ext cx="6468177" cy="877331"/>
          </a:xfrm>
        </p:spPr>
        <p:txBody>
          <a:bodyPr>
            <a:noAutofit/>
          </a:bodyPr>
          <a:lstStyle/>
          <a:p>
            <a:pPr algn="l"/>
            <a:r>
              <a:rPr lang="en-PH" sz="28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Measuring Real-Time Performance</a:t>
            </a:r>
            <a:endParaRPr lang="en-PH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2E5FDD-7F79-4085-9C86-187483B74E71}"/>
              </a:ext>
            </a:extLst>
          </p:cNvPr>
          <p:cNvSpPr/>
          <p:nvPr/>
        </p:nvSpPr>
        <p:spPr>
          <a:xfrm>
            <a:off x="77002" y="628686"/>
            <a:ext cx="5192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Chapter 8: Performance Analysis and Optimization</a:t>
            </a:r>
            <a:endParaRPr lang="en-PH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A445FF-4411-4054-AEB2-FD0CBB6E18DA}"/>
              </a:ext>
            </a:extLst>
          </p:cNvPr>
          <p:cNvSpPr/>
          <p:nvPr/>
        </p:nvSpPr>
        <p:spPr>
          <a:xfrm>
            <a:off x="269507" y="1068572"/>
            <a:ext cx="835472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Key Performance Metrics in Real-Time Systems</a:t>
            </a:r>
          </a:p>
          <a:p>
            <a:endParaRPr lang="en-US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Response Time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Measures how quickly a system can respond to an input or event.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Critical for applications where delays can lead to failure or safety risks.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Jitter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Represents the variability in response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Minimizing jitter is essential to maintain consistent performance in real-time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Deadline Miss Rate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Indicates the frequency of missed deadlines.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 lower deadline miss rate is crucial for ensuring the reliability of time-critical applications.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Example Application</a:t>
            </a:r>
          </a:p>
          <a:p>
            <a:endParaRPr lang="en-US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Airbag Deployment System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Requires extremely low response time to deploy airbags in milliseconds during a collision.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Response time analysis ensures the system meets stringent safety standards.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Minimized jitter and low deadline miss rate are vital to guarantee timely airbag deployment in every scenario.</a:t>
            </a:r>
          </a:p>
        </p:txBody>
      </p:sp>
    </p:spTree>
    <p:extLst>
      <p:ext uri="{BB962C8B-B14F-4D97-AF65-F5344CB8AC3E}">
        <p14:creationId xmlns:p14="http://schemas.microsoft.com/office/powerpoint/2010/main" val="352615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41087" y="-67377"/>
            <a:ext cx="5860372" cy="877331"/>
          </a:xfrm>
        </p:spPr>
        <p:txBody>
          <a:bodyPr>
            <a:noAutofit/>
          </a:bodyPr>
          <a:lstStyle/>
          <a:p>
            <a:r>
              <a:rPr lang="en-PH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Strategies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9177863-F55B-45B1-8F2B-059D6F9E7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55693" y="1550364"/>
            <a:ext cx="672805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optimization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Reducing execution time.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 acceleration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Using GPUs or FPGAs.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08702-434C-4DBA-B849-65956B7EA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534" y="1280856"/>
            <a:ext cx="3495080" cy="45424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FA0D00-DB96-4237-8E1F-977CF95121B9}"/>
              </a:ext>
            </a:extLst>
          </p:cNvPr>
          <p:cNvSpPr/>
          <p:nvPr/>
        </p:nvSpPr>
        <p:spPr>
          <a:xfrm>
            <a:off x="320386" y="4651913"/>
            <a:ext cx="49758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Figure 18. </a:t>
            </a:r>
            <a:r>
              <a:rPr lang="en-US" sz="1400" dirty="0"/>
              <a:t>Flowchart of an optimized system process.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/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Ref: 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https://www.researchgate.net/figure/Flow-chart-of-the-optimization-procedure_fig1_246044375</a:t>
            </a:r>
          </a:p>
        </p:txBody>
      </p:sp>
    </p:spTree>
    <p:extLst>
      <p:ext uri="{BB962C8B-B14F-4D97-AF65-F5344CB8AC3E}">
        <p14:creationId xmlns:p14="http://schemas.microsoft.com/office/powerpoint/2010/main" val="3375542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54460" y="-144379"/>
            <a:ext cx="5860372" cy="877331"/>
          </a:xfrm>
        </p:spPr>
        <p:txBody>
          <a:bodyPr>
            <a:noAutofit/>
          </a:bodyPr>
          <a:lstStyle/>
          <a:p>
            <a:r>
              <a:rPr lang="en-PH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Safety-Critical Systems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19D45F-5C02-4CE1-A9AE-FAD28C15D5C3}"/>
              </a:ext>
            </a:extLst>
          </p:cNvPr>
          <p:cNvSpPr/>
          <p:nvPr/>
        </p:nvSpPr>
        <p:spPr>
          <a:xfrm>
            <a:off x="259882" y="636876"/>
            <a:ext cx="5452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Chapter 9: Safety and Security in Real-Time Systems</a:t>
            </a:r>
            <a:endParaRPr lang="en-PH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B9F773-11FE-4CE6-8C87-D5C98B90ADFF}"/>
              </a:ext>
            </a:extLst>
          </p:cNvPr>
          <p:cNvSpPr/>
          <p:nvPr/>
        </p:nvSpPr>
        <p:spPr>
          <a:xfrm>
            <a:off x="259882" y="1121371"/>
            <a:ext cx="772908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Examples of Critical Real-Time Systems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Medical Devices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Examples: Pacemakers, insulin pumps, and ventilators.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 precise timing and reliability to ensure patient safety.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Nuclear Reactors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Control and safety systems monitor and manage reactor operations.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Timely responses are crucial to prevent accidents and ensure safe operation.</a:t>
            </a:r>
          </a:p>
          <a:p>
            <a:r>
              <a:rPr lang="en-US" b="1" dirty="0"/>
              <a:t>Fail-Safe Mechanisms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Redundant Backup Systems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multiple layers of redundancy to handle failures.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 that a backup system can take over seamlessly if the primary system fails.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Watchdog Timers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Continuously monitor system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Trigger corrective actions if the system becomes unresponsive or fails.</a:t>
            </a:r>
          </a:p>
        </p:txBody>
      </p:sp>
    </p:spTree>
    <p:extLst>
      <p:ext uri="{BB962C8B-B14F-4D97-AF65-F5344CB8AC3E}">
        <p14:creationId xmlns:p14="http://schemas.microsoft.com/office/powerpoint/2010/main" val="2356538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431" y="-192505"/>
            <a:ext cx="6733879" cy="877331"/>
          </a:xfrm>
        </p:spPr>
        <p:txBody>
          <a:bodyPr>
            <a:noAutofit/>
          </a:bodyPr>
          <a:lstStyle/>
          <a:p>
            <a:pPr algn="l"/>
            <a:r>
              <a:rPr lang="en-PH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Cybersecurity in Real-Time Systems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FD07DD-B09C-4621-8830-A8C9F1FD4835}"/>
              </a:ext>
            </a:extLst>
          </p:cNvPr>
          <p:cNvSpPr/>
          <p:nvPr/>
        </p:nvSpPr>
        <p:spPr>
          <a:xfrm>
            <a:off x="0" y="1166842"/>
            <a:ext cx="961563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Security in Real-Time Systems</a:t>
            </a:r>
          </a:p>
          <a:p>
            <a:endParaRPr lang="en-US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Threats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Hacking</a:t>
            </a:r>
            <a:r>
              <a:rPr lang="en-US" sz="1600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/>
              <a:t>Unauthorized access to systems, potentially leading to data breaches and control overrides.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Malware</a:t>
            </a:r>
            <a:r>
              <a:rPr lang="en-US" sz="1600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/>
              <a:t>Malicious software designed to disrupt, damage, or gain unauthorized access to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Data Corruption</a:t>
            </a:r>
            <a:r>
              <a:rPr lang="en-US" sz="1600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/>
              <a:t>Unintended alterations to data that can compromise system integrity and functionality.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Solutions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Encryption</a:t>
            </a:r>
            <a:r>
              <a:rPr lang="en-US" sz="1600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/>
              <a:t>Protects data by converting it into a coded format, making it inaccessible to unauthorized users.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Firewalls</a:t>
            </a:r>
            <a:r>
              <a:rPr lang="en-US" sz="1600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/>
              <a:t>Act as barriers to prevent unauthorized access to or from private networks.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Access Controls</a:t>
            </a:r>
            <a:r>
              <a:rPr lang="en-US" sz="1600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/>
              <a:t>Restrict user access to systems and data based on predefined permissions and roles.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Regular Updates and Patches</a:t>
            </a:r>
            <a:r>
              <a:rPr lang="en-US" sz="1600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/>
              <a:t>Keep systems up to date with the latest security measures and fixes for known vulnerabilities.</a:t>
            </a:r>
          </a:p>
        </p:txBody>
      </p:sp>
    </p:spTree>
    <p:extLst>
      <p:ext uri="{BB962C8B-B14F-4D97-AF65-F5344CB8AC3E}">
        <p14:creationId xmlns:p14="http://schemas.microsoft.com/office/powerpoint/2010/main" val="2385039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6827" y="0"/>
            <a:ext cx="5860372" cy="877331"/>
          </a:xfrm>
        </p:spPr>
        <p:txBody>
          <a:bodyPr>
            <a:noAutofit/>
          </a:bodyPr>
          <a:lstStyle/>
          <a:p>
            <a:r>
              <a:rPr lang="en-PH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of Real-Time Systems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702E77-2595-4715-95D6-1B34519BF7B5}"/>
              </a:ext>
            </a:extLst>
          </p:cNvPr>
          <p:cNvSpPr/>
          <p:nvPr/>
        </p:nvSpPr>
        <p:spPr>
          <a:xfrm>
            <a:off x="231006" y="1443841"/>
            <a:ext cx="84894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Advanced Technologies in Real-Time Systems</a:t>
            </a:r>
          </a:p>
          <a:p>
            <a:endParaRPr lang="en-US" b="1" dirty="0"/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AI-Powered Real-Time Decision-Making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Utilizes machine learning algorithms to analyze data and make decisions instantly.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Enhances efficiency and accuracy in applications like autonomous vehicles and predictive maintenance.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Quantum Computing for Real-Time Processing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Explores the use of quantum mechanics to perform computations at unprecedented speeds.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Potentially revolutionizes real-time processing capabilities, enabling solutions to complex problems beyond the reach of classical computing.</a:t>
            </a:r>
          </a:p>
        </p:txBody>
      </p:sp>
    </p:spTree>
    <p:extLst>
      <p:ext uri="{BB962C8B-B14F-4D97-AF65-F5344CB8AC3E}">
        <p14:creationId xmlns:p14="http://schemas.microsoft.com/office/powerpoint/2010/main" val="4128046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2073" y="0"/>
            <a:ext cx="5860372" cy="877331"/>
          </a:xfrm>
        </p:spPr>
        <p:txBody>
          <a:bodyPr>
            <a:noAutofit/>
          </a:bodyPr>
          <a:lstStyle/>
          <a:p>
            <a:r>
              <a:rPr lang="en-PH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&amp; Final Thoughts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B49031-A4D9-40DF-93D6-0A7A6CB61C85}"/>
              </a:ext>
            </a:extLst>
          </p:cNvPr>
          <p:cNvSpPr/>
          <p:nvPr/>
        </p:nvSpPr>
        <p:spPr>
          <a:xfrm>
            <a:off x="125129" y="1661476"/>
            <a:ext cx="88937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              Real-time systems have become indispensable in the landscape of modern technology, underpinning a wide range of applications that demand precise timing and immediate responsiveness. These systems are designed to perform tasks within strict time constraints, ensuring that operations are executed in a timely manner to achieve desired outcomes. From managing critical functions in healthcare devices, such as pacemakers and ventilators, to controlling industrial automation processes in manufacturing plants, real-time systems play a pivotal role in maintaining the safety, efficiency, and reliability of various technological ecosystems.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91438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1814" y="3721854"/>
            <a:ext cx="5860372" cy="877331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Before you go….. </a:t>
            </a:r>
            <a:b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 Let’s test your knowledge</a:t>
            </a:r>
            <a:endParaRPr lang="en-PH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377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8E7EFF-0674-451F-8455-0EE2FDCCA2E9}"/>
              </a:ext>
            </a:extLst>
          </p:cNvPr>
          <p:cNvSpPr txBox="1"/>
          <p:nvPr/>
        </p:nvSpPr>
        <p:spPr>
          <a:xfrm>
            <a:off x="558263" y="1051292"/>
            <a:ext cx="4456499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Fundamentals of Real-Time Systems</a:t>
            </a:r>
          </a:p>
          <a:p>
            <a:endParaRPr lang="en-US" sz="900" b="1" dirty="0"/>
          </a:p>
          <a:p>
            <a:r>
              <a:rPr lang="en-US" sz="900" dirty="0"/>
              <a:t>1. What is the defining characteristic of a real-time system?</a:t>
            </a:r>
            <a:br>
              <a:rPr lang="en-US" sz="900" dirty="0"/>
            </a:br>
            <a:r>
              <a:rPr lang="en-US" sz="900" dirty="0"/>
              <a:t>A) High processing power</a:t>
            </a:r>
            <a:br>
              <a:rPr lang="en-US" sz="900" dirty="0"/>
            </a:br>
            <a:r>
              <a:rPr lang="en-US" sz="900" dirty="0"/>
              <a:t>B) Execution of tasks in any order</a:t>
            </a:r>
            <a:br>
              <a:rPr lang="en-US" sz="900" dirty="0"/>
            </a:br>
            <a:r>
              <a:rPr lang="en-US" sz="900" dirty="0"/>
              <a:t>C) Guaranteed response within a specific time</a:t>
            </a:r>
            <a:br>
              <a:rPr lang="en-US" sz="900" dirty="0"/>
            </a:br>
            <a:r>
              <a:rPr lang="en-US" sz="900" dirty="0"/>
              <a:t>D) Use of advanced programming languages</a:t>
            </a:r>
          </a:p>
          <a:p>
            <a:endParaRPr lang="en-US" sz="900" dirty="0"/>
          </a:p>
          <a:p>
            <a:r>
              <a:rPr lang="en-US" sz="900" dirty="0"/>
              <a:t>2.Which of the following is an example of a </a:t>
            </a:r>
            <a:r>
              <a:rPr lang="en-US" sz="900" b="1" dirty="0"/>
              <a:t>hard real-time system</a:t>
            </a:r>
            <a:r>
              <a:rPr lang="en-US" sz="900" dirty="0"/>
              <a:t>?</a:t>
            </a:r>
            <a:br>
              <a:rPr lang="en-US" sz="900" dirty="0"/>
            </a:br>
            <a:r>
              <a:rPr lang="en-US" sz="900" dirty="0"/>
              <a:t>A) Video streaming application</a:t>
            </a:r>
            <a:br>
              <a:rPr lang="en-US" sz="900" dirty="0"/>
            </a:br>
            <a:r>
              <a:rPr lang="en-US" sz="900" dirty="0"/>
              <a:t>B) Online shopping website</a:t>
            </a:r>
            <a:br>
              <a:rPr lang="en-US" sz="900" dirty="0"/>
            </a:br>
            <a:r>
              <a:rPr lang="en-US" sz="900" dirty="0"/>
              <a:t>C) Anti-lock braking system (ABS) in cars</a:t>
            </a:r>
            <a:br>
              <a:rPr lang="en-US" sz="900" dirty="0"/>
            </a:br>
            <a:r>
              <a:rPr lang="en-US" sz="900" dirty="0"/>
              <a:t>D) Cloud-based database</a:t>
            </a:r>
          </a:p>
          <a:p>
            <a:endParaRPr lang="en-US" sz="900" dirty="0"/>
          </a:p>
          <a:p>
            <a:r>
              <a:rPr lang="en-US" sz="900" dirty="0"/>
              <a:t>3.Which of the following is </a:t>
            </a:r>
            <a:r>
              <a:rPr lang="en-US" sz="900" b="1" dirty="0"/>
              <a:t>NOT</a:t>
            </a:r>
            <a:r>
              <a:rPr lang="en-US" sz="900" dirty="0"/>
              <a:t> a real-time system scheduling approach?</a:t>
            </a:r>
            <a:br>
              <a:rPr lang="en-US" sz="900" dirty="0"/>
            </a:br>
            <a:r>
              <a:rPr lang="en-US" sz="900" dirty="0"/>
              <a:t>A) Rate-Monotonic Scheduling (RMS)</a:t>
            </a:r>
            <a:br>
              <a:rPr lang="en-US" sz="900" dirty="0"/>
            </a:br>
            <a:r>
              <a:rPr lang="en-US" sz="900" dirty="0"/>
              <a:t>B) Earliest Deadline First (EDF)</a:t>
            </a:r>
            <a:br>
              <a:rPr lang="en-US" sz="900" dirty="0"/>
            </a:br>
            <a:r>
              <a:rPr lang="en-US" sz="900" dirty="0"/>
              <a:t>C) Round-robin scheduling</a:t>
            </a:r>
            <a:br>
              <a:rPr lang="en-US" sz="900" dirty="0"/>
            </a:br>
            <a:r>
              <a:rPr lang="en-US" sz="900" dirty="0"/>
              <a:t>D) Pipelining</a:t>
            </a:r>
          </a:p>
          <a:p>
            <a:endParaRPr lang="en-US" sz="900" dirty="0"/>
          </a:p>
          <a:p>
            <a:r>
              <a:rPr lang="en-US" sz="900" dirty="0"/>
              <a:t>4.n real-time systems, </a:t>
            </a:r>
            <a:r>
              <a:rPr lang="en-US" sz="900" b="1" dirty="0"/>
              <a:t>latency</a:t>
            </a:r>
            <a:r>
              <a:rPr lang="en-US" sz="900" dirty="0"/>
              <a:t> refers to:</a:t>
            </a:r>
            <a:br>
              <a:rPr lang="en-US" sz="900" dirty="0"/>
            </a:br>
            <a:r>
              <a:rPr lang="en-US" sz="900" dirty="0"/>
              <a:t>A) The time required to execute all tasks</a:t>
            </a:r>
            <a:br>
              <a:rPr lang="en-US" sz="900" dirty="0"/>
            </a:br>
            <a:r>
              <a:rPr lang="en-US" sz="900" dirty="0"/>
              <a:t>B) The delay between task initiation and completion</a:t>
            </a:r>
            <a:br>
              <a:rPr lang="en-US" sz="900" dirty="0"/>
            </a:br>
            <a:r>
              <a:rPr lang="en-US" sz="900" dirty="0"/>
              <a:t>C) The total system execution time</a:t>
            </a:r>
            <a:br>
              <a:rPr lang="en-US" sz="900" dirty="0"/>
            </a:br>
            <a:r>
              <a:rPr lang="en-US" sz="900" dirty="0"/>
              <a:t>D) The number of completed tasks per second</a:t>
            </a:r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b="1" dirty="0"/>
              <a:t>Hardware for Real-Time Systems</a:t>
            </a:r>
          </a:p>
          <a:p>
            <a:endParaRPr lang="en-US" sz="900" b="1" dirty="0"/>
          </a:p>
          <a:p>
            <a:r>
              <a:rPr lang="en-US" sz="900" dirty="0"/>
              <a:t>5.What is the main advantage of the </a:t>
            </a:r>
            <a:r>
              <a:rPr lang="en-US" sz="900" b="1" dirty="0"/>
              <a:t>Harvard architecture</a:t>
            </a:r>
            <a:r>
              <a:rPr lang="en-US" sz="900" dirty="0"/>
              <a:t> over the </a:t>
            </a:r>
            <a:r>
              <a:rPr lang="en-US" sz="900" b="1" dirty="0"/>
              <a:t>Von Neumann architecture</a:t>
            </a:r>
            <a:r>
              <a:rPr lang="en-US" sz="900" dirty="0"/>
              <a:t>?</a:t>
            </a:r>
            <a:br>
              <a:rPr lang="en-US" sz="900" dirty="0"/>
            </a:br>
            <a:r>
              <a:rPr lang="en-US" sz="900" dirty="0"/>
              <a:t>A) Uses separate memory for instructions and data</a:t>
            </a:r>
            <a:br>
              <a:rPr lang="en-US" sz="900" dirty="0"/>
            </a:br>
            <a:r>
              <a:rPr lang="en-US" sz="900" dirty="0"/>
              <a:t>B) Requires less hardware</a:t>
            </a:r>
            <a:br>
              <a:rPr lang="en-US" sz="900" dirty="0"/>
            </a:br>
            <a:r>
              <a:rPr lang="en-US" sz="900" dirty="0"/>
              <a:t>C) Has faster data processing in general-purpose computing</a:t>
            </a:r>
            <a:br>
              <a:rPr lang="en-US" sz="900" dirty="0"/>
            </a:br>
            <a:r>
              <a:rPr lang="en-US" sz="900" dirty="0"/>
              <a:t>D) Reduces power consumption significantly</a:t>
            </a:r>
          </a:p>
          <a:p>
            <a:endParaRPr lang="en-P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50B083-A40A-400F-9F06-9E500C869F37}"/>
              </a:ext>
            </a:extLst>
          </p:cNvPr>
          <p:cNvSpPr/>
          <p:nvPr/>
        </p:nvSpPr>
        <p:spPr>
          <a:xfrm>
            <a:off x="4572000" y="1236092"/>
            <a:ext cx="4889633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6.Which of the following memory types provides the </a:t>
            </a:r>
            <a:r>
              <a:rPr lang="en-US" sz="900" b="1" dirty="0"/>
              <a:t>fastest</a:t>
            </a:r>
            <a:r>
              <a:rPr lang="en-US" sz="900" dirty="0"/>
              <a:t> access speed?</a:t>
            </a:r>
            <a:br>
              <a:rPr lang="en-US" sz="900" dirty="0"/>
            </a:br>
            <a:r>
              <a:rPr lang="en-US" sz="900" dirty="0"/>
              <a:t>A) RAM</a:t>
            </a:r>
            <a:br>
              <a:rPr lang="en-US" sz="900" dirty="0"/>
            </a:br>
            <a:r>
              <a:rPr lang="en-US" sz="900" dirty="0"/>
              <a:t>B) Hard disk</a:t>
            </a:r>
            <a:br>
              <a:rPr lang="en-US" sz="900" dirty="0"/>
            </a:br>
            <a:r>
              <a:rPr lang="en-US" sz="900" dirty="0"/>
              <a:t>C) Cache memory</a:t>
            </a:r>
            <a:br>
              <a:rPr lang="en-US" sz="900" dirty="0"/>
            </a:br>
            <a:r>
              <a:rPr lang="en-US" sz="900" dirty="0"/>
              <a:t>D) Flash storage</a:t>
            </a:r>
          </a:p>
          <a:p>
            <a:endParaRPr lang="en-US" sz="900" dirty="0"/>
          </a:p>
          <a:p>
            <a:r>
              <a:rPr lang="en-US" sz="900" dirty="0"/>
              <a:t>7.Which type of processor is typically used in </a:t>
            </a:r>
            <a:r>
              <a:rPr lang="en-US" sz="900" b="1" dirty="0"/>
              <a:t>real-time embedded systems</a:t>
            </a:r>
            <a:r>
              <a:rPr lang="en-US" sz="900" dirty="0"/>
              <a:t>?</a:t>
            </a:r>
            <a:br>
              <a:rPr lang="en-US" sz="900" dirty="0"/>
            </a:br>
            <a:r>
              <a:rPr lang="en-US" sz="900" dirty="0"/>
              <a:t>A) General-purpose CPU</a:t>
            </a:r>
            <a:br>
              <a:rPr lang="en-US" sz="900" dirty="0"/>
            </a:br>
            <a:r>
              <a:rPr lang="en-US" sz="900" dirty="0"/>
              <a:t>B) Digital Signal Processor (DSP)</a:t>
            </a:r>
            <a:br>
              <a:rPr lang="en-US" sz="900" dirty="0"/>
            </a:br>
            <a:r>
              <a:rPr lang="en-US" sz="900" dirty="0"/>
              <a:t>C) Quantum Processor</a:t>
            </a:r>
            <a:br>
              <a:rPr lang="en-US" sz="900" dirty="0"/>
            </a:br>
            <a:r>
              <a:rPr lang="en-US" sz="900" dirty="0"/>
              <a:t>D) Graphics Processing Unit (GPU)</a:t>
            </a:r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b="1" dirty="0"/>
              <a:t>Real-Time Operating Systems (RTOS)</a:t>
            </a:r>
          </a:p>
          <a:p>
            <a:endParaRPr lang="en-US" sz="900" b="1" dirty="0"/>
          </a:p>
          <a:p>
            <a:r>
              <a:rPr lang="en-US" sz="900" dirty="0"/>
              <a:t>8.What is the main role of an </a:t>
            </a:r>
            <a:r>
              <a:rPr lang="en-US" sz="900" b="1" dirty="0"/>
              <a:t>RTOS (Real-Time Operating System)</a:t>
            </a:r>
            <a:r>
              <a:rPr lang="en-US" sz="900" dirty="0"/>
              <a:t>?</a:t>
            </a:r>
            <a:br>
              <a:rPr lang="en-US" sz="900" dirty="0"/>
            </a:br>
            <a:r>
              <a:rPr lang="en-US" sz="900" dirty="0"/>
              <a:t>A) To optimize memory usage</a:t>
            </a:r>
            <a:br>
              <a:rPr lang="en-US" sz="900" dirty="0"/>
            </a:br>
            <a:r>
              <a:rPr lang="en-US" sz="900" dirty="0"/>
              <a:t>B) To manage hardware components efficiently</a:t>
            </a:r>
            <a:br>
              <a:rPr lang="en-US" sz="900" dirty="0"/>
            </a:br>
            <a:r>
              <a:rPr lang="en-US" sz="900" dirty="0"/>
              <a:t>C) To schedule tasks with strict timing constraints</a:t>
            </a:r>
            <a:br>
              <a:rPr lang="en-US" sz="900" dirty="0"/>
            </a:br>
            <a:r>
              <a:rPr lang="en-US" sz="900" dirty="0"/>
              <a:t>D) To improve system security</a:t>
            </a:r>
          </a:p>
          <a:p>
            <a:endParaRPr lang="en-US" sz="900" dirty="0"/>
          </a:p>
          <a:p>
            <a:r>
              <a:rPr lang="en-US" sz="900" dirty="0"/>
              <a:t>9.What happens in a </a:t>
            </a:r>
            <a:r>
              <a:rPr lang="en-US" sz="900" b="1" dirty="0"/>
              <a:t>priority inversion</a:t>
            </a:r>
            <a:r>
              <a:rPr lang="en-US" sz="900" dirty="0"/>
              <a:t> scenario?</a:t>
            </a:r>
            <a:br>
              <a:rPr lang="en-US" sz="900" dirty="0"/>
            </a:br>
            <a:r>
              <a:rPr lang="en-US" sz="900" dirty="0"/>
              <a:t>A) A lower-priority task prevents a higher-priority task from executing</a:t>
            </a:r>
            <a:br>
              <a:rPr lang="en-US" sz="900" dirty="0"/>
            </a:br>
            <a:r>
              <a:rPr lang="en-US" sz="900" dirty="0"/>
              <a:t>B) The system reboots unexpectedly</a:t>
            </a:r>
            <a:br>
              <a:rPr lang="en-US" sz="900" dirty="0"/>
            </a:br>
            <a:r>
              <a:rPr lang="en-US" sz="900" dirty="0"/>
              <a:t>C) The highest-priority task executes first</a:t>
            </a:r>
            <a:br>
              <a:rPr lang="en-US" sz="900" dirty="0"/>
            </a:br>
            <a:r>
              <a:rPr lang="en-US" sz="900" dirty="0"/>
              <a:t>D) The CPU enters an idle state</a:t>
            </a:r>
          </a:p>
          <a:p>
            <a:endParaRPr lang="en-US" sz="900" dirty="0"/>
          </a:p>
          <a:p>
            <a:r>
              <a:rPr lang="en-US" sz="900" dirty="0"/>
              <a:t>10.Which of the following real-time scheduling algorithms </a:t>
            </a:r>
            <a:r>
              <a:rPr lang="en-US" sz="900" b="1" dirty="0"/>
              <a:t>dynamically assigns priorities </a:t>
            </a:r>
          </a:p>
          <a:p>
            <a:r>
              <a:rPr lang="en-US" sz="900" b="1" dirty="0"/>
              <a:t>based on task deadlines</a:t>
            </a:r>
            <a:r>
              <a:rPr lang="en-US" sz="900" dirty="0"/>
              <a:t>?</a:t>
            </a:r>
            <a:br>
              <a:rPr lang="en-US" sz="900" dirty="0"/>
            </a:br>
            <a:r>
              <a:rPr lang="en-US" sz="900" dirty="0"/>
              <a:t>A) Rate-Monotonic Scheduling (RMS)</a:t>
            </a:r>
            <a:br>
              <a:rPr lang="en-US" sz="900" dirty="0"/>
            </a:br>
            <a:r>
              <a:rPr lang="en-US" sz="900" dirty="0"/>
              <a:t>B) First-Come-First-Serve (FCFS)</a:t>
            </a:r>
            <a:br>
              <a:rPr lang="en-US" sz="900" dirty="0"/>
            </a:br>
            <a:r>
              <a:rPr lang="en-US" sz="900" dirty="0"/>
              <a:t>C) Earliest Deadline First (EDF)</a:t>
            </a:r>
            <a:br>
              <a:rPr lang="en-US" sz="900" dirty="0"/>
            </a:br>
            <a:r>
              <a:rPr lang="en-US" sz="900" dirty="0"/>
              <a:t>D) Round-robin</a:t>
            </a:r>
          </a:p>
        </p:txBody>
      </p:sp>
    </p:spTree>
    <p:extLst>
      <p:ext uri="{BB962C8B-B14F-4D97-AF65-F5344CB8AC3E}">
        <p14:creationId xmlns:p14="http://schemas.microsoft.com/office/powerpoint/2010/main" val="1273832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8E7EFF-0674-451F-8455-0EE2FDCCA2E9}"/>
              </a:ext>
            </a:extLst>
          </p:cNvPr>
          <p:cNvSpPr txBox="1"/>
          <p:nvPr/>
        </p:nvSpPr>
        <p:spPr>
          <a:xfrm>
            <a:off x="500511" y="1159042"/>
            <a:ext cx="4456499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11.Which of these programming languages is </a:t>
            </a:r>
            <a:r>
              <a:rPr lang="en-US" sz="900" b="1" dirty="0"/>
              <a:t>commonly used</a:t>
            </a:r>
            <a:r>
              <a:rPr lang="en-US" sz="900" dirty="0"/>
              <a:t> in real-time systems?</a:t>
            </a:r>
            <a:br>
              <a:rPr lang="en-US" sz="900" dirty="0"/>
            </a:br>
            <a:r>
              <a:rPr lang="en-US" sz="900" dirty="0"/>
              <a:t>A) Python</a:t>
            </a:r>
            <a:br>
              <a:rPr lang="en-US" sz="900" dirty="0"/>
            </a:br>
            <a:r>
              <a:rPr lang="en-US" sz="900" dirty="0"/>
              <a:t>B) Ada</a:t>
            </a:r>
            <a:br>
              <a:rPr lang="en-US" sz="900" dirty="0"/>
            </a:br>
            <a:r>
              <a:rPr lang="en-US" sz="900" dirty="0"/>
              <a:t>C) JavaScript</a:t>
            </a:r>
            <a:br>
              <a:rPr lang="en-US" sz="900" dirty="0"/>
            </a:br>
            <a:r>
              <a:rPr lang="en-US" sz="900" dirty="0"/>
              <a:t>D) SQL</a:t>
            </a:r>
          </a:p>
          <a:p>
            <a:endParaRPr lang="en-US" sz="900" dirty="0"/>
          </a:p>
          <a:p>
            <a:r>
              <a:rPr lang="en-US" sz="900" dirty="0"/>
              <a:t>12.Why is </a:t>
            </a:r>
            <a:r>
              <a:rPr lang="en-US" sz="900" b="1" dirty="0"/>
              <a:t>garbage collection</a:t>
            </a:r>
            <a:r>
              <a:rPr lang="en-US" sz="900" dirty="0"/>
              <a:t> generally </a:t>
            </a:r>
            <a:r>
              <a:rPr lang="en-US" sz="900" b="1" dirty="0"/>
              <a:t>avoided</a:t>
            </a:r>
            <a:r>
              <a:rPr lang="en-US" sz="900" dirty="0"/>
              <a:t> in real-time systems?</a:t>
            </a:r>
            <a:br>
              <a:rPr lang="en-US" sz="900" dirty="0"/>
            </a:br>
            <a:r>
              <a:rPr lang="en-US" sz="900" dirty="0"/>
              <a:t>A) It increases CPU efficiency</a:t>
            </a:r>
            <a:br>
              <a:rPr lang="en-US" sz="900" dirty="0"/>
            </a:br>
            <a:r>
              <a:rPr lang="en-US" sz="900" dirty="0"/>
              <a:t>B) It can cause unpredictable delays</a:t>
            </a:r>
            <a:br>
              <a:rPr lang="en-US" sz="900" dirty="0"/>
            </a:br>
            <a:r>
              <a:rPr lang="en-US" sz="900" dirty="0"/>
              <a:t>C) It improves memory utilization</a:t>
            </a:r>
            <a:br>
              <a:rPr lang="en-US" sz="900" dirty="0"/>
            </a:br>
            <a:r>
              <a:rPr lang="en-US" sz="900" dirty="0"/>
              <a:t>D) It reduces power consumption</a:t>
            </a:r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b="1" dirty="0"/>
              <a:t>Real-Time System Design and Engineering</a:t>
            </a:r>
          </a:p>
          <a:p>
            <a:endParaRPr lang="en-US" sz="900" b="1" dirty="0"/>
          </a:p>
          <a:p>
            <a:r>
              <a:rPr lang="en-US" sz="900" dirty="0"/>
              <a:t>13.In real-time system development, </a:t>
            </a:r>
            <a:r>
              <a:rPr lang="en-US" sz="900" b="1" dirty="0"/>
              <a:t>Worst-Case Execution Time (WCET)</a:t>
            </a:r>
            <a:r>
              <a:rPr lang="en-US" sz="900" dirty="0"/>
              <a:t> refers to:</a:t>
            </a:r>
            <a:br>
              <a:rPr lang="en-US" sz="900" dirty="0"/>
            </a:br>
            <a:r>
              <a:rPr lang="en-US" sz="900" dirty="0"/>
              <a:t>A) The average execution time of a task</a:t>
            </a:r>
            <a:br>
              <a:rPr lang="en-US" sz="900" dirty="0"/>
            </a:br>
            <a:r>
              <a:rPr lang="en-US" sz="900" dirty="0"/>
              <a:t>B) The shortest execution time of a task</a:t>
            </a:r>
            <a:br>
              <a:rPr lang="en-US" sz="900" dirty="0"/>
            </a:br>
            <a:r>
              <a:rPr lang="en-US" sz="900" dirty="0"/>
              <a:t>C) The maximum time required for a task to complete</a:t>
            </a:r>
            <a:br>
              <a:rPr lang="en-US" sz="900" dirty="0"/>
            </a:br>
            <a:r>
              <a:rPr lang="en-US" sz="900" dirty="0"/>
              <a:t>D) The total time for all tasks in the system</a:t>
            </a:r>
          </a:p>
          <a:p>
            <a:endParaRPr lang="en-US" sz="900" dirty="0"/>
          </a:p>
          <a:p>
            <a:r>
              <a:rPr lang="en-US" sz="900" dirty="0"/>
              <a:t>14.Which method is commonly used to </a:t>
            </a:r>
            <a:r>
              <a:rPr lang="en-US" sz="900" b="1" dirty="0"/>
              <a:t>model real-time systems</a:t>
            </a:r>
            <a:r>
              <a:rPr lang="en-US" sz="900" dirty="0"/>
              <a:t> and their state </a:t>
            </a:r>
          </a:p>
          <a:p>
            <a:r>
              <a:rPr lang="en-US" sz="900" dirty="0"/>
              <a:t>transitions?</a:t>
            </a:r>
            <a:br>
              <a:rPr lang="en-US" sz="900" dirty="0"/>
            </a:br>
            <a:r>
              <a:rPr lang="en-US" sz="900" dirty="0"/>
              <a:t>A) Entity-Relationship Diagrams (ERD)</a:t>
            </a:r>
            <a:br>
              <a:rPr lang="en-US" sz="900" dirty="0"/>
            </a:br>
            <a:r>
              <a:rPr lang="en-US" sz="900" dirty="0"/>
              <a:t>B) Unified Modeling Language (UML)</a:t>
            </a:r>
            <a:br>
              <a:rPr lang="en-US" sz="900" dirty="0"/>
            </a:br>
            <a:r>
              <a:rPr lang="en-US" sz="900" dirty="0"/>
              <a:t>C) Finite State Machines (FSM)</a:t>
            </a:r>
            <a:br>
              <a:rPr lang="en-US" sz="900" dirty="0"/>
            </a:br>
            <a:r>
              <a:rPr lang="en-US" sz="900" dirty="0"/>
              <a:t>D) Relational Databases</a:t>
            </a:r>
          </a:p>
          <a:p>
            <a:endParaRPr lang="en-US" sz="900" dirty="0"/>
          </a:p>
          <a:p>
            <a:r>
              <a:rPr lang="en-US" sz="900" dirty="0"/>
              <a:t>15.What is the primary goal of </a:t>
            </a:r>
            <a:r>
              <a:rPr lang="en-US" sz="900" b="1" dirty="0"/>
              <a:t>real-time system performance analysis</a:t>
            </a:r>
            <a:r>
              <a:rPr lang="en-US" sz="900" dirty="0"/>
              <a:t>?</a:t>
            </a:r>
            <a:br>
              <a:rPr lang="en-US" sz="900" dirty="0"/>
            </a:br>
            <a:r>
              <a:rPr lang="en-US" sz="900" dirty="0"/>
              <a:t>A) Reducing power consumption</a:t>
            </a:r>
            <a:br>
              <a:rPr lang="en-US" sz="900" dirty="0"/>
            </a:br>
            <a:r>
              <a:rPr lang="en-US" sz="900" dirty="0"/>
              <a:t>B) Ensuring that all tasks meet their deadlines</a:t>
            </a:r>
            <a:br>
              <a:rPr lang="en-US" sz="900" dirty="0"/>
            </a:br>
            <a:r>
              <a:rPr lang="en-US" sz="900" dirty="0"/>
              <a:t>C) Increasing execution speed</a:t>
            </a:r>
            <a:br>
              <a:rPr lang="en-US" sz="900" dirty="0"/>
            </a:br>
            <a:r>
              <a:rPr lang="en-US" sz="900" dirty="0"/>
              <a:t>D) Eliminating system logs</a:t>
            </a:r>
          </a:p>
          <a:p>
            <a:endParaRPr lang="en-P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50B083-A40A-400F-9F06-9E500C869F37}"/>
              </a:ext>
            </a:extLst>
          </p:cNvPr>
          <p:cNvSpPr/>
          <p:nvPr/>
        </p:nvSpPr>
        <p:spPr>
          <a:xfrm>
            <a:off x="4764505" y="1159042"/>
            <a:ext cx="4610501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/>
              <a:t>Real-Time Scheduling and Synchronization</a:t>
            </a:r>
          </a:p>
          <a:p>
            <a:endParaRPr lang="en-US" sz="900" b="1" dirty="0"/>
          </a:p>
          <a:p>
            <a:r>
              <a:rPr lang="en-US" sz="900" dirty="0"/>
              <a:t>16.What is the </a:t>
            </a:r>
            <a:r>
              <a:rPr lang="en-US" sz="900" b="1" dirty="0"/>
              <a:t>main disadvantage</a:t>
            </a:r>
            <a:r>
              <a:rPr lang="en-US" sz="900" dirty="0"/>
              <a:t> of </a:t>
            </a:r>
            <a:r>
              <a:rPr lang="en-US" sz="900" b="1" dirty="0"/>
              <a:t>Rate-Monotonic Scheduling (RMS)</a:t>
            </a:r>
            <a:r>
              <a:rPr lang="en-US" sz="900" dirty="0"/>
              <a:t>?</a:t>
            </a:r>
          </a:p>
          <a:p>
            <a:br>
              <a:rPr lang="en-US" sz="900" dirty="0"/>
            </a:br>
            <a:r>
              <a:rPr lang="en-US" sz="900" dirty="0"/>
              <a:t>A) It does not support preemptive multitasking</a:t>
            </a:r>
            <a:br>
              <a:rPr lang="en-US" sz="900" dirty="0"/>
            </a:br>
            <a:r>
              <a:rPr lang="en-US" sz="900" dirty="0"/>
              <a:t>B) It is only effective for dynamic task priorities</a:t>
            </a:r>
            <a:br>
              <a:rPr lang="en-US" sz="900" dirty="0"/>
            </a:br>
            <a:r>
              <a:rPr lang="en-US" sz="900" dirty="0"/>
              <a:t>C) It cannot guarantee </a:t>
            </a:r>
            <a:r>
              <a:rPr lang="en-US" sz="900" dirty="0" err="1"/>
              <a:t>schedulability</a:t>
            </a:r>
            <a:r>
              <a:rPr lang="en-US" sz="900" dirty="0"/>
              <a:t> if CPU utilization exceeds a certain limit</a:t>
            </a:r>
            <a:br>
              <a:rPr lang="en-US" sz="900" dirty="0"/>
            </a:br>
            <a:r>
              <a:rPr lang="en-US" sz="900" dirty="0"/>
              <a:t>D) It can only schedule one task at a time</a:t>
            </a:r>
          </a:p>
          <a:p>
            <a:endParaRPr lang="en-US" sz="900" dirty="0"/>
          </a:p>
          <a:p>
            <a:r>
              <a:rPr lang="en-US" sz="900" dirty="0"/>
              <a:t>17.What is the purpose of a </a:t>
            </a:r>
            <a:r>
              <a:rPr lang="en-US" sz="900" b="1" dirty="0"/>
              <a:t>semaphore</a:t>
            </a:r>
            <a:r>
              <a:rPr lang="en-US" sz="900" dirty="0"/>
              <a:t> in real-time systems?</a:t>
            </a:r>
            <a:br>
              <a:rPr lang="en-US" sz="900" dirty="0"/>
            </a:br>
            <a:r>
              <a:rPr lang="en-US" sz="900" dirty="0"/>
              <a:t>A) Prevent deadlocks</a:t>
            </a:r>
            <a:br>
              <a:rPr lang="en-US" sz="900" dirty="0"/>
            </a:br>
            <a:r>
              <a:rPr lang="en-US" sz="900" dirty="0"/>
              <a:t>B) Synchronize concurrent tasks</a:t>
            </a:r>
            <a:br>
              <a:rPr lang="en-US" sz="900" dirty="0"/>
            </a:br>
            <a:r>
              <a:rPr lang="en-US" sz="900" dirty="0"/>
              <a:t>C) Allocate memory efficiently</a:t>
            </a:r>
            <a:br>
              <a:rPr lang="en-US" sz="900" dirty="0"/>
            </a:br>
            <a:r>
              <a:rPr lang="en-US" sz="900" dirty="0"/>
              <a:t>D) Handle interrupts</a:t>
            </a:r>
          </a:p>
          <a:p>
            <a:endParaRPr lang="en-US" sz="900" dirty="0"/>
          </a:p>
          <a:p>
            <a:r>
              <a:rPr lang="en-US" sz="900" dirty="0"/>
              <a:t>18.What is the key advantage of </a:t>
            </a:r>
            <a:r>
              <a:rPr lang="en-US" sz="900" b="1" dirty="0"/>
              <a:t>Earliest Deadline First (EDF)</a:t>
            </a:r>
            <a:r>
              <a:rPr lang="en-US" sz="900" dirty="0"/>
              <a:t> scheduling?</a:t>
            </a:r>
            <a:br>
              <a:rPr lang="en-US" sz="900" dirty="0"/>
            </a:br>
            <a:r>
              <a:rPr lang="en-US" sz="900" dirty="0"/>
              <a:t>A) Simple to implement</a:t>
            </a:r>
            <a:br>
              <a:rPr lang="en-US" sz="900" dirty="0"/>
            </a:br>
            <a:r>
              <a:rPr lang="en-US" sz="900" dirty="0"/>
              <a:t>B) Maximizes CPU utilization by prioritizing tasks with the nearest deadline</a:t>
            </a:r>
            <a:br>
              <a:rPr lang="en-US" sz="900" dirty="0"/>
            </a:br>
            <a:r>
              <a:rPr lang="en-US" sz="900" dirty="0"/>
              <a:t>C) Does not require task priority levels</a:t>
            </a:r>
            <a:br>
              <a:rPr lang="en-US" sz="900" dirty="0"/>
            </a:br>
            <a:r>
              <a:rPr lang="en-US" sz="900" dirty="0"/>
              <a:t>D) Ensures 100% predictability of execution</a:t>
            </a:r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b="1" dirty="0"/>
              <a:t>Real-Time System Case Studies</a:t>
            </a:r>
          </a:p>
          <a:p>
            <a:endParaRPr lang="en-US" sz="900" b="1" dirty="0"/>
          </a:p>
          <a:p>
            <a:r>
              <a:rPr lang="en-US" sz="900" dirty="0"/>
              <a:t>19.A </a:t>
            </a:r>
            <a:r>
              <a:rPr lang="en-US" sz="900" b="1" dirty="0"/>
              <a:t>pacemaker</a:t>
            </a:r>
            <a:r>
              <a:rPr lang="en-US" sz="900" dirty="0"/>
              <a:t> that regulates heartbeats is an example of a:</a:t>
            </a:r>
            <a:br>
              <a:rPr lang="en-US" sz="900" dirty="0"/>
            </a:br>
            <a:r>
              <a:rPr lang="en-US" sz="900" dirty="0"/>
              <a:t>A) Hard real-time system</a:t>
            </a:r>
            <a:br>
              <a:rPr lang="en-US" sz="900" dirty="0"/>
            </a:br>
            <a:r>
              <a:rPr lang="en-US" sz="900" dirty="0"/>
              <a:t>B) Soft real-time system</a:t>
            </a:r>
            <a:br>
              <a:rPr lang="en-US" sz="900" dirty="0"/>
            </a:br>
            <a:r>
              <a:rPr lang="en-US" sz="900" dirty="0"/>
              <a:t>C) Best-effort system</a:t>
            </a:r>
            <a:br>
              <a:rPr lang="en-US" sz="900" dirty="0"/>
            </a:br>
            <a:r>
              <a:rPr lang="en-US" sz="900" dirty="0"/>
              <a:t>D) Cloud-based system</a:t>
            </a:r>
          </a:p>
          <a:p>
            <a:endParaRPr lang="en-US" sz="900" dirty="0"/>
          </a:p>
          <a:p>
            <a:r>
              <a:rPr lang="en-US" sz="900" dirty="0"/>
              <a:t>20. In an </a:t>
            </a:r>
            <a:r>
              <a:rPr lang="en-US" sz="900" b="1" dirty="0"/>
              <a:t>automated car braking system</a:t>
            </a:r>
            <a:r>
              <a:rPr lang="en-US" sz="900" dirty="0"/>
              <a:t>, what happens if a real-time deadline is missed?</a:t>
            </a:r>
            <a:br>
              <a:rPr lang="en-US" sz="900" dirty="0"/>
            </a:br>
            <a:r>
              <a:rPr lang="en-US" sz="900" dirty="0"/>
              <a:t>A) The system continues operating normally</a:t>
            </a:r>
            <a:br>
              <a:rPr lang="en-US" sz="900" dirty="0"/>
            </a:br>
            <a:r>
              <a:rPr lang="en-US" sz="900" dirty="0"/>
              <a:t>B) The car will gradually slow down</a:t>
            </a:r>
            <a:br>
              <a:rPr lang="en-US" sz="900" dirty="0"/>
            </a:br>
            <a:r>
              <a:rPr lang="en-US" sz="900" dirty="0"/>
              <a:t>C) The system fails, causing potential accidents</a:t>
            </a:r>
            <a:br>
              <a:rPr lang="en-US" sz="900" dirty="0"/>
            </a:br>
            <a:r>
              <a:rPr lang="en-US" sz="900" dirty="0"/>
              <a:t>D) The system restarts automatically</a:t>
            </a:r>
          </a:p>
        </p:txBody>
      </p:sp>
    </p:spTree>
    <p:extLst>
      <p:ext uri="{BB962C8B-B14F-4D97-AF65-F5344CB8AC3E}">
        <p14:creationId xmlns:p14="http://schemas.microsoft.com/office/powerpoint/2010/main" val="408810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17528" y="-156334"/>
            <a:ext cx="5860372" cy="877331"/>
          </a:xfrm>
        </p:spPr>
        <p:txBody>
          <a:bodyPr>
            <a:noAutofit/>
          </a:bodyPr>
          <a:lstStyle/>
          <a:p>
            <a:r>
              <a:rPr lang="en-PH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Misconceptions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1D8FC17-DE9C-4155-999E-28726E0DD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77" y="1152041"/>
            <a:ext cx="912412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Misconception 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Real-time means "fast." (Not always; it means predictable timing.)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Misconception 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All embedded systems are real-time. (Not necessarily.)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5AC2B-C1E2-4274-8576-BB4187B53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177" y="2075371"/>
            <a:ext cx="5397645" cy="27189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CE75EB-B9D0-4576-948F-5BC89D53F323}"/>
              </a:ext>
            </a:extLst>
          </p:cNvPr>
          <p:cNvSpPr/>
          <p:nvPr/>
        </p:nvSpPr>
        <p:spPr>
          <a:xfrm>
            <a:off x="1341782" y="4910155"/>
            <a:ext cx="64604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Figure 2. </a:t>
            </a:r>
            <a:r>
              <a:rPr lang="en-US" altLang="en-US" sz="1600" dirty="0">
                <a:latin typeface="Arial" panose="020B0604020202020204" pitchFamily="34" charset="0"/>
              </a:rPr>
              <a:t>A comparison of a real-time and a non-real-time system.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Ref: </a:t>
            </a:r>
            <a:r>
              <a:rPr lang="en-US" altLang="en-US" sz="1600" dirty="0">
                <a:latin typeface="Arial" panose="020B0604020202020204" pitchFamily="34" charset="0"/>
              </a:rPr>
              <a:t>https://www.naukri.com/code360/library/real-time-and-non-real-time-requirements</a:t>
            </a:r>
          </a:p>
        </p:txBody>
      </p:sp>
    </p:spTree>
    <p:extLst>
      <p:ext uri="{BB962C8B-B14F-4D97-AF65-F5344CB8AC3E}">
        <p14:creationId xmlns:p14="http://schemas.microsoft.com/office/powerpoint/2010/main" val="4141787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C50B083-A40A-400F-9F06-9E500C869F37}"/>
              </a:ext>
            </a:extLst>
          </p:cNvPr>
          <p:cNvSpPr/>
          <p:nvPr/>
        </p:nvSpPr>
        <p:spPr>
          <a:xfrm>
            <a:off x="365759" y="1361393"/>
            <a:ext cx="7469206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Answer Key:</a:t>
            </a:r>
          </a:p>
          <a:p>
            <a:endParaRPr lang="en-US" sz="1200" b="1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C) Guaranteed response within a specific time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C) Anti-lock braking system (ABS) in cars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D) Pipelining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B) The delay between task initiation and completion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A) Uses separate memory for instructions and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C) Cache memory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B) Digital Signal Processor (DSP)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C) To schedule tasks with strict timing constraints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A) A lower-priority task prevents a higher-priority task from executing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C) Earliest Deadline First (EDF)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B) Ada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B) It can cause unpredictable delays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C) The maximum time required for a task to complete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C) Finite State Machines (FSM)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B) Ensuring that all tasks meet their deadlines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C) It cannot guarantee </a:t>
            </a:r>
            <a:r>
              <a:rPr lang="en-US" sz="1200" dirty="0" err="1"/>
              <a:t>schedulability</a:t>
            </a:r>
            <a:r>
              <a:rPr lang="en-US" sz="1200" dirty="0"/>
              <a:t> if CPU utilization exceeds a certain limit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B) Synchronize concurrent tasks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B) Maximizes CPU utilization by prioritizing tasks with the nearest deadline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A) Hard real-time system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C) The system fails, causing potential accidents</a:t>
            </a:r>
          </a:p>
          <a:p>
            <a:endParaRPr 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37FCE6-7C76-4A53-87D2-9A8B46AA84A6}"/>
              </a:ext>
            </a:extLst>
          </p:cNvPr>
          <p:cNvSpPr txBox="1"/>
          <p:nvPr/>
        </p:nvSpPr>
        <p:spPr>
          <a:xfrm>
            <a:off x="2187562" y="-77003"/>
            <a:ext cx="38255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FFFF00"/>
                </a:solidFill>
              </a:rPr>
              <a:t>Thank you</a:t>
            </a:r>
            <a:endParaRPr lang="en-PH" sz="6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92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61076"/>
            <a:ext cx="5860372" cy="877331"/>
          </a:xfrm>
        </p:spPr>
        <p:txBody>
          <a:bodyPr>
            <a:noAutofit/>
          </a:bodyPr>
          <a:lstStyle/>
          <a:p>
            <a:r>
              <a:rPr lang="en-PH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Evolution of Real-Time Systems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965C658-62BB-48AB-8BC9-1269B769D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27" y="4647745"/>
            <a:ext cx="834074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simple mechanical timers to modern AI-driven control systems.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Growth in applications: robotics, medical devices, and industrial automation.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00C5C2-A3F2-4998-993C-6810FDA2A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455" y="1009926"/>
            <a:ext cx="6422776" cy="30054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7B1CD3-67B8-4569-A519-5BD7524BA781}"/>
              </a:ext>
            </a:extLst>
          </p:cNvPr>
          <p:cNvSpPr/>
          <p:nvPr/>
        </p:nvSpPr>
        <p:spPr>
          <a:xfrm>
            <a:off x="1207797" y="3907636"/>
            <a:ext cx="64604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Figure 3. </a:t>
            </a:r>
            <a:r>
              <a:rPr lang="en-US" altLang="en-US" sz="1400" dirty="0">
                <a:latin typeface="Arial" panose="020B0604020202020204" pitchFamily="34" charset="0"/>
              </a:rPr>
              <a:t>A timeline showing major advancements in real-time computing.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Ref: </a:t>
            </a:r>
            <a:r>
              <a:rPr lang="en-US" altLang="en-US" sz="1400" dirty="0">
                <a:latin typeface="Arial" panose="020B0604020202020204" pitchFamily="34" charset="0"/>
              </a:rPr>
              <a:t>https://softwareg.com.au/blogs/computer-hardware/history-of-computer-hardware-timeline</a:t>
            </a:r>
          </a:p>
        </p:txBody>
      </p:sp>
    </p:spTree>
    <p:extLst>
      <p:ext uri="{BB962C8B-B14F-4D97-AF65-F5344CB8AC3E}">
        <p14:creationId xmlns:p14="http://schemas.microsoft.com/office/powerpoint/2010/main" val="106551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759" y="-192396"/>
            <a:ext cx="5860372" cy="877331"/>
          </a:xfrm>
        </p:spPr>
        <p:txBody>
          <a:bodyPr>
            <a:noAutofit/>
          </a:bodyPr>
          <a:lstStyle/>
          <a:p>
            <a:r>
              <a:rPr lang="en-PH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Basics of Processor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37B724-A512-4495-9E59-0E271277444E}"/>
              </a:ext>
            </a:extLst>
          </p:cNvPr>
          <p:cNvSpPr/>
          <p:nvPr/>
        </p:nvSpPr>
        <p:spPr>
          <a:xfrm>
            <a:off x="228474" y="589593"/>
            <a:ext cx="433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Chapter 2: Hardware for Real-Time Systems</a:t>
            </a:r>
            <a:endParaRPr lang="en-PH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9F23B9E-E387-411D-8A0E-D7E1BC778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713" y="4989661"/>
            <a:ext cx="4572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Harvard Architecture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Separate memory for instructions and data (faster).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FD58F2-CE10-49D6-8498-C62932955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82" y="1036396"/>
            <a:ext cx="3760384" cy="2992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E177EA-F779-43B8-AA26-152FFFAF8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5723" y="1092825"/>
            <a:ext cx="2600424" cy="33649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11DA4F0-4E08-458A-8957-DCA6BA8AF7D7}"/>
              </a:ext>
            </a:extLst>
          </p:cNvPr>
          <p:cNvSpPr/>
          <p:nvPr/>
        </p:nvSpPr>
        <p:spPr>
          <a:xfrm>
            <a:off x="299082" y="476194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Von Neumann Architecture</a:t>
            </a:r>
            <a:r>
              <a:rPr lang="en-US" altLang="en-US" dirty="0">
                <a:latin typeface="Arial" panose="020B0604020202020204" pitchFamily="34" charset="0"/>
              </a:rPr>
              <a:t>: Single memory for instructions and data.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6DE96A-384E-4716-8C51-3A26C3919056}"/>
              </a:ext>
            </a:extLst>
          </p:cNvPr>
          <p:cNvSpPr/>
          <p:nvPr/>
        </p:nvSpPr>
        <p:spPr>
          <a:xfrm>
            <a:off x="286522" y="3980235"/>
            <a:ext cx="42141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Figure 4. </a:t>
            </a:r>
            <a:r>
              <a:rPr lang="en-US" altLang="en-US" sz="1400" dirty="0">
                <a:latin typeface="Arial" panose="020B0604020202020204" pitchFamily="34" charset="0"/>
              </a:rPr>
              <a:t>Von Neumann Architecture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Ref: </a:t>
            </a:r>
            <a:r>
              <a:rPr lang="en-US" altLang="en-US" sz="1400" dirty="0">
                <a:latin typeface="Arial" panose="020B0604020202020204" pitchFamily="34" charset="0"/>
              </a:rPr>
              <a:t>https://www.geeksforgeeks.org/computer-organization-von-neumann-architecture/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93F010-2173-4B77-94C7-2227BCFF01AA}"/>
              </a:ext>
            </a:extLst>
          </p:cNvPr>
          <p:cNvSpPr/>
          <p:nvPr/>
        </p:nvSpPr>
        <p:spPr>
          <a:xfrm>
            <a:off x="4572000" y="4522686"/>
            <a:ext cx="42861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Figure 5. </a:t>
            </a:r>
            <a:r>
              <a:rPr lang="en-US" altLang="en-US" sz="1400" dirty="0">
                <a:latin typeface="Arial" panose="020B0604020202020204" pitchFamily="34" charset="0"/>
              </a:rPr>
              <a:t>Harvard Architecture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Ref: </a:t>
            </a:r>
            <a:r>
              <a:rPr lang="en-US" altLang="en-US" sz="1400" dirty="0">
                <a:latin typeface="Arial" panose="020B0604020202020204" pitchFamily="34" charset="0"/>
              </a:rPr>
              <a:t>https://www.geeksforgeeks.org/harvard-architecture/</a:t>
            </a:r>
          </a:p>
        </p:txBody>
      </p:sp>
    </p:spTree>
    <p:extLst>
      <p:ext uri="{BB962C8B-B14F-4D97-AF65-F5344CB8AC3E}">
        <p14:creationId xmlns:p14="http://schemas.microsoft.com/office/powerpoint/2010/main" val="2457054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417" y="0"/>
            <a:ext cx="5267740" cy="877331"/>
          </a:xfrm>
        </p:spPr>
        <p:txBody>
          <a:bodyPr>
            <a:noAutofit/>
          </a:bodyPr>
          <a:lstStyle/>
          <a:p>
            <a:pPr algn="l"/>
            <a:r>
              <a:rPr lang="en-PH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 Processing &amp; I/O Considerations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1D57FBA-D189-4F3B-9BAF-898F59EF6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09" y="1056189"/>
            <a:ext cx="881600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CPU processes instructions in steps: Fetch → Decode → Execute.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EFAF85-1BEE-4CB8-9CC4-ED7AA3F9593C}"/>
              </a:ext>
            </a:extLst>
          </p:cNvPr>
          <p:cNvSpPr/>
          <p:nvPr/>
        </p:nvSpPr>
        <p:spPr>
          <a:xfrm>
            <a:off x="1570383" y="2343043"/>
            <a:ext cx="7265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Interrupts</a:t>
            </a:r>
            <a:r>
              <a:rPr lang="en-US" altLang="en-US" dirty="0">
                <a:latin typeface="Arial" panose="020B0604020202020204" pitchFamily="34" charset="0"/>
              </a:rPr>
              <a:t>: How CPUs handle urgent tasks efficiently.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F26B9D-FC78-4B94-A02C-A8BDCFB1F021}"/>
              </a:ext>
            </a:extLst>
          </p:cNvPr>
          <p:cNvSpPr/>
          <p:nvPr/>
        </p:nvSpPr>
        <p:spPr>
          <a:xfrm>
            <a:off x="1928191" y="5194011"/>
            <a:ext cx="53770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Figure 6. </a:t>
            </a:r>
            <a:r>
              <a:rPr lang="en-US" altLang="en-US" sz="1400" dirty="0">
                <a:latin typeface="Arial" panose="020B0604020202020204" pitchFamily="34" charset="0"/>
              </a:rPr>
              <a:t>Flowchart of instruction execution cycle with Interrupts.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Ref: </a:t>
            </a:r>
            <a:r>
              <a:rPr lang="en-US" altLang="en-US" sz="1400" dirty="0">
                <a:latin typeface="Arial" panose="020B0604020202020204" pitchFamily="34" charset="0"/>
              </a:rPr>
              <a:t>https://binaryterms.com/instruction-cycle.html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ACA53C-AFF7-43BF-8128-5FA08C972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91" y="2791803"/>
            <a:ext cx="5287617" cy="240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9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767" y="109329"/>
            <a:ext cx="7504364" cy="877331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Organization in Real-Time Systems</a:t>
            </a:r>
            <a:endParaRPr lang="en-PH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6114135-C4CD-4FD1-9CDB-F798CE56A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57" y="986660"/>
            <a:ext cx="784197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RAM (volatile) vs. ROM (non-volatile).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Cache Memory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Faster access for commonly used data.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Hierarchical memory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Helps balance speed and cost.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EE69DC-0681-4FAD-8D25-FE5C6C2D9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876" y="2186989"/>
            <a:ext cx="3741914" cy="30077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AAC52B-A32F-4DD4-81E1-CC442FF6E826}"/>
              </a:ext>
            </a:extLst>
          </p:cNvPr>
          <p:cNvSpPr/>
          <p:nvPr/>
        </p:nvSpPr>
        <p:spPr>
          <a:xfrm>
            <a:off x="1928191" y="5194011"/>
            <a:ext cx="537707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Figure 7. </a:t>
            </a:r>
            <a:r>
              <a:rPr lang="en-US" sz="1400" dirty="0"/>
              <a:t>A</a:t>
            </a:r>
            <a:r>
              <a:rPr lang="en-US" sz="1600" dirty="0"/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pyramid showing different memory types.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Ref: </a:t>
            </a:r>
            <a:r>
              <a:rPr lang="en-US" altLang="en-US" sz="1400" dirty="0">
                <a:latin typeface="Arial" panose="020B0604020202020204" pitchFamily="34" charset="0"/>
              </a:rPr>
              <a:t>https://www.researchgate.net/figure/The-memory-hierarchy-pyramid_fig1_319529366</a:t>
            </a:r>
          </a:p>
        </p:txBody>
      </p:sp>
    </p:spTree>
    <p:extLst>
      <p:ext uri="{BB962C8B-B14F-4D97-AF65-F5344CB8AC3E}">
        <p14:creationId xmlns:p14="http://schemas.microsoft.com/office/powerpoint/2010/main" val="1943945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9514" y="-110244"/>
            <a:ext cx="6630094" cy="877331"/>
          </a:xfrm>
        </p:spPr>
        <p:txBody>
          <a:bodyPr>
            <a:noAutofit/>
          </a:bodyPr>
          <a:lstStyle/>
          <a:p>
            <a:r>
              <a:rPr lang="en-PH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Multi-Core Processors &amp; Pipelining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B779DB0-6DDE-448B-BC3E-ACC382CF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88" y="990097"/>
            <a:ext cx="869142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Multi-core CPUs process tasks in parallel, increasing efficiency.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Pipelining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Breaking tasks into smaller steps to work on them simultaneously.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908975-FAF8-4AF7-9AFE-49ADF4C2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991" y="2413436"/>
            <a:ext cx="6544205" cy="25012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A4B896-5366-4380-968E-B77C8EC36C57}"/>
              </a:ext>
            </a:extLst>
          </p:cNvPr>
          <p:cNvSpPr/>
          <p:nvPr/>
        </p:nvSpPr>
        <p:spPr>
          <a:xfrm>
            <a:off x="1928191" y="5194011"/>
            <a:ext cx="53770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Figure 8. </a:t>
            </a:r>
            <a:r>
              <a:rPr lang="en-PH" sz="1400" dirty="0">
                <a:latin typeface="Arial" panose="020B0604020202020204" pitchFamily="34" charset="0"/>
                <a:cs typeface="Arial" panose="020B0604020202020204" pitchFamily="34" charset="0"/>
              </a:rPr>
              <a:t>A pipeline processing diagram.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Ref: 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https://www.geeksforgeeks.org/pipelined-architecture-with-its-diagram/</a:t>
            </a:r>
          </a:p>
        </p:txBody>
      </p:sp>
    </p:spTree>
    <p:extLst>
      <p:ext uri="{BB962C8B-B14F-4D97-AF65-F5344CB8AC3E}">
        <p14:creationId xmlns:p14="http://schemas.microsoft.com/office/powerpoint/2010/main" val="381856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09330"/>
            <a:ext cx="6759303" cy="877331"/>
          </a:xfrm>
        </p:spPr>
        <p:txBody>
          <a:bodyPr>
            <a:noAutofit/>
          </a:bodyPr>
          <a:lstStyle/>
          <a:p>
            <a:r>
              <a:rPr lang="en-PH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Microprocessors vs. Microcontrollers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5463A01-25FC-4C26-B183-DB722AFF4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77" y="1773369"/>
            <a:ext cx="858504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Microprocessor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General-purpose CPU (used in computers).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Microcontroller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Includes CPU, memory, and I/O (used in embedded systems) </a:t>
            </a:r>
          </a:p>
        </p:txBody>
      </p:sp>
    </p:spTree>
    <p:extLst>
      <p:ext uri="{BB962C8B-B14F-4D97-AF65-F5344CB8AC3E}">
        <p14:creationId xmlns:p14="http://schemas.microsoft.com/office/powerpoint/2010/main" val="362952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14019</TotalTime>
  <Words>2994</Words>
  <Application>Microsoft Office PowerPoint</Application>
  <PresentationFormat>On-screen Show (4:3)</PresentationFormat>
  <Paragraphs>325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Understanding  Real-Time Systems: Design and Analysis</vt:lpstr>
      <vt:lpstr>What Are Real-Time Systems?</vt:lpstr>
      <vt:lpstr>Common Misconceptions</vt:lpstr>
      <vt:lpstr>Evolution of Real-Time Systems</vt:lpstr>
      <vt:lpstr>Basics of Processor Architecture</vt:lpstr>
      <vt:lpstr>Instruction Processing &amp; I/O Considerations</vt:lpstr>
      <vt:lpstr>Memory Organization in Real-Time Systems</vt:lpstr>
      <vt:lpstr>Multi-Core Processors &amp; Pipelining</vt:lpstr>
      <vt:lpstr>Microprocessors vs. Microcontrollers</vt:lpstr>
      <vt:lpstr>What is an RTOS?</vt:lpstr>
      <vt:lpstr>Task Scheduling in RTOS</vt:lpstr>
      <vt:lpstr>Synchronization and DeadlocksSemaphores: Prevent two tasks from using the same</vt:lpstr>
      <vt:lpstr>Choosing a Language for Real-Time Software</vt:lpstr>
      <vt:lpstr>Object-Oriented vs. Procedural Programming</vt:lpstr>
      <vt:lpstr>Writing Effective System Requirements</vt:lpstr>
      <vt:lpstr>Formal and Semiformal Specification Methods</vt:lpstr>
      <vt:lpstr>Object-Oriented Design in Real-Time Systems</vt:lpstr>
      <vt:lpstr>Life Cycle Models for Real-Time Software</vt:lpstr>
      <vt:lpstr>Networking in Real-Time Systems</vt:lpstr>
      <vt:lpstr>Time-Triggered Communication</vt:lpstr>
      <vt:lpstr>Measuring Real-Time Performance</vt:lpstr>
      <vt:lpstr>Optimization Strategies</vt:lpstr>
      <vt:lpstr>Safety-Critical Systems</vt:lpstr>
      <vt:lpstr>Cybersecurity in Real-Time Systems</vt:lpstr>
      <vt:lpstr>Future of Real-Time Systems</vt:lpstr>
      <vt:lpstr>Conclusion &amp; Final Thoughts</vt:lpstr>
      <vt:lpstr>Before you go…..    Let’s test your knowledge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Carlos C. Hortinela IV</dc:creator>
  <cp:lastModifiedBy>Rod Geryk C. Navarro</cp:lastModifiedBy>
  <cp:revision>558</cp:revision>
  <dcterms:created xsi:type="dcterms:W3CDTF">2017-06-20T03:54:20Z</dcterms:created>
  <dcterms:modified xsi:type="dcterms:W3CDTF">2025-02-10T19:21:28Z</dcterms:modified>
</cp:coreProperties>
</file>