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59" r:id="rId5"/>
    <p:sldId id="266" r:id="rId6"/>
    <p:sldId id="267" r:id="rId7"/>
    <p:sldId id="260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0"/>
    <p:restoredTop sz="94668"/>
  </p:normalViewPr>
  <p:slideViewPr>
    <p:cSldViewPr snapToGrid="0" showGuides="1">
      <p:cViewPr>
        <p:scale>
          <a:sx n="79" d="100"/>
          <a:sy n="79" d="100"/>
        </p:scale>
        <p:origin x="840" y="1232"/>
      </p:cViewPr>
      <p:guideLst>
        <p:guide orient="horz" pos="104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69E0F-3031-6F17-6599-A056DD74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43FBA-5BCC-0ACE-1C66-F346064F7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0814A-6398-6AE9-E643-21DE0B249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20EC-7258-6A8F-FED4-5B9FCCC8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8343A-619B-B2F5-BD9E-36191A02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2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9F9C-D546-C101-D975-23209F2C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2ECBD-C0FC-C2D3-5681-958591A6A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C1A5D-1749-5888-EE22-E8593875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A581-5DEE-92AB-8A6E-6DB6F2B7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F53F-9E31-B713-231B-E69E320D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48FF3-C419-F87E-C99F-B34F4A3A8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8ABED-DC5C-3816-538C-A4C83720C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587C-E7FE-3691-B67A-56C27703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221EA-DC6E-B8ED-79D9-277FB022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EB44A-1913-83B4-07E3-F582080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2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02BD-9DB8-9455-E181-33D060D1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AC7F-2DC2-274B-8CD3-D6AEBC15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1624D-1A5B-2237-3ED8-442A74EA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5DE5-9C46-60DE-3B8B-D639088E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C0D90-4633-55AB-34AF-A04A8B0C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4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FB3B-AB13-9431-7E48-C8424D0E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B7A16-FBC0-AFA3-E865-82EC5F187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C641-C8DC-9EA6-A54D-5EC75ED4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D58F-ADC0-E68F-E24E-368FA6D0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7198-DA3A-B6F5-17B8-8DB5ACF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3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68E6-0916-A919-E42C-34595864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1146-072A-851F-19CF-83BBC25C5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5A2AE-3684-6023-E882-F053F213A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B779-1DAD-1D91-4E71-ECDFDBE4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F7FE0-BFAB-162C-0ACE-615DBCC5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C1FED-5AD2-7F6C-2D44-BD8B7BCB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6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4FFD-A861-D1EA-B6F4-A033F41B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7C688-F53D-C89F-E4F2-0AB44504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17599-3806-A645-CF00-1ED7EA53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FDBC4-0057-FBFA-2434-FF5E8C685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C4B19-6842-FF2E-D9BC-50824443E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04AE1-5178-B198-BDF7-633CCF5F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BC467-C205-4481-538B-D9E0F55A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A8873-D120-C3EA-F1CB-A9A7C7B3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5827-740A-3033-0CEC-FAE7BDE2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B2BD9-6822-DAD8-8768-EA374E9C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F24E9-3CC4-AF5E-C39A-1B17633A4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05ACC-91A6-AD2B-843D-AD6369F5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6DD6E-ABD5-9EFB-71AA-6B8E0766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6492F-2CC0-B326-76F7-2F0939CA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05D1-9DB2-4056-3AA7-17CE76F9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A4DA-C1F7-EA87-7303-16D2B2B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485D-C362-DE1E-E1EE-FAC6AA03F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B4E9-D829-17C1-E3C0-F3F48A253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B275B-3ED2-272B-5160-4AEC0ECAD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29285-DD19-8ACA-FF76-2ED2A434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13E74-A8EB-0A1A-4268-EE709D8A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0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5D57C-2649-E769-F1B8-16CCF5FB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B68BE-5D49-FE2D-99A6-9D5C0EE86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52991-87A5-0104-D04D-564117AB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CB73B-80DC-1914-7953-5C7241EB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9E302-192C-628B-2E9A-616D5646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2848F-D249-F5DF-6301-E15ADAD2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99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D4BB0-9791-5577-F0A0-D890592E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0FB5-444E-EAD8-40E9-A11AD29E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5EACA-8A9B-2F29-631E-D6C3AA72DE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7B3DA-B9FB-2343-BC26-DA1F67D0141E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D0C6-B5A3-B820-D224-D8CC64164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C7C26-7495-8935-21FB-00EA41595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CB0E1-588C-8046-AE8A-6A55DD17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2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EC590B-3306-47E9-BD67-97F3F7616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54F87DBC-E43C-4CE4-A8C5-61E3D6819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">
              <a:extLst>
                <a:ext uri="{FF2B5EF4-FFF2-40B4-BE49-F238E27FC236}">
                  <a16:creationId xmlns:a16="http://schemas.microsoft.com/office/drawing/2014/main" id="{CD39A88A-7F84-4ACA-877B-E28BC26CD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AAF5E-1692-48C9-98FB-6432BF0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F36A26D-E71D-4663-B197-8B7BFA37A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A821CEB-DA96-4952-93B9-81F9C42BA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C8EDE0-D69B-4F65-9AB7-DDE7EAD78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6F0982-BF10-4BF6-842A-F631654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13509-2128-42CA-81B6-C9EC23E4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89188C-E06E-4F8A-BDD1-02ADF140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4E610F-FCD0-483F-B9F2-6DF2C28FE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C188293-12CE-0C7B-2547-2A3DB3250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708" y="1381918"/>
            <a:ext cx="10558405" cy="3044335"/>
          </a:xfrm>
        </p:spPr>
        <p:txBody>
          <a:bodyPr anchor="b">
            <a:normAutofit/>
          </a:bodyPr>
          <a:lstStyle/>
          <a:p>
            <a:r>
              <a:rPr lang="en-GB" sz="4400" dirty="0">
                <a:solidFill>
                  <a:schemeClr val="bg1"/>
                </a:solidFill>
                <a:effectLst/>
              </a:rPr>
              <a:t>What are the key drivers behind the increase in the number of E. coli and MSSA infections in England?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3F4D3-CE19-6C06-F561-A8E546EF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418" y="4590880"/>
            <a:ext cx="10558405" cy="2234485"/>
          </a:xfrm>
        </p:spPr>
        <p:txBody>
          <a:bodyPr anchor="t"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Dhyaye</a:t>
            </a:r>
            <a:r>
              <a:rPr lang="en-US" dirty="0">
                <a:solidFill>
                  <a:schemeClr val="bg1"/>
                </a:solidFill>
              </a:rPr>
              <a:t>, Hodo, Isha, Jenny, Leila, Micheal </a:t>
            </a:r>
          </a:p>
        </p:txBody>
      </p:sp>
    </p:spTree>
    <p:extLst>
      <p:ext uri="{BB962C8B-B14F-4D97-AF65-F5344CB8AC3E}">
        <p14:creationId xmlns:p14="http://schemas.microsoft.com/office/powerpoint/2010/main" val="321756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7DEE9-9B09-AA96-1B38-F7D6FDC97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A9436-F951-703C-4F3B-A531AEABC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2D9D2-91EE-0EDD-3021-0C00438D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F1BE0-56EB-5267-8920-15F908F6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Aim: </a:t>
            </a:r>
            <a:r>
              <a:rPr lang="en-GB" dirty="0"/>
              <a:t>To use population-level data to explain the trends in rates of E coli (BSI) and MSSA bacteraemia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365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BF14-364E-9BBD-DD55-7DCD61E3E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791582-7258-ABBC-585C-CE6434673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402D3E-DB6C-1D88-4B4C-893B48E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FC7F-983C-0F7F-3FEA-3F3C4E40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364" y="2101850"/>
            <a:ext cx="96774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100" b="1" dirty="0"/>
              <a:t>Primary Objective:</a:t>
            </a:r>
            <a:endParaRPr lang="en-GB" sz="2100" dirty="0"/>
          </a:p>
          <a:p>
            <a:r>
              <a:rPr lang="en-GB" sz="2100" b="1" dirty="0"/>
              <a:t>Explore key drivers in E.coli: </a:t>
            </a:r>
            <a:r>
              <a:rPr lang="en-GB" sz="2100" dirty="0">
                <a:solidFill>
                  <a:srgbClr val="0E0E0E"/>
                </a:solidFill>
                <a:effectLst/>
              </a:rPr>
              <a:t>To what extent do age, deprivation/ inequalities, and geographical distribution explain trends in the rates of E. coli bacteraemia in England from 2014 to 2024?</a:t>
            </a:r>
          </a:p>
          <a:p>
            <a:pPr marL="0" indent="0">
              <a:buNone/>
            </a:pPr>
            <a:r>
              <a:rPr lang="en-GB" sz="2100" b="1" dirty="0"/>
              <a:t>Secondary Objectives</a:t>
            </a:r>
            <a:r>
              <a:rPr lang="en-GB" sz="2100" dirty="0"/>
              <a:t>:</a:t>
            </a:r>
          </a:p>
          <a:p>
            <a:r>
              <a:rPr lang="en-GB" sz="2100" b="1" dirty="0">
                <a:solidFill>
                  <a:srgbClr val="0E0E0E"/>
                </a:solidFill>
                <a:effectLst/>
              </a:rPr>
              <a:t>Additional drivers in E.coli: </a:t>
            </a:r>
            <a:r>
              <a:rPr lang="en-GB" sz="2100" dirty="0">
                <a:solidFill>
                  <a:srgbClr val="0E0E0E"/>
                </a:solidFill>
                <a:effectLst/>
              </a:rPr>
              <a:t>Determine whether antibiotic prescribing patterns and GP appointment trends can explain the observed changes in rates of E. coli bacteraemia.</a:t>
            </a:r>
          </a:p>
          <a:p>
            <a:r>
              <a:rPr lang="en-GB" sz="2100" b="1" dirty="0">
                <a:solidFill>
                  <a:srgbClr val="0E0E0E"/>
                </a:solidFill>
                <a:effectLst/>
              </a:rPr>
              <a:t>COVID-19:</a:t>
            </a:r>
            <a:r>
              <a:rPr lang="en-GB" sz="2100" dirty="0">
                <a:solidFill>
                  <a:srgbClr val="0E0E0E"/>
                </a:solidFill>
                <a:effectLst/>
              </a:rPr>
              <a:t> Assess whether the trends observed during the COVID-19 pandemic reinforce or challenge our findings.</a:t>
            </a:r>
          </a:p>
          <a:p>
            <a:r>
              <a:rPr lang="en-GB" sz="2100" b="1" dirty="0">
                <a:solidFill>
                  <a:srgbClr val="0E0E0E"/>
                </a:solidFill>
                <a:effectLst/>
              </a:rPr>
              <a:t>MSSA infections: </a:t>
            </a:r>
            <a:r>
              <a:rPr lang="en-GB" sz="2100" dirty="0">
                <a:solidFill>
                  <a:srgbClr val="0E0E0E"/>
                </a:solidFill>
                <a:effectLst/>
              </a:rPr>
              <a:t>Evaluate whether the same population-level factors can explain trends in rates of MSSA bacteraemia.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801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823A34-A0AD-71C6-20C0-BB431E7C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5081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754F-CEB7-E0BB-52F6-07187B3E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456" y="1690687"/>
            <a:ext cx="9432471" cy="4518343"/>
          </a:xfrm>
        </p:spPr>
        <p:txBody>
          <a:bodyPr>
            <a:noAutofit/>
          </a:bodyPr>
          <a:lstStyle/>
          <a:p>
            <a:r>
              <a:rPr lang="en-US" sz="1900" b="1" dirty="0"/>
              <a:t>Study design: </a:t>
            </a:r>
            <a:r>
              <a:rPr lang="en-US" sz="1900" dirty="0"/>
              <a:t>retrospective study using historical data</a:t>
            </a:r>
          </a:p>
          <a:p>
            <a:pPr lvl="1"/>
            <a:r>
              <a:rPr lang="en-US" sz="1900" dirty="0"/>
              <a:t>Study population: </a:t>
            </a:r>
            <a:r>
              <a:rPr lang="en-GB" sz="1900" i="1" dirty="0">
                <a:solidFill>
                  <a:srgbClr val="0E0E0E"/>
                </a:solidFill>
                <a:effectLst/>
              </a:rPr>
              <a:t>E. coli</a:t>
            </a:r>
            <a:r>
              <a:rPr lang="en-GB" sz="1900" dirty="0">
                <a:solidFill>
                  <a:srgbClr val="0E0E0E"/>
                </a:solidFill>
                <a:effectLst/>
              </a:rPr>
              <a:t> and MSSA bacteraemia cases in England over the study period.</a:t>
            </a:r>
          </a:p>
          <a:p>
            <a:pPr lvl="1"/>
            <a:r>
              <a:rPr lang="en-US" sz="1900" dirty="0"/>
              <a:t>Study period: 2014 to 2024 </a:t>
            </a:r>
          </a:p>
          <a:p>
            <a:r>
              <a:rPr lang="en-US" sz="1900" b="1" dirty="0"/>
              <a:t>Data sources:</a:t>
            </a:r>
          </a:p>
          <a:p>
            <a:pPr lvl="1"/>
            <a:r>
              <a:rPr lang="en-US" sz="1900" dirty="0"/>
              <a:t>ONS (Office of national statistics) , UKHSA (UK Health Security Agency) , ..	</a:t>
            </a:r>
          </a:p>
          <a:p>
            <a:pPr lvl="1"/>
            <a:r>
              <a:rPr lang="en-US" sz="1900" dirty="0"/>
              <a:t>Key drivers to explore: age, deprivation + inequality, geographical distribution, prescribing of antibiotics, GP appointments</a:t>
            </a:r>
          </a:p>
          <a:p>
            <a:r>
              <a:rPr lang="en-US" sz="1900" b="1" dirty="0"/>
              <a:t>Analysis: </a:t>
            </a:r>
            <a:r>
              <a:rPr lang="en-US" sz="1900" dirty="0"/>
              <a:t>descriptive statistics, visualizations (descriptive, temporal + spatial),DAG,  multivariable regression modelling (+ tests for interactions?), key subgroups?</a:t>
            </a:r>
          </a:p>
          <a:p>
            <a:r>
              <a:rPr lang="en-US" sz="1900" b="1" dirty="0"/>
              <a:t>COVID-19 context: </a:t>
            </a:r>
            <a:r>
              <a:rPr lang="en-GB" sz="1900" dirty="0">
                <a:solidFill>
                  <a:srgbClr val="0E0E0E"/>
                </a:solidFill>
              </a:rPr>
              <a:t>p</a:t>
            </a:r>
            <a:r>
              <a:rPr lang="en-GB" sz="1900" dirty="0">
                <a:solidFill>
                  <a:srgbClr val="0E0E0E"/>
                </a:solidFill>
                <a:effectLst/>
              </a:rPr>
              <a:t>andemic-specific variables (e.g., lockdown periods, reduced healthcare access) - </a:t>
            </a:r>
            <a:r>
              <a:rPr lang="en-US" sz="1900" dirty="0"/>
              <a:t>use temporal analyses + COVID context/healthcare impact/policy interventions to </a:t>
            </a:r>
            <a:r>
              <a:rPr lang="en-GB" sz="1900" noProof="0" dirty="0"/>
              <a:t>contextualise</a:t>
            </a:r>
            <a:r>
              <a:rPr lang="en-US" sz="1900" dirty="0"/>
              <a:t> findings</a:t>
            </a:r>
          </a:p>
          <a:p>
            <a:r>
              <a:rPr lang="en-GB" sz="1900" b="1" dirty="0">
                <a:solidFill>
                  <a:srgbClr val="0E0E0E"/>
                </a:solidFill>
                <a:effectLst/>
              </a:rPr>
              <a:t>Compliance with ethical standard:</a:t>
            </a:r>
          </a:p>
          <a:p>
            <a:pPr lvl="1"/>
            <a:r>
              <a:rPr lang="en-GB" sz="1900" dirty="0">
                <a:solidFill>
                  <a:srgbClr val="0E0E0E"/>
                </a:solidFill>
              </a:rPr>
              <a:t>All datasets anonymised, already publicly available, used the minimum amount of data necessary. </a:t>
            </a:r>
            <a:endParaRPr lang="en-GB" sz="1900" dirty="0">
              <a:solidFill>
                <a:srgbClr val="0E0E0E"/>
              </a:solidFill>
              <a:effectLst/>
            </a:endParaRP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D704AC2-8F20-D32C-ABB2-D4630FADB06A}"/>
              </a:ext>
            </a:extLst>
          </p:cNvPr>
          <p:cNvSpPr txBox="1">
            <a:spLocks/>
          </p:cNvSpPr>
          <p:nvPr/>
        </p:nvSpPr>
        <p:spPr>
          <a:xfrm>
            <a:off x="428264" y="1825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Project Approach</a:t>
            </a:r>
          </a:p>
        </p:txBody>
      </p:sp>
    </p:spTree>
    <p:extLst>
      <p:ext uri="{BB962C8B-B14F-4D97-AF65-F5344CB8AC3E}">
        <p14:creationId xmlns:p14="http://schemas.microsoft.com/office/powerpoint/2010/main" val="233478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1D99A-F67C-9200-6C37-5EB6EAD1E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A6B08A-0B66-FB9F-8B20-AC4063A7C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9CC41-3B54-C6E6-6438-12A830E2E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09974" y="1873250"/>
            <a:ext cx="7972052" cy="48021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052C9E-53AC-4349-9E90-38EA87BA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29" y="182562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Potential Confounders: DAG</a:t>
            </a:r>
          </a:p>
        </p:txBody>
      </p:sp>
    </p:spTree>
    <p:extLst>
      <p:ext uri="{BB962C8B-B14F-4D97-AF65-F5344CB8AC3E}">
        <p14:creationId xmlns:p14="http://schemas.microsoft.com/office/powerpoint/2010/main" val="434419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0CCC-B172-3041-AAC1-B9AF6988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collection </a:t>
            </a:r>
          </a:p>
          <a:p>
            <a:r>
              <a:rPr lang="en-GB" dirty="0"/>
              <a:t>Data cleaning, and processing. </a:t>
            </a:r>
          </a:p>
          <a:p>
            <a:r>
              <a:rPr lang="en-GB" dirty="0"/>
              <a:t>Exploratory analysis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Descriptive analysis </a:t>
            </a:r>
          </a:p>
          <a:p>
            <a:r>
              <a:rPr lang="en-GB" dirty="0"/>
              <a:t>Data visualization</a:t>
            </a:r>
          </a:p>
          <a:p>
            <a:r>
              <a:rPr lang="en-US" dirty="0"/>
              <a:t>M</a:t>
            </a:r>
            <a:r>
              <a:rPr lang="en-US" sz="2800" dirty="0"/>
              <a:t>ultivariable regression modelling</a:t>
            </a:r>
          </a:p>
          <a:p>
            <a:r>
              <a:rPr lang="en-US" dirty="0"/>
              <a:t>Sensitivity analysis?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F9438-2CBE-CD7A-A560-542AE50C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6" y="0"/>
            <a:ext cx="12193806" cy="1690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1A1964-E440-DA67-DBFA-D4B945434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297" y="18256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Analysis:</a:t>
            </a:r>
          </a:p>
        </p:txBody>
      </p:sp>
    </p:spTree>
    <p:extLst>
      <p:ext uri="{BB962C8B-B14F-4D97-AF65-F5344CB8AC3E}">
        <p14:creationId xmlns:p14="http://schemas.microsoft.com/office/powerpoint/2010/main" val="221177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0FC3C-124B-4314-1BE3-93995156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745E6-A6BD-3B98-4AA2-D8498C6E2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C878-3082-1F68-488B-E15BD6C47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rgbClr val="0E0E0E"/>
                </a:solidFill>
                <a:effectLst/>
              </a:rPr>
              <a:t>Outline findings clearly – consider the audience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44DF53-A503-644F-7600-D45F0358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4" y="18256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Preliminary Results</a:t>
            </a:r>
          </a:p>
        </p:txBody>
      </p:sp>
    </p:spTree>
    <p:extLst>
      <p:ext uri="{BB962C8B-B14F-4D97-AF65-F5344CB8AC3E}">
        <p14:creationId xmlns:p14="http://schemas.microsoft.com/office/powerpoint/2010/main" val="211637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7227-7A7E-F2B4-F4ED-55533FFD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CEBD-782E-6B91-ABBC-FFF60A9E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solidFill>
                  <a:srgbClr val="0E0E0E"/>
                </a:solidFill>
                <a:effectLst/>
              </a:rPr>
              <a:t>Discuss how identified drivers contribute to trends</a:t>
            </a:r>
          </a:p>
          <a:p>
            <a:r>
              <a:rPr lang="en-GB" dirty="0">
                <a:solidFill>
                  <a:srgbClr val="0E0E0E"/>
                </a:solidFill>
              </a:rPr>
              <a:t>STRENGTHS and LIMITATIONS </a:t>
            </a:r>
          </a:p>
          <a:p>
            <a:pPr lvl="1"/>
            <a:r>
              <a:rPr lang="en-US" sz="2400" dirty="0"/>
              <a:t>Acknowledge potential confounding/bias + any limitations of data sources / analysis methods</a:t>
            </a:r>
          </a:p>
          <a:p>
            <a:pPr marL="457200" lvl="1" indent="0">
              <a:buNone/>
            </a:pPr>
            <a:endParaRPr lang="en-GB" dirty="0">
              <a:solidFill>
                <a:srgbClr val="0E0E0E"/>
              </a:solidFill>
              <a:effectLst/>
            </a:endParaRPr>
          </a:p>
          <a:p>
            <a:r>
              <a:rPr lang="en-GB" sz="2800" dirty="0">
                <a:solidFill>
                  <a:srgbClr val="0E0E0E"/>
                </a:solidFill>
                <a:effectLst/>
              </a:rPr>
              <a:t>Highlight actionable insights, such as targeting infection prevention resources to high-risk groups or regions. Link findings to policy initiatives (e.g., addressing healthcare access gaps, tackling antimicrobial resistance).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122F1-6988-233E-4D38-49A8B3F7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806" cy="169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57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413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What are the key drivers behind the increase in the number of E. coli and MSSA infections in England?</vt:lpstr>
      <vt:lpstr>Background</vt:lpstr>
      <vt:lpstr>Project Objectives</vt:lpstr>
      <vt:lpstr>PowerPoint Presentation</vt:lpstr>
      <vt:lpstr>Potential Confounders: DAG</vt:lpstr>
      <vt:lpstr>Analysis:</vt:lpstr>
      <vt:lpstr>Preliminary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Jennifer Page</dc:creator>
  <cp:lastModifiedBy>Leila Mozumder</cp:lastModifiedBy>
  <cp:revision>3</cp:revision>
  <dcterms:created xsi:type="dcterms:W3CDTF">2025-01-23T09:44:44Z</dcterms:created>
  <dcterms:modified xsi:type="dcterms:W3CDTF">2025-01-28T18:52:56Z</dcterms:modified>
</cp:coreProperties>
</file>