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1" r:id="rId9"/>
    <p:sldId id="268" r:id="rId10"/>
    <p:sldId id="262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>
        <p:scale>
          <a:sx n="87" d="100"/>
          <a:sy n="87" d="100"/>
        </p:scale>
        <p:origin x="1330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000"/>
                </a:solidFill>
              </a:rPr>
              <a:t>Leveraging Agentic AI for Scalable, Fair, and Effective Debt Management at Geldium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[Feel free to add more slides throughout]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75823" y="123092"/>
            <a:ext cx="8368200" cy="22255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" dirty="0"/>
              <a:t>How the System Works</a:t>
            </a:r>
            <a:br>
              <a:rPr lang="ar-EG" dirty="0"/>
            </a:br>
            <a:r>
              <a:rPr lang="en-US" sz="3200" b="1" dirty="0">
                <a:solidFill>
                  <a:srgbClr val="FFC000"/>
                </a:solidFill>
              </a:rPr>
              <a:t>Simple outline for an AI collections system </a:t>
            </a:r>
            <a:r>
              <a:rPr lang="en-US" sz="3200" b="1" dirty="0" err="1">
                <a:solidFill>
                  <a:srgbClr val="FFC000"/>
                </a:solidFill>
              </a:rPr>
              <a:t>workflowInputs</a:t>
            </a:r>
            <a:br>
              <a:rPr lang="en-US" sz="3200" b="1" dirty="0">
                <a:solidFill>
                  <a:srgbClr val="FFC000"/>
                </a:solidFill>
              </a:rPr>
            </a:br>
            <a:br>
              <a:rPr lang="ar-EG" dirty="0"/>
            </a:b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Simple outline for an AI collections system </a:t>
            </a:r>
            <a:r>
              <a:rPr lang="en-US" sz="2000" b="1" dirty="0" err="1">
                <a:solidFill>
                  <a:srgbClr val="FFC000"/>
                </a:solidFill>
              </a:rPr>
              <a:t>workflowInputs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1600" dirty="0"/>
              <a:t>Customer account data (balances, limits, due dates).</a:t>
            </a:r>
          </a:p>
          <a:p>
            <a:r>
              <a:rPr lang="en-US" sz="1600" dirty="0"/>
              <a:t>Payment history (missed payments, days past due).</a:t>
            </a:r>
          </a:p>
          <a:p>
            <a:r>
              <a:rPr lang="en-US" sz="1600" dirty="0"/>
              <a:t>Customer profile (income, account age, credit history).</a:t>
            </a:r>
          </a:p>
          <a:p>
            <a:r>
              <a:rPr lang="en-US" sz="1600" dirty="0"/>
              <a:t>Engagement signals (response to SMS, email, calls).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D1E0-C925-E1E8-F266-12E98A40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16" y="334107"/>
            <a:ext cx="8368200" cy="127601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rgbClr val="FFC000"/>
                </a:solidFill>
              </a:rPr>
            </a:br>
            <a:r>
              <a:rPr lang="en-US" sz="3200" b="1" dirty="0">
                <a:solidFill>
                  <a:srgbClr val="FFC000"/>
                </a:solidFill>
              </a:rPr>
              <a:t>Simple outline for an AI collections system </a:t>
            </a:r>
            <a:r>
              <a:rPr lang="en-US" sz="3200" b="1" dirty="0" err="1">
                <a:solidFill>
                  <a:srgbClr val="FFC000"/>
                </a:solidFill>
              </a:rPr>
              <a:t>workflowInputs</a:t>
            </a:r>
            <a:br>
              <a:rPr lang="en-US" sz="3200" b="1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C411-3F19-7445-032E-375510FC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Decision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Logic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Combine </a:t>
            </a:r>
            <a:r>
              <a:rPr lang="en-US" b="1" dirty="0"/>
              <a:t>business rules</a:t>
            </a:r>
            <a:r>
              <a:rPr lang="en-US" dirty="0"/>
              <a:t> (e.g., legal restrictions, call limits) with </a:t>
            </a:r>
            <a:r>
              <a:rPr lang="en-US" b="1" dirty="0"/>
              <a:t>AI predictions</a:t>
            </a:r>
            <a:r>
              <a:rPr lang="en-US" dirty="0"/>
              <a:t> (likelihood to pay, affordability).</a:t>
            </a:r>
          </a:p>
          <a:p>
            <a:r>
              <a:rPr lang="en-US" dirty="0"/>
              <a:t>Risk scoring (low, medium, high).</a:t>
            </a:r>
          </a:p>
          <a:p>
            <a:r>
              <a:rPr lang="en-US" b="1" dirty="0">
                <a:solidFill>
                  <a:srgbClr val="FFC000"/>
                </a:solidFill>
              </a:rPr>
              <a:t>Action Triggers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Low → gentle reminders (SMS, push notification).</a:t>
            </a:r>
          </a:p>
          <a:p>
            <a:r>
              <a:rPr lang="en-US" dirty="0"/>
              <a:t>Medium → multi-channel reminders + tailored installment offers.</a:t>
            </a:r>
          </a:p>
          <a:p>
            <a:r>
              <a:rPr lang="en-US" dirty="0"/>
              <a:t>High → escalation to human review + hardship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E0-AEE8-05CB-443A-9803C580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326F-B951-7F37-0583-658B06ED6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Learning Loop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Track outcomes (did customer pay? did they accept plan?).</a:t>
            </a:r>
          </a:p>
          <a:p>
            <a:r>
              <a:rPr lang="en-US" dirty="0"/>
              <a:t>Feed results back into models for retraining and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0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8894-86B4-FABE-264E-21EF0A5A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31886"/>
            <a:ext cx="8368200" cy="14430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2) 3–5 key customer attributes most predictive for collections</a:t>
            </a:r>
            <a:br>
              <a:rPr lang="en-US" b="1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8BEB8F-2938-A0F1-973B-9A5E99969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962" y="1343138"/>
            <a:ext cx="866455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 Past Due (DPD) / missed payments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strongest predictor of delinquency.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utilization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 utilization signals financial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Income-to-debt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assess repayment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 / contact response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indicates best communication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age &amp; payment history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newer accounts or short history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higher uncertainty.</a:t>
            </a:r>
          </a:p>
        </p:txBody>
      </p:sp>
    </p:spTree>
    <p:extLst>
      <p:ext uri="{BB962C8B-B14F-4D97-AF65-F5344CB8AC3E}">
        <p14:creationId xmlns:p14="http://schemas.microsoft.com/office/powerpoint/2010/main" val="10888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1B16-9151-1E2E-946D-7A91B605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3) Examples of business rules + AI-driven actions</a:t>
            </a:r>
            <a:br>
              <a:rPr lang="en-US" b="1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8BE5B-E687-1E5B-94CF-B021CFA2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032300"/>
            <a:ext cx="8368200" cy="30789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US" b="1" dirty="0"/>
          </a:p>
          <a:p>
            <a:r>
              <a:rPr lang="en-US" sz="2400" b="1" dirty="0">
                <a:solidFill>
                  <a:srgbClr val="FFC000"/>
                </a:solidFill>
              </a:rPr>
              <a:t>Low Risk :</a:t>
            </a:r>
          </a:p>
          <a:p>
            <a:pPr marL="114300" indent="0">
              <a:buNone/>
            </a:pPr>
            <a:r>
              <a:rPr lang="en-US" b="1" dirty="0"/>
              <a:t>Rules:</a:t>
            </a:r>
            <a:r>
              <a:rPr lang="en-US" dirty="0"/>
              <a:t> One reminder before due date, one follow-up after 3 days.</a:t>
            </a:r>
          </a:p>
          <a:p>
            <a:pPr marL="114300" indent="0">
              <a:buNone/>
            </a:pPr>
            <a:r>
              <a:rPr lang="en-US" b="1" dirty="0"/>
              <a:t>AI actions:</a:t>
            </a:r>
            <a:r>
              <a:rPr lang="en-US" dirty="0"/>
              <a:t> Choose best time/channel for reminder based on past engagement.</a:t>
            </a:r>
          </a:p>
          <a:p>
            <a:endParaRPr lang="en-US" dirty="0"/>
          </a:p>
          <a:p>
            <a:r>
              <a:rPr lang="en-US" sz="2300" b="1" dirty="0">
                <a:solidFill>
                  <a:srgbClr val="FFC000"/>
                </a:solidFill>
              </a:rPr>
              <a:t>Medium Risk : </a:t>
            </a:r>
          </a:p>
          <a:p>
            <a:pPr marL="114300" indent="0">
              <a:buNone/>
            </a:pPr>
            <a:r>
              <a:rPr lang="en-US" b="1" dirty="0"/>
              <a:t>Rules:</a:t>
            </a:r>
            <a:r>
              <a:rPr lang="en-US" dirty="0"/>
              <a:t> If 2 missed payments → offer installment plan.</a:t>
            </a:r>
          </a:p>
          <a:p>
            <a:pPr marL="114300" indent="0">
              <a:buNone/>
            </a:pPr>
            <a:r>
              <a:rPr lang="en-US" b="1" dirty="0"/>
              <a:t>AI actions:</a:t>
            </a:r>
            <a:r>
              <a:rPr lang="en-US" dirty="0"/>
              <a:t> Predict best repayment plan structure (e.g., 3-month vs 6-month).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2300" b="1" dirty="0">
                <a:solidFill>
                  <a:srgbClr val="FFC000"/>
                </a:solidFill>
              </a:rPr>
              <a:t>High Risk :</a:t>
            </a:r>
            <a:endParaRPr lang="en-US" sz="2300" dirty="0">
              <a:solidFill>
                <a:srgbClr val="FFC000"/>
              </a:solidFill>
            </a:endParaRPr>
          </a:p>
          <a:p>
            <a:r>
              <a:rPr lang="en-US" b="1" dirty="0"/>
              <a:t>Rules:</a:t>
            </a:r>
            <a:r>
              <a:rPr lang="en-US" dirty="0"/>
              <a:t> Mandatory human review before harsh actions (e.g., legal notice).</a:t>
            </a:r>
          </a:p>
          <a:p>
            <a:r>
              <a:rPr lang="en-US" b="1" dirty="0"/>
              <a:t>AI actions:</a:t>
            </a:r>
            <a:r>
              <a:rPr lang="en-US" dirty="0"/>
              <a:t> Suggest hardship program, settlement offers, or escalate case to collections officer.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0E02-B7AC-E752-32C5-21C2F600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4) Step-by-step customer data flow</a:t>
            </a:r>
            <a:br>
              <a:rPr lang="en-US" b="1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D87A-732E-AB45-0292-320B340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032300"/>
            <a:ext cx="8368200" cy="30789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Data Intake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Collect from CRM, billing, payments, and external credit bureau.</a:t>
            </a:r>
          </a:p>
          <a:p>
            <a:r>
              <a:rPr lang="en-US" b="1" dirty="0">
                <a:solidFill>
                  <a:srgbClr val="FFC000"/>
                </a:solidFill>
              </a:rPr>
              <a:t>Pre-processing</a:t>
            </a:r>
            <a:r>
              <a:rPr lang="en-US" dirty="0"/>
              <a:t> – Clean data, anonymize sensitive info, compute derived features.</a:t>
            </a:r>
          </a:p>
          <a:p>
            <a:r>
              <a:rPr lang="en-US" b="1" dirty="0">
                <a:solidFill>
                  <a:srgbClr val="FFC000"/>
                </a:solidFill>
              </a:rPr>
              <a:t>Feature Engineering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Generate risk attributes (DPD, utilization, engagement).</a:t>
            </a:r>
          </a:p>
          <a:p>
            <a:r>
              <a:rPr lang="en-US" b="1" dirty="0">
                <a:solidFill>
                  <a:srgbClr val="FFC000"/>
                </a:solidFill>
              </a:rPr>
              <a:t>Scoring</a:t>
            </a:r>
            <a:r>
              <a:rPr lang="en-US" dirty="0"/>
              <a:t> – Run AI models + apply business rules to classify risk.</a:t>
            </a:r>
          </a:p>
          <a:p>
            <a:r>
              <a:rPr lang="en-US" b="1" dirty="0">
                <a:solidFill>
                  <a:srgbClr val="FFC000"/>
                </a:solidFill>
              </a:rPr>
              <a:t>Decision Orchestration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Map risk level to recommended actions.</a:t>
            </a:r>
          </a:p>
          <a:p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 – Trigger outreach (SMS, email, call) or escalate to human.</a:t>
            </a:r>
          </a:p>
          <a:p>
            <a:r>
              <a:rPr lang="en-US" b="1" dirty="0">
                <a:solidFill>
                  <a:srgbClr val="FFC000"/>
                </a:solidFill>
              </a:rPr>
              <a:t>Outcome Tracking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Record whether customer responded/paid.</a:t>
            </a:r>
          </a:p>
          <a:p>
            <a:r>
              <a:rPr lang="en-US" b="1" dirty="0">
                <a:solidFill>
                  <a:srgbClr val="FFC000"/>
                </a:solidFill>
              </a:rPr>
              <a:t>Learning &amp; Updates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Update models, rules, and communication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C000"/>
                </a:solidFill>
              </a:rPr>
              <a:t>Expected Business Impact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r-EG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1. Business Outcomes (Quantitative)</a:t>
            </a:r>
          </a:p>
          <a:p>
            <a:r>
              <a:rPr lang="en-US" sz="1600" b="1" dirty="0"/>
              <a:t>Reduced delinquency:</a:t>
            </a:r>
            <a:r>
              <a:rPr lang="en-US" sz="1600" dirty="0"/>
              <a:t> Customers are less likely to miss payments.</a:t>
            </a:r>
          </a:p>
          <a:p>
            <a:r>
              <a:rPr lang="en-US" sz="1600" b="1" dirty="0"/>
              <a:t>Increased repayment rates:</a:t>
            </a:r>
            <a:r>
              <a:rPr lang="en-US" sz="1600" dirty="0"/>
              <a:t> More money collected on time.</a:t>
            </a:r>
          </a:p>
          <a:p>
            <a:r>
              <a:rPr lang="en-US" sz="1600" b="1" dirty="0"/>
              <a:t>Cost savings:</a:t>
            </a:r>
            <a:r>
              <a:rPr lang="en-US" sz="1600" dirty="0"/>
              <a:t> Lower operational costs by automating repetitive tasks.</a:t>
            </a:r>
          </a:p>
          <a:p>
            <a:r>
              <a:rPr lang="en-US" sz="1600" b="1" dirty="0"/>
              <a:t>Scalability:</a:t>
            </a:r>
            <a:r>
              <a:rPr lang="en-US" sz="1600" dirty="0"/>
              <a:t> The system can handle thousands of customers at once without extra staff.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396-F370-9551-CA15-F60CE05D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FFC000"/>
                </a:solidFill>
              </a:rPr>
              <a:t>Expected Business Impact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596A-74C9-3270-78F0-7172C1625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2. Customer Outcomes (Qualitative)</a:t>
            </a:r>
          </a:p>
          <a:p>
            <a:r>
              <a:rPr lang="en-US" b="1" dirty="0"/>
              <a:t>Improved trust &amp; fairness:</a:t>
            </a:r>
            <a:r>
              <a:rPr lang="en-US" dirty="0"/>
              <a:t> Customers feel decisions are transparent and fair.</a:t>
            </a:r>
          </a:p>
          <a:p>
            <a:r>
              <a:rPr lang="en-US" b="1" dirty="0"/>
              <a:t>Personalized support:</a:t>
            </a:r>
            <a:r>
              <a:rPr lang="en-US" dirty="0"/>
              <a:t> Instead of generic reminders, customers receive flexible repayment options.</a:t>
            </a:r>
          </a:p>
          <a:p>
            <a:r>
              <a:rPr lang="en-US" b="1" dirty="0"/>
              <a:t>Responsible AI:</a:t>
            </a:r>
            <a:r>
              <a:rPr lang="en-US" dirty="0"/>
              <a:t> Decisions are explainable, compliant with regulations, and privacy is protected.</a:t>
            </a:r>
          </a:p>
          <a:p>
            <a:r>
              <a:rPr lang="en-US" b="1" dirty="0"/>
              <a:t>Better experience:</a:t>
            </a:r>
            <a:r>
              <a:rPr lang="en-US" dirty="0"/>
              <a:t> Friendly, respectful communication improves the customer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7204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742</Words>
  <Application>Microsoft Office PowerPoint</Application>
  <PresentationFormat>On-screen Show (16:9)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Slab</vt:lpstr>
      <vt:lpstr>Roboto</vt:lpstr>
      <vt:lpstr>Marina</vt:lpstr>
      <vt:lpstr>AI-Powered Collections Strategy</vt:lpstr>
      <vt:lpstr>How the System Works Simple outline for an AI collections system workflowInputs  </vt:lpstr>
      <vt:lpstr> Simple outline for an AI collections system workflowInputs </vt:lpstr>
      <vt:lpstr>. . </vt:lpstr>
      <vt:lpstr>2) 3–5 key customer attributes most predictive for collections </vt:lpstr>
      <vt:lpstr>3) Examples of business rules + AI-driven actions </vt:lpstr>
      <vt:lpstr>4) Step-by-step customer data flow </vt:lpstr>
      <vt:lpstr>Expected Business Impact</vt:lpstr>
      <vt:lpstr>Expected Business Impact</vt:lpstr>
      <vt:lpstr>[Feel free to add more slides throughout]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Rodina mohamed</cp:lastModifiedBy>
  <cp:revision>4</cp:revision>
  <dcterms:modified xsi:type="dcterms:W3CDTF">2025-08-28T11:26:10Z</dcterms:modified>
</cp:coreProperties>
</file>