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D74D9-96D4-49BF-879D-871189D60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892F2D-9658-4DBB-B0A5-70DB78CE3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1012B-9C04-4B98-8341-E915D1E6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ED0E32-A289-486A-8A88-AADBE8F4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9DCF0-6A2C-4DA8-A5D6-73EB5C31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89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45917-4840-4213-BF12-2C895B08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11C631-74D6-4FC9-8451-4851A6F0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9C5EE8-A8E5-48ED-883C-0B123C94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D33C7-FA31-47F6-9DB3-D7818C66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501BBB-5936-4CDB-8244-CD5ADD2F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0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0DF0C6-B1A9-40AB-9F36-CFD87E459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373F62-74CB-49AB-A02B-47D3F18C8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E8B217-F5DB-46FB-9AAC-EAC367EF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F5D59F-2C3D-4177-AD1B-F74BC497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9E1EED-6879-4C40-A4A0-05A47AB2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99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EB8AE-BD1E-40E7-9050-5E63E45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3F6F4-CB00-403A-972D-BFD8B29A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CA257D-4020-47AE-AC05-01912D5B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03E7A6-B244-4C2C-8260-A7BBC482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0A30E4-E890-4790-80FA-54DA6BF2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78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1C5AA-CABA-4946-98A9-01931EF1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DCB384-B441-4C86-B083-111D44BE0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1E4E60-A276-4A11-9B15-0B5BEC19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F078-C364-46FB-A0CA-26260927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C30DC-7C3D-442D-B819-2AE423DD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9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02964-112B-4ED3-909B-C4B8D46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9B2DB-66AD-459E-9797-F07373ECC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6F8950-B711-4B0C-9292-709A21D4D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53A726-C498-4BD4-81B7-3DF1ECE6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60219-1DC4-46FF-8FA3-10B8D87E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3BB79A-C861-48A7-9413-FE21019A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97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1776F-C97A-457B-A4B2-2573AF3C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DC5E0-7116-4AEC-AD44-19A017C9B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A29EB9-01A6-4F73-8057-A179A16C8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54C21C-F331-4959-933C-B4F282767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8BB382-528D-4B4B-A6E2-1F9F34211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B7B286-ACD5-4C58-8A82-2063B523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A3FF96-F984-4E92-B7FB-57C0BF30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CC8BCE-3B32-492D-934D-64C103DA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19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3002E-FA4C-4F61-A169-27D7AEB4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2A43EC-A5EB-46B6-918E-F74E3496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50F95A-404F-425C-AB2B-71A77755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FF8431-CB3F-414B-A623-497AF2C7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7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2ECFB4-D026-429B-A1A6-3DE8D26E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C33B7F-F3AE-42BA-95BF-A534A9BE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EEA60B-7243-435A-AA4D-86CE1713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41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D6846-EE84-4ED2-AC8C-4EDFF3F8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404FF4-1BB7-410D-8329-9BEC0EF4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6E5D8E-462B-4405-A742-2D3620249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56B6CA-12A6-4A6C-8D79-86269C38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9F54CE-4CE1-411D-9A2C-A629884D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39625-97CA-4749-AC03-0F5D526D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9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3C8CD-53D7-4972-9F55-448C0D45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DB2D26-7F47-4757-81F9-08A222067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248377-8E93-40BE-B132-4FBC24DC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E89C4F-0BF8-4208-9053-662F156A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74D86E-2966-4CF3-9574-222E4402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BEED87-3F55-40CF-B5EA-3735350F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99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ABEEF7-9EE3-4635-89BC-0B12A159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329E62-DB42-471D-9F03-1933EDD38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D9DE6-9E38-4A71-87E2-9946FEFF3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C1A1B-98B7-4811-97FF-94E5BE6A7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F1290-9423-4588-A415-5D7C5FB93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837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4A040-E946-4157-9927-00E6B28EA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Neuronale Netze mit</a:t>
            </a:r>
            <a:br>
              <a:rPr lang="de-DE"/>
            </a:br>
            <a:r>
              <a:rPr lang="de-DE"/>
              <a:t>genetischen Algorithmen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72D558-A1ED-40DD-A5F5-7D8F0181C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Rodion Kovalenko </a:t>
            </a:r>
          </a:p>
          <a:p>
            <a:r>
              <a:rPr lang="de-DE" dirty="0"/>
              <a:t>Matrikelnummer 3009393 </a:t>
            </a:r>
          </a:p>
          <a:p>
            <a:r>
              <a:rPr lang="de-DE" dirty="0"/>
              <a:t>Studiengang: Master Wirtschaftsinformatik</a:t>
            </a:r>
          </a:p>
          <a:p>
            <a:r>
              <a:rPr lang="de-DE" dirty="0"/>
              <a:t>SS 2019</a:t>
            </a:r>
          </a:p>
        </p:txBody>
      </p:sp>
    </p:spTree>
    <p:extLst>
      <p:ext uri="{BB962C8B-B14F-4D97-AF65-F5344CB8AC3E}">
        <p14:creationId xmlns:p14="http://schemas.microsoft.com/office/powerpoint/2010/main" val="201519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12967-04B0-40B0-84AE-80594EFF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A6330-A590-42CA-92BE-B8CE9DD2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Trainieren</a:t>
            </a:r>
            <a:r>
              <a:rPr lang="en-CA" sz="3200" dirty="0"/>
              <a:t> des </a:t>
            </a:r>
            <a:r>
              <a:rPr lang="de-DE" sz="3200" dirty="0"/>
              <a:t>dreischichtigen</a:t>
            </a:r>
            <a:r>
              <a:rPr lang="en-CA" sz="3200" dirty="0"/>
              <a:t> </a:t>
            </a:r>
            <a:r>
              <a:rPr lang="de-DE" sz="3200" dirty="0"/>
              <a:t>neuronalen Netzes (NN) mit genetischen Algorithmen </a:t>
            </a:r>
          </a:p>
          <a:p>
            <a:r>
              <a:rPr lang="de-DE" sz="3200" dirty="0"/>
              <a:t>Vergleich von NN trainiert mit Backpropagation und genetischen Algorithmen (GA) </a:t>
            </a:r>
          </a:p>
          <a:p>
            <a:r>
              <a:rPr lang="de-DE" sz="3200" dirty="0"/>
              <a:t>NN für Erkennung handgeschriebene Zahlen</a:t>
            </a:r>
          </a:p>
          <a:p>
            <a:r>
              <a:rPr lang="de-DE" sz="3200" dirty="0"/>
              <a:t>Verwendung von MNIST-Datenbank mit 60.000 Trainingsmustern</a:t>
            </a:r>
          </a:p>
          <a:p>
            <a:r>
              <a:rPr lang="de-DE" sz="3200" dirty="0"/>
              <a:t>Test mit MNIST-Testdatensatz auf 10.000 Testmustern</a:t>
            </a:r>
          </a:p>
        </p:txBody>
      </p:sp>
    </p:spTree>
    <p:extLst>
      <p:ext uri="{BB962C8B-B14F-4D97-AF65-F5344CB8AC3E}">
        <p14:creationId xmlns:p14="http://schemas.microsoft.com/office/powerpoint/2010/main" val="46640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F487C-DF45-45D8-8E53-6251816B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Genetischer Algorithmus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30185-BDAC-4D24-98B2-6E75A80D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Populationserzeugung</a:t>
            </a:r>
          </a:p>
          <a:p>
            <a:r>
              <a:rPr lang="de-DE" dirty="0"/>
              <a:t>2. Fitnessfunktion</a:t>
            </a:r>
          </a:p>
          <a:p>
            <a:r>
              <a:rPr lang="de-DE" dirty="0"/>
              <a:t>3. Selektion</a:t>
            </a:r>
          </a:p>
          <a:p>
            <a:r>
              <a:rPr lang="de-DE" dirty="0"/>
              <a:t>4. Rekombination (Crossover)</a:t>
            </a:r>
          </a:p>
          <a:p>
            <a:r>
              <a:rPr lang="de-DE" dirty="0"/>
              <a:t>5. Mutation (max. 5% pro </a:t>
            </a:r>
            <a:r>
              <a:rPr lang="de-DE" dirty="0" err="1"/>
              <a:t>Chromosome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Wiederhol die Schritte von 2 bis 5 bis eine passende Lösung gefunden wird. </a:t>
            </a:r>
          </a:p>
        </p:txBody>
      </p:sp>
    </p:spTree>
    <p:extLst>
      <p:ext uri="{BB962C8B-B14F-4D97-AF65-F5344CB8AC3E}">
        <p14:creationId xmlns:p14="http://schemas.microsoft.com/office/powerpoint/2010/main" val="241715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22428-1FD6-429C-807F-40707929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Populationgröße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A8666-1D65-44C3-8E7B-5585F898D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Population besteht aus Chromosomen</a:t>
            </a:r>
          </a:p>
          <a:p>
            <a:r>
              <a:rPr lang="de-DE" dirty="0"/>
              <a:t>Jede </a:t>
            </a:r>
            <a:r>
              <a:rPr lang="de-DE" dirty="0" err="1"/>
              <a:t>Chromosome</a:t>
            </a:r>
            <a:r>
              <a:rPr lang="de-DE" dirty="0"/>
              <a:t> stellt eine potenzielle Lösung dar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900" dirty="0" err="1"/>
              <a:t>Outputschicht</a:t>
            </a:r>
            <a:endParaRPr lang="de-DE" sz="1900" dirty="0"/>
          </a:p>
          <a:p>
            <a:pPr marL="0" indent="0">
              <a:buNone/>
            </a:pPr>
            <a:r>
              <a:rPr lang="de-DE" sz="1900" dirty="0"/>
              <a:t>Gewichtswerte </a:t>
            </a:r>
          </a:p>
          <a:p>
            <a:pPr marL="0" indent="0">
              <a:buNone/>
            </a:pPr>
            <a:endParaRPr lang="de-DE" sz="1900" dirty="0"/>
          </a:p>
          <a:p>
            <a:pPr marL="0" indent="0">
              <a:buNone/>
            </a:pPr>
            <a:r>
              <a:rPr lang="de-DE" sz="1900" dirty="0" err="1"/>
              <a:t>Hiddenschicht</a:t>
            </a:r>
            <a:endParaRPr lang="de-DE" sz="1900" dirty="0"/>
          </a:p>
          <a:p>
            <a:pPr marL="0" indent="0">
              <a:buNone/>
            </a:pPr>
            <a:r>
              <a:rPr lang="de-DE" sz="1900" dirty="0"/>
              <a:t>Gewichtswerte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100" dirty="0"/>
              <a:t>Inputschicht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Wo G ein Gewichtswert ist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7638CA0-F98E-44B6-B772-6D0CFD72B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45251"/>
              </p:ext>
            </p:extLst>
          </p:nvPr>
        </p:nvGraphicFramePr>
        <p:xfrm>
          <a:off x="2290089" y="3935411"/>
          <a:ext cx="86899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91">
                  <a:extLst>
                    <a:ext uri="{9D8B030D-6E8A-4147-A177-3AD203B41FA5}">
                      <a16:colId xmlns:a16="http://schemas.microsoft.com/office/drawing/2014/main" val="178289587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78825560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93471095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672542897"/>
                    </a:ext>
                  </a:extLst>
                </a:gridCol>
                <a:gridCol w="1245511">
                  <a:extLst>
                    <a:ext uri="{9D8B030D-6E8A-4147-A177-3AD203B41FA5}">
                      <a16:colId xmlns:a16="http://schemas.microsoft.com/office/drawing/2014/main" val="3346939598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1111046633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154745944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4027535716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1188779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72320"/>
                  </a:ext>
                </a:extLst>
              </a:tr>
            </a:tbl>
          </a:graphicData>
        </a:graphic>
      </p:graphicFrame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4EFF3983-E772-44C0-98C3-39DC14408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469" y="4661935"/>
            <a:ext cx="266700" cy="266700"/>
          </a:xfrm>
          <a:prstGeom prst="rect">
            <a:avLst/>
          </a:prstGeom>
        </p:spPr>
      </p:pic>
      <p:pic>
        <p:nvPicPr>
          <p:cNvPr id="8" name="Grafik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34E85E4-1B91-4518-8548-7296751F7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357" y="4667244"/>
            <a:ext cx="266700" cy="266700"/>
          </a:xfrm>
          <a:prstGeom prst="rect">
            <a:avLst/>
          </a:prstGeom>
        </p:spPr>
      </p:pic>
      <p:pic>
        <p:nvPicPr>
          <p:cNvPr id="10" name="Grafik 9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375CCADF-13B7-416D-B2B4-FDE2A4CD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49" y="4680427"/>
            <a:ext cx="266700" cy="266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FC09AA6-FA4A-419F-9437-711AF28B9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13" y="4680427"/>
            <a:ext cx="266700" cy="266700"/>
          </a:xfrm>
          <a:prstGeom prst="rect">
            <a:avLst/>
          </a:prstGeom>
        </p:spPr>
      </p:pic>
      <p:pic>
        <p:nvPicPr>
          <p:cNvPr id="14" name="Grafik 13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0C172C25-152B-4466-B83C-E11CB2C32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79" y="4687016"/>
            <a:ext cx="266700" cy="266700"/>
          </a:xfrm>
          <a:prstGeom prst="rect">
            <a:avLst/>
          </a:prstGeom>
        </p:spPr>
      </p:pic>
      <p:pic>
        <p:nvPicPr>
          <p:cNvPr id="16" name="Grafik 15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2157C7DC-F70A-43C6-979E-0D80422061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88" y="4700903"/>
            <a:ext cx="266700" cy="266700"/>
          </a:xfrm>
          <a:prstGeom prst="rect">
            <a:avLst/>
          </a:prstGeom>
        </p:spPr>
      </p:pic>
      <p:pic>
        <p:nvPicPr>
          <p:cNvPr id="18" name="Grafik 1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54489583-625C-4371-8209-84C0DD9CE0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96" y="4700903"/>
            <a:ext cx="266700" cy="266700"/>
          </a:xfrm>
          <a:prstGeom prst="rect">
            <a:avLst/>
          </a:prstGeom>
        </p:spPr>
      </p:pic>
      <p:pic>
        <p:nvPicPr>
          <p:cNvPr id="20" name="Grafik 19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19378345-9A98-4ACF-9A18-005DDC0E35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05" y="4673838"/>
            <a:ext cx="266700" cy="266700"/>
          </a:xfrm>
          <a:prstGeom prst="rect">
            <a:avLst/>
          </a:prstGeom>
        </p:spPr>
      </p:pic>
      <p:pic>
        <p:nvPicPr>
          <p:cNvPr id="22" name="Grafik 21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4C786366-A476-4325-A131-A3DF622815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630" y="4680427"/>
            <a:ext cx="266700" cy="266700"/>
          </a:xfrm>
          <a:prstGeom prst="rect">
            <a:avLst/>
          </a:prstGeom>
        </p:spPr>
      </p:pic>
      <p:pic>
        <p:nvPicPr>
          <p:cNvPr id="24" name="Grafik 23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1E8F2347-9B8D-4D6B-AD36-B0BE745D78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35" y="4673838"/>
            <a:ext cx="279878" cy="279878"/>
          </a:xfrm>
          <a:prstGeom prst="rect">
            <a:avLst/>
          </a:prstGeom>
        </p:spPr>
      </p:pic>
      <p:pic>
        <p:nvPicPr>
          <p:cNvPr id="26" name="Grafik 25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17F20461-6163-41A7-8CAF-5A99AD77A2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23626" y="4700267"/>
            <a:ext cx="266701" cy="266701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70142A34-3414-4BC9-AA8C-5854C1EF3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88552"/>
              </p:ext>
            </p:extLst>
          </p:nvPr>
        </p:nvGraphicFramePr>
        <p:xfrm>
          <a:off x="2290089" y="3036569"/>
          <a:ext cx="86899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571">
                  <a:extLst>
                    <a:ext uri="{9D8B030D-6E8A-4147-A177-3AD203B41FA5}">
                      <a16:colId xmlns:a16="http://schemas.microsoft.com/office/drawing/2014/main" val="1435035498"/>
                    </a:ext>
                  </a:extLst>
                </a:gridCol>
                <a:gridCol w="1105020">
                  <a:extLst>
                    <a:ext uri="{9D8B030D-6E8A-4147-A177-3AD203B41FA5}">
                      <a16:colId xmlns:a16="http://schemas.microsoft.com/office/drawing/2014/main" val="229532479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484063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898734"/>
                    </a:ext>
                  </a:extLst>
                </a:gridCol>
                <a:gridCol w="1255672">
                  <a:extLst>
                    <a:ext uri="{9D8B030D-6E8A-4147-A177-3AD203B41FA5}">
                      <a16:colId xmlns:a16="http://schemas.microsoft.com/office/drawing/2014/main" val="4027831602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3188895454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1185181428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331618743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85538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7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1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BCF24-1F83-4F06-9C0E-5BEFD641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Fitnessfuktion</a:t>
            </a:r>
            <a:r>
              <a:rPr lang="de-DE" dirty="0"/>
              <a:t> und Selektion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A05325-DBFA-48F0-8669-D4AE1AC6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Jede</a:t>
            </a:r>
            <a:r>
              <a:rPr lang="en-CA" dirty="0"/>
              <a:t> L</a:t>
            </a:r>
            <a:r>
              <a:rPr lang="de-DE" dirty="0" err="1"/>
              <a:t>ösung</a:t>
            </a:r>
            <a:r>
              <a:rPr lang="de-DE" dirty="0"/>
              <a:t> (</a:t>
            </a:r>
            <a:r>
              <a:rPr lang="de-DE" dirty="0" err="1"/>
              <a:t>Chromosome</a:t>
            </a:r>
            <a:r>
              <a:rPr lang="de-DE" dirty="0"/>
              <a:t>) wird mit einem Score bewertet</a:t>
            </a:r>
          </a:p>
          <a:p>
            <a:r>
              <a:rPr lang="de-DE" dirty="0"/>
              <a:t>Die Score ist in unserem Fall die Zahl der richtig erkannten Muster </a:t>
            </a:r>
          </a:p>
          <a:p>
            <a:r>
              <a:rPr lang="de-DE" dirty="0"/>
              <a:t>Es werden zwei beste Lösungen (Eltern) für die Erzeugung neuer Population selektiert, die den kleinsten Score haben. </a:t>
            </a:r>
          </a:p>
          <a:p>
            <a:r>
              <a:rPr lang="de-DE" dirty="0"/>
              <a:t>Eltern bleiben solange existieren, bis eine besser Lösung gefunden wird</a:t>
            </a:r>
          </a:p>
          <a:p>
            <a:r>
              <a:rPr lang="de-DE" dirty="0" err="1"/>
              <a:t>Elitistische</a:t>
            </a:r>
            <a:r>
              <a:rPr lang="de-DE" dirty="0"/>
              <a:t> Variante</a:t>
            </a:r>
          </a:p>
          <a:p>
            <a:r>
              <a:rPr lang="de-DE" dirty="0"/>
              <a:t>Populationsgröße bleibt konstant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71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ED771-BE1E-4AD2-B103-A058188C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de-DE" dirty="0"/>
              <a:t>Rekombination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12E8E1-9602-41E6-B170-69FF6499E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960"/>
            <a:ext cx="10515600" cy="484600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Neue Population wird durch Rekombination erzeugt. Es passiert sowohl für </a:t>
            </a:r>
            <a:r>
              <a:rPr lang="de-DE" dirty="0" err="1"/>
              <a:t>Hiddenschicht</a:t>
            </a:r>
            <a:r>
              <a:rPr lang="de-DE" dirty="0"/>
              <a:t> als auch für </a:t>
            </a:r>
            <a:r>
              <a:rPr lang="de-DE" dirty="0" err="1"/>
              <a:t>Outputschicht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dirty="0"/>
              <a:t>Bevor </a:t>
            </a:r>
          </a:p>
          <a:p>
            <a:pPr marL="0" indent="0">
              <a:buNone/>
            </a:pPr>
            <a:r>
              <a:rPr lang="de-DE" sz="2000" dirty="0"/>
              <a:t>Rekombination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Nach Rekombination</a:t>
            </a:r>
          </a:p>
          <a:p>
            <a:pPr marL="0" indent="0">
              <a:buNone/>
            </a:pPr>
            <a:r>
              <a:rPr lang="de-DE" dirty="0"/>
              <a:t>	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FFE8617-169D-44B3-8867-2E821D14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57373"/>
              </p:ext>
            </p:extLst>
          </p:nvPr>
        </p:nvGraphicFramePr>
        <p:xfrm>
          <a:off x="2611120" y="279230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643553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739641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812904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02639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9928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77750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3491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8348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9127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7287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9586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1A28A772-742C-40A3-879F-5B8E3937E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73488"/>
              </p:ext>
            </p:extLst>
          </p:nvPr>
        </p:nvGraphicFramePr>
        <p:xfrm>
          <a:off x="2611120" y="356854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643553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739641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812904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02639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9928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77750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3491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8348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9127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7287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95865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48ACF72-AE2E-4FA5-A668-8E022CDE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03537"/>
              </p:ext>
            </p:extLst>
          </p:nvPr>
        </p:nvGraphicFramePr>
        <p:xfrm>
          <a:off x="2611120" y="534162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3530871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06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77511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3720432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799320926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15367814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66513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08037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7724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6306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72858"/>
                  </a:ext>
                </a:extLst>
              </a:tr>
            </a:tbl>
          </a:graphicData>
        </a:graphic>
      </p:graphicFrame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D4C708F-7BA6-45C0-ACD6-34B8A31C8171}"/>
              </a:ext>
            </a:extLst>
          </p:cNvPr>
          <p:cNvCxnSpPr>
            <a:cxnSpLocks/>
          </p:cNvCxnSpPr>
          <p:nvPr/>
        </p:nvCxnSpPr>
        <p:spPr>
          <a:xfrm flipH="1">
            <a:off x="5872480" y="4727593"/>
            <a:ext cx="142240" cy="61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479369C8-6472-4ECA-91A0-C2D78B3D3394}"/>
              </a:ext>
            </a:extLst>
          </p:cNvPr>
          <p:cNvSpPr txBox="1"/>
          <p:nvPr/>
        </p:nvSpPr>
        <p:spPr>
          <a:xfrm>
            <a:off x="5943600" y="4151295"/>
            <a:ext cx="1402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Zufällig ausgewählte Punkt</a:t>
            </a:r>
          </a:p>
        </p:txBody>
      </p:sp>
    </p:spTree>
    <p:extLst>
      <p:ext uri="{BB962C8B-B14F-4D97-AF65-F5344CB8AC3E}">
        <p14:creationId xmlns:p14="http://schemas.microsoft.com/office/powerpoint/2010/main" val="340803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29530-E24E-42EC-B7BB-1FBDDD74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de-DE" dirty="0"/>
              <a:t>Mutation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ED866-CC42-4DC7-9CA1-3C2AB329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de-DE" dirty="0"/>
              <a:t>Nachdem mithilfe von Rekombination neue Population erzeugt wurde,  werden die einzelnen Gewichtswerte (Genen) jedes Chromosoms zufällig mutiert. </a:t>
            </a:r>
          </a:p>
          <a:p>
            <a:r>
              <a:rPr lang="de-DE" dirty="0"/>
              <a:t>Mutationsrate wird in unserem Fall zufällig ausgewählt, hält aber in Grenzen von 1 bis 3 Prozenten. </a:t>
            </a:r>
          </a:p>
          <a:p>
            <a:endParaRPr lang="de-DE" sz="2000" dirty="0"/>
          </a:p>
          <a:p>
            <a:r>
              <a:rPr lang="de-DE" sz="1800" dirty="0"/>
              <a:t>Bevor Mutation</a:t>
            </a:r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endParaRPr lang="de-DE" sz="1050" dirty="0"/>
          </a:p>
          <a:p>
            <a:r>
              <a:rPr lang="de-DE" sz="1800" dirty="0"/>
              <a:t>Nach Mutation</a:t>
            </a:r>
            <a:endParaRPr lang="de-DE" sz="1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A4C6E99-3084-405F-BC87-DF1ABF4A3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0263"/>
              </p:ext>
            </p:extLst>
          </p:nvPr>
        </p:nvGraphicFramePr>
        <p:xfrm>
          <a:off x="2946400" y="3698081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3751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73565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1571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2983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2759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9311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65251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69951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905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5646218"/>
                    </a:ext>
                  </a:extLst>
                </a:gridCol>
              </a:tblGrid>
              <a:tr h="284639">
                <a:tc>
                  <a:txBody>
                    <a:bodyPr/>
                    <a:lstStyle/>
                    <a:p>
                      <a:r>
                        <a:rPr lang="de-DE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5857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D9E6406-4F28-4394-9FC2-38DB2E458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55856"/>
              </p:ext>
            </p:extLst>
          </p:nvPr>
        </p:nvGraphicFramePr>
        <p:xfrm>
          <a:off x="2946400" y="492299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3751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73565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1571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2983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2759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9311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65251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69951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905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5646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5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81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62715-7903-4208-BB57-A6EB1A1B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 von NN mit GA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7A4C5-83BA-49C8-A9D8-AEB520266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9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Breitbild</PresentationFormat>
  <Paragraphs>133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Neuronale Netze mit genetischen Algorithmen</vt:lpstr>
      <vt:lpstr>Zielsetzung </vt:lpstr>
      <vt:lpstr>Genetischer Algorithmus </vt:lpstr>
      <vt:lpstr> Populationgröße</vt:lpstr>
      <vt:lpstr>Fitnessfuktion und Selektion</vt:lpstr>
      <vt:lpstr>Rekombination</vt:lpstr>
      <vt:lpstr>Mutation</vt:lpstr>
      <vt:lpstr>Bewertung von NN mit 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Netze mit genetischen Algorithmen</dc:title>
  <dc:creator>Rodion Kovalenko | NPO Applications GmbH</dc:creator>
  <cp:lastModifiedBy>Rodion Kovalenko | NPO Applications GmbH</cp:lastModifiedBy>
  <cp:revision>36</cp:revision>
  <dcterms:created xsi:type="dcterms:W3CDTF">2019-07-07T08:13:39Z</dcterms:created>
  <dcterms:modified xsi:type="dcterms:W3CDTF">2019-07-07T11:21:47Z</dcterms:modified>
</cp:coreProperties>
</file>