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D74D9-96D4-49BF-879D-871189D6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892F2D-9658-4DBB-B0A5-70DB78CE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1012B-9C04-4B98-8341-E915D1E6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D0E32-A289-486A-8A88-AADBE8F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9DCF0-6A2C-4DA8-A5D6-73EB5C3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45917-4840-4213-BF12-2C895B08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1C631-74D6-4FC9-8451-4851A6F0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C5EE8-A8E5-48ED-883C-0B123C9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33C7-FA31-47F6-9DB3-D7818C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01BBB-5936-4CDB-8244-CD5ADD2F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0DF0C6-B1A9-40AB-9F36-CFD87E459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373F62-74CB-49AB-A02B-47D3F18C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8B217-F5DB-46FB-9AAC-EAC367E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5D59F-2C3D-4177-AD1B-F74BC497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E1EED-6879-4C40-A4A0-05A47AB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EB8AE-BD1E-40E7-9050-5E63E45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3F6F4-CB00-403A-972D-BFD8B29A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A257D-4020-47AE-AC05-01912D5B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3E7A6-B244-4C2C-8260-A7BBC482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A30E4-E890-4790-80FA-54DA6BF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8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1C5AA-CABA-4946-98A9-01931EF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CB384-B441-4C86-B083-111D44BE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E4E60-A276-4A11-9B15-0B5BEC19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F078-C364-46FB-A0CA-2626092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C30DC-7C3D-442D-B819-2AE423DD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964-112B-4ED3-909B-C4B8D46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9B2DB-66AD-459E-9797-F07373EC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F8950-B711-4B0C-9292-709A21D4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3A726-C498-4BD4-81B7-3DF1ECE6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60219-1DC4-46FF-8FA3-10B8D87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BB79A-C861-48A7-9413-FE21019A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9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1776F-C97A-457B-A4B2-2573AF3C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DC5E0-7116-4AEC-AD44-19A017C9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A29EB9-01A6-4F73-8057-A179A16C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54C21C-F331-4959-933C-B4F28276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8BB382-528D-4B4B-A6E2-1F9F3421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B7B286-ACD5-4C58-8A82-2063B523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A3FF96-F984-4E92-B7FB-57C0BF30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CC8BCE-3B32-492D-934D-64C103D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1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3002E-FA4C-4F61-A169-27D7AEB4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A43EC-A5EB-46B6-918E-F74E349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F95A-404F-425C-AB2B-71A7775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FF8431-CB3F-414B-A623-497AF2C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7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ECFB4-D026-429B-A1A6-3DE8D26E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C33B7F-F3AE-42BA-95BF-A534A9BE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EA60B-7243-435A-AA4D-86CE1713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4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D6846-EE84-4ED2-AC8C-4EDFF3F8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04FF4-1BB7-410D-8329-9BEC0EF4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E5D8E-462B-4405-A742-2D362024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56B6CA-12A6-4A6C-8D79-86269C38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F54CE-4CE1-411D-9A2C-A629884D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39625-97CA-4749-AC03-0F5D526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3C8CD-53D7-4972-9F55-448C0D45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DB2D26-7F47-4757-81F9-08A222067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48377-8E93-40BE-B132-4FBC24DC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89C4F-0BF8-4208-9053-662F156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4D86E-2966-4CF3-9574-222E440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BEED87-3F55-40CF-B5EA-3735350F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ABEEF7-9EE3-4635-89BC-0B12A159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29E62-DB42-471D-9F03-1933EDD3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D9DE6-9E38-4A71-87E2-9946FEFF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856-52CB-4559-B891-F013F878C615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C1A1B-98B7-4811-97FF-94E5BE6A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1290-9423-4588-A415-5D7C5FB9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3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4A040-E946-4157-9927-00E6B28EA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Neuronale Netze mit</a:t>
            </a:r>
            <a:br>
              <a:rPr lang="de-DE"/>
            </a:br>
            <a:r>
              <a:rPr lang="de-DE"/>
              <a:t>genetischen Algorithmen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72D558-A1ED-40DD-A5F5-7D8F0181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Rodion Kovalenko </a:t>
            </a:r>
          </a:p>
          <a:p>
            <a:r>
              <a:rPr lang="de-DE" dirty="0"/>
              <a:t>Matrikelnummer 3009393 </a:t>
            </a:r>
          </a:p>
          <a:p>
            <a:r>
              <a:rPr lang="de-DE" dirty="0"/>
              <a:t>Studiengang: Master Wirtschaftsinformatik</a:t>
            </a:r>
          </a:p>
          <a:p>
            <a:r>
              <a:rPr lang="de-DE" dirty="0"/>
              <a:t>SS 2019</a:t>
            </a:r>
          </a:p>
        </p:txBody>
      </p:sp>
    </p:spTree>
    <p:extLst>
      <p:ext uri="{BB962C8B-B14F-4D97-AF65-F5344CB8AC3E}">
        <p14:creationId xmlns:p14="http://schemas.microsoft.com/office/powerpoint/2010/main" val="20151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2967-04B0-40B0-84AE-80594EF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A6330-A590-42CA-92BE-B8CE9DD2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Trainieren</a:t>
            </a:r>
            <a:r>
              <a:rPr lang="en-CA" sz="3200" dirty="0"/>
              <a:t> des </a:t>
            </a:r>
            <a:r>
              <a:rPr lang="de-DE" sz="3200" dirty="0"/>
              <a:t>dreischichtigen</a:t>
            </a:r>
            <a:r>
              <a:rPr lang="en-CA" sz="3200" dirty="0"/>
              <a:t> </a:t>
            </a:r>
            <a:r>
              <a:rPr lang="de-DE" sz="3200" dirty="0"/>
              <a:t>neuronalen Netzes (NN) mit genetischen Algorithmen </a:t>
            </a:r>
          </a:p>
          <a:p>
            <a:r>
              <a:rPr lang="de-DE" sz="3200" dirty="0"/>
              <a:t>Vergleich von NN trainiert mit Backpropagation und genetischen Algorithmen (GA) </a:t>
            </a:r>
          </a:p>
          <a:p>
            <a:r>
              <a:rPr lang="de-DE" sz="3200" dirty="0"/>
              <a:t>NN für Erkennung handgeschriebene Zahlen</a:t>
            </a:r>
          </a:p>
          <a:p>
            <a:r>
              <a:rPr lang="de-DE" sz="3200" dirty="0"/>
              <a:t>Verwendung von MNIST-Datenbank mit 60.000 Trainingsmustern</a:t>
            </a:r>
          </a:p>
          <a:p>
            <a:r>
              <a:rPr lang="de-DE" sz="3200" dirty="0"/>
              <a:t>Test mit MNIST-Testdatensatz auf 10.000 Testmustern</a:t>
            </a:r>
          </a:p>
        </p:txBody>
      </p:sp>
    </p:spTree>
    <p:extLst>
      <p:ext uri="{BB962C8B-B14F-4D97-AF65-F5344CB8AC3E}">
        <p14:creationId xmlns:p14="http://schemas.microsoft.com/office/powerpoint/2010/main" val="46640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F487C-DF45-45D8-8E53-6251816B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Algorithmus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30185-BDAC-4D24-98B2-6E75A80D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Populationserzeugung</a:t>
            </a:r>
          </a:p>
          <a:p>
            <a:r>
              <a:rPr lang="de-DE" dirty="0"/>
              <a:t>2. Fitnessfunktion</a:t>
            </a:r>
          </a:p>
          <a:p>
            <a:r>
              <a:rPr lang="de-DE" dirty="0"/>
              <a:t>3. Selektion</a:t>
            </a:r>
          </a:p>
          <a:p>
            <a:r>
              <a:rPr lang="de-DE" dirty="0"/>
              <a:t>4. Rekombination (Crossover)</a:t>
            </a:r>
          </a:p>
          <a:p>
            <a:r>
              <a:rPr lang="de-DE" dirty="0"/>
              <a:t>5. Mutation (max. 5% der </a:t>
            </a:r>
            <a:r>
              <a:rPr lang="de-DE" dirty="0" err="1"/>
              <a:t>Chromosomem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Wiederhol die Schritte von 2 bis 5 bis eine passende Lösung gefunden wird. </a:t>
            </a:r>
          </a:p>
        </p:txBody>
      </p:sp>
    </p:spTree>
    <p:extLst>
      <p:ext uri="{BB962C8B-B14F-4D97-AF65-F5344CB8AC3E}">
        <p14:creationId xmlns:p14="http://schemas.microsoft.com/office/powerpoint/2010/main" val="241715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22428-1FD6-429C-807F-4070792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Populationgröße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A8666-1D65-44C3-8E7B-5585F89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Population besteht aus Chromosomen</a:t>
            </a:r>
          </a:p>
          <a:p>
            <a:r>
              <a:rPr lang="de-DE" dirty="0"/>
              <a:t>Jedes </a:t>
            </a:r>
            <a:r>
              <a:rPr lang="de-DE" dirty="0" err="1"/>
              <a:t>Chromosome</a:t>
            </a:r>
            <a:r>
              <a:rPr lang="de-DE" dirty="0"/>
              <a:t> stellt eine potenzielle Lösung dar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900" dirty="0" err="1"/>
              <a:t>Outputschicht</a:t>
            </a:r>
            <a:endParaRPr lang="de-DE" sz="1900" dirty="0"/>
          </a:p>
          <a:p>
            <a:pPr marL="0" indent="0">
              <a:buNone/>
            </a:pPr>
            <a:r>
              <a:rPr lang="de-DE" sz="1900" dirty="0"/>
              <a:t>Gewichtswerte </a:t>
            </a:r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r>
              <a:rPr lang="de-DE" sz="1900" dirty="0" err="1"/>
              <a:t>Hiddenschicht</a:t>
            </a:r>
            <a:endParaRPr lang="de-DE" sz="1900" dirty="0"/>
          </a:p>
          <a:p>
            <a:pPr marL="0" indent="0">
              <a:buNone/>
            </a:pPr>
            <a:r>
              <a:rPr lang="de-DE" sz="1900" dirty="0"/>
              <a:t>Gewichtswerte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100" dirty="0"/>
              <a:t>Inputschicht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 G</a:t>
            </a:r>
            <a:r>
              <a:rPr lang="en-CA" dirty="0"/>
              <a:t> =</a:t>
            </a:r>
            <a:r>
              <a:rPr lang="de-DE" dirty="0"/>
              <a:t> Gewichtswert 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638CA0-F98E-44B6-B772-6D0CFD72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5251"/>
              </p:ext>
            </p:extLst>
          </p:nvPr>
        </p:nvGraphicFramePr>
        <p:xfrm>
          <a:off x="2290089" y="3935411"/>
          <a:ext cx="868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91">
                  <a:extLst>
                    <a:ext uri="{9D8B030D-6E8A-4147-A177-3AD203B41FA5}">
                      <a16:colId xmlns:a16="http://schemas.microsoft.com/office/drawing/2014/main" val="17828958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7882556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93471095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672542897"/>
                    </a:ext>
                  </a:extLst>
                </a:gridCol>
                <a:gridCol w="1245511">
                  <a:extLst>
                    <a:ext uri="{9D8B030D-6E8A-4147-A177-3AD203B41FA5}">
                      <a16:colId xmlns:a16="http://schemas.microsoft.com/office/drawing/2014/main" val="3346939598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111046633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54745944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4027535716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18877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72320"/>
                  </a:ext>
                </a:extLst>
              </a:tr>
            </a:tbl>
          </a:graphicData>
        </a:graphic>
      </p:graphicFrame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EFF3983-E772-44C0-98C3-39DC1440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69" y="4661935"/>
            <a:ext cx="266700" cy="266700"/>
          </a:xfrm>
          <a:prstGeom prst="rect">
            <a:avLst/>
          </a:prstGeom>
        </p:spPr>
      </p:pic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34E85E4-1B91-4518-8548-7296751F7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57" y="4667244"/>
            <a:ext cx="266700" cy="266700"/>
          </a:xfrm>
          <a:prstGeom prst="rect">
            <a:avLst/>
          </a:prstGeom>
        </p:spPr>
      </p:pic>
      <p:pic>
        <p:nvPicPr>
          <p:cNvPr id="10" name="Grafik 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75CCADF-13B7-416D-B2B4-FDE2A4CD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49" y="4680427"/>
            <a:ext cx="266700" cy="266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FC09AA6-FA4A-419F-9437-711AF28B9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4680427"/>
            <a:ext cx="266700" cy="266700"/>
          </a:xfrm>
          <a:prstGeom prst="rect">
            <a:avLst/>
          </a:prstGeom>
        </p:spPr>
      </p:pic>
      <p:pic>
        <p:nvPicPr>
          <p:cNvPr id="14" name="Grafik 13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0C172C25-152B-4466-B83C-E11CB2C3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9" y="4687016"/>
            <a:ext cx="266700" cy="266700"/>
          </a:xfrm>
          <a:prstGeom prst="rect">
            <a:avLst/>
          </a:prstGeom>
        </p:spPr>
      </p:pic>
      <p:pic>
        <p:nvPicPr>
          <p:cNvPr id="16" name="Grafik 1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157C7DC-F70A-43C6-979E-0D8042206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88" y="4700903"/>
            <a:ext cx="266700" cy="266700"/>
          </a:xfrm>
          <a:prstGeom prst="rect">
            <a:avLst/>
          </a:prstGeom>
        </p:spPr>
      </p:pic>
      <p:pic>
        <p:nvPicPr>
          <p:cNvPr id="18" name="Grafik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54489583-625C-4371-8209-84C0DD9CE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96" y="4700903"/>
            <a:ext cx="266700" cy="266700"/>
          </a:xfrm>
          <a:prstGeom prst="rect">
            <a:avLst/>
          </a:prstGeom>
        </p:spPr>
      </p:pic>
      <p:pic>
        <p:nvPicPr>
          <p:cNvPr id="20" name="Grafik 1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9378345-9A98-4ACF-9A18-005DDC0E35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05" y="4673838"/>
            <a:ext cx="266700" cy="266700"/>
          </a:xfrm>
          <a:prstGeom prst="rect">
            <a:avLst/>
          </a:prstGeom>
        </p:spPr>
      </p:pic>
      <p:pic>
        <p:nvPicPr>
          <p:cNvPr id="22" name="Grafik 21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C786366-A476-4325-A131-A3DF62281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30" y="4680427"/>
            <a:ext cx="266700" cy="266700"/>
          </a:xfrm>
          <a:prstGeom prst="rect">
            <a:avLst/>
          </a:prstGeom>
        </p:spPr>
      </p:pic>
      <p:pic>
        <p:nvPicPr>
          <p:cNvPr id="24" name="Grafik 23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E8F2347-9B8D-4D6B-AD36-B0BE745D7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35" y="4673838"/>
            <a:ext cx="279878" cy="279878"/>
          </a:xfrm>
          <a:prstGeom prst="rect">
            <a:avLst/>
          </a:prstGeom>
        </p:spPr>
      </p:pic>
      <p:pic>
        <p:nvPicPr>
          <p:cNvPr id="26" name="Grafik 2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17F20461-6163-41A7-8CAF-5A99AD77A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3626" y="4700267"/>
            <a:ext cx="266701" cy="266701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70142A34-3414-4BC9-AA8C-5854C1EF3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8552"/>
              </p:ext>
            </p:extLst>
          </p:nvPr>
        </p:nvGraphicFramePr>
        <p:xfrm>
          <a:off x="2290089" y="3036569"/>
          <a:ext cx="86899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571">
                  <a:extLst>
                    <a:ext uri="{9D8B030D-6E8A-4147-A177-3AD203B41FA5}">
                      <a16:colId xmlns:a16="http://schemas.microsoft.com/office/drawing/2014/main" val="1435035498"/>
                    </a:ext>
                  </a:extLst>
                </a:gridCol>
                <a:gridCol w="1105020">
                  <a:extLst>
                    <a:ext uri="{9D8B030D-6E8A-4147-A177-3AD203B41FA5}">
                      <a16:colId xmlns:a16="http://schemas.microsoft.com/office/drawing/2014/main" val="229532479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484063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98734"/>
                    </a:ext>
                  </a:extLst>
                </a:gridCol>
                <a:gridCol w="1255672">
                  <a:extLst>
                    <a:ext uri="{9D8B030D-6E8A-4147-A177-3AD203B41FA5}">
                      <a16:colId xmlns:a16="http://schemas.microsoft.com/office/drawing/2014/main" val="4027831602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3188895454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185181428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331618743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85538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BCF24-1F83-4F06-9C0E-5BEFD641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Fitnessfuktion</a:t>
            </a:r>
            <a:r>
              <a:rPr lang="de-DE" dirty="0"/>
              <a:t> und Selektion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05325-DBFA-48F0-8669-D4AE1AC6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Jede</a:t>
            </a:r>
            <a:r>
              <a:rPr lang="en-CA" dirty="0"/>
              <a:t> L</a:t>
            </a:r>
            <a:r>
              <a:rPr lang="de-DE" dirty="0" err="1"/>
              <a:t>ösung</a:t>
            </a:r>
            <a:r>
              <a:rPr lang="de-DE" dirty="0"/>
              <a:t> (Vektor) wird mit einem Score bewertet</a:t>
            </a:r>
          </a:p>
          <a:p>
            <a:r>
              <a:rPr lang="de-DE" dirty="0"/>
              <a:t>Der Score ist in unserem Fall die Zahl der richtig erkannten Muster </a:t>
            </a:r>
          </a:p>
          <a:p>
            <a:r>
              <a:rPr lang="de-DE" dirty="0"/>
              <a:t>Es werden zwei beste Lösungen (Eltern) für die Erzeugung neuer Population selektiert, die den kleinsten Score haben. </a:t>
            </a:r>
          </a:p>
          <a:p>
            <a:r>
              <a:rPr lang="de-DE" dirty="0"/>
              <a:t>Eltern bleiben solange existieren, bis eine besser Lösung gefunden wird</a:t>
            </a:r>
          </a:p>
          <a:p>
            <a:r>
              <a:rPr lang="de-DE" dirty="0" err="1"/>
              <a:t>Elitistische</a:t>
            </a:r>
            <a:r>
              <a:rPr lang="de-DE" dirty="0"/>
              <a:t> Variante</a:t>
            </a:r>
          </a:p>
          <a:p>
            <a:r>
              <a:rPr lang="de-DE" dirty="0"/>
              <a:t>Populationsgröße bleibt konstant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7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ED771-BE1E-4AD2-B103-A058188C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de-DE" dirty="0"/>
              <a:t>Rekombination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2E8E1-9602-41E6-B170-69FF6499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Neue Population wird durch Rekombination erzeugt. Es passiert sowohl für die Zwischenschicht als auch für Ausgabeschicht.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Bevor </a:t>
            </a:r>
          </a:p>
          <a:p>
            <a:pPr marL="0" indent="0">
              <a:buNone/>
            </a:pPr>
            <a:r>
              <a:rPr lang="de-DE" sz="2000" dirty="0"/>
              <a:t>Rekombination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Nach Rekombination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FFE8617-169D-44B3-8867-2E821D14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57373"/>
              </p:ext>
            </p:extLst>
          </p:nvPr>
        </p:nvGraphicFramePr>
        <p:xfrm>
          <a:off x="2611120" y="27923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64355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3964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1290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02639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928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775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3491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8348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9127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7287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9586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A28A772-742C-40A3-879F-5B8E3937E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73488"/>
              </p:ext>
            </p:extLst>
          </p:nvPr>
        </p:nvGraphicFramePr>
        <p:xfrm>
          <a:off x="2611120" y="3568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64355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3964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1290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02639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928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775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3491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8348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9127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7287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9586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48ACF72-AE2E-4FA5-A668-8E022CDE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03537"/>
              </p:ext>
            </p:extLst>
          </p:nvPr>
        </p:nvGraphicFramePr>
        <p:xfrm>
          <a:off x="2611120" y="53416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53087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06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7751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372043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79932092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5367814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6651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0803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7724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630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72858"/>
                  </a:ext>
                </a:extLst>
              </a:tr>
            </a:tbl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D4C708F-7BA6-45C0-ACD6-34B8A31C8171}"/>
              </a:ext>
            </a:extLst>
          </p:cNvPr>
          <p:cNvCxnSpPr>
            <a:cxnSpLocks/>
          </p:cNvCxnSpPr>
          <p:nvPr/>
        </p:nvCxnSpPr>
        <p:spPr>
          <a:xfrm flipH="1">
            <a:off x="5872480" y="4727593"/>
            <a:ext cx="142240" cy="61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79369C8-6472-4ECA-91A0-C2D78B3D3394}"/>
              </a:ext>
            </a:extLst>
          </p:cNvPr>
          <p:cNvSpPr txBox="1"/>
          <p:nvPr/>
        </p:nvSpPr>
        <p:spPr>
          <a:xfrm>
            <a:off x="5943600" y="4151295"/>
            <a:ext cx="1402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Zufällig ausgewählte Punkt r</a:t>
            </a:r>
          </a:p>
        </p:txBody>
      </p:sp>
    </p:spTree>
    <p:extLst>
      <p:ext uri="{BB962C8B-B14F-4D97-AF65-F5344CB8AC3E}">
        <p14:creationId xmlns:p14="http://schemas.microsoft.com/office/powerpoint/2010/main" val="340803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29530-E24E-42EC-B7BB-1FBDDD74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de-DE" dirty="0"/>
              <a:t>Mutation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ED866-CC42-4DC7-9CA1-3C2AB329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de-DE" dirty="0"/>
              <a:t>Nachdem mithilfe von Rekombination neue Population erzeugt wurde,  werden die einzelnen Gewichtswerte (Genen) jedes Chromosoms zufällig mutiert. </a:t>
            </a:r>
          </a:p>
          <a:p>
            <a:r>
              <a:rPr lang="de-DE" dirty="0"/>
              <a:t>Mutationsrate wird in unserem Fall zufällig ausgewählt, hält aber in Grenzen von 1 bis 3 Prozenten. </a:t>
            </a:r>
          </a:p>
          <a:p>
            <a:endParaRPr lang="de-DE" sz="2000" dirty="0"/>
          </a:p>
          <a:p>
            <a:r>
              <a:rPr lang="de-DE" sz="1800" dirty="0"/>
              <a:t>Bevor Mutation</a:t>
            </a:r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r>
              <a:rPr lang="de-DE" sz="1800" dirty="0"/>
              <a:t>Nach Mutation</a:t>
            </a:r>
            <a:endParaRPr lang="de-DE" sz="1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4C6E99-3084-405F-BC87-DF1ABF4A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0263"/>
              </p:ext>
            </p:extLst>
          </p:nvPr>
        </p:nvGraphicFramePr>
        <p:xfrm>
          <a:off x="2946400" y="369808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751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7356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1571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298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2759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931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6525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6995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905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5646218"/>
                    </a:ext>
                  </a:extLst>
                </a:gridCol>
              </a:tblGrid>
              <a:tr h="284639"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585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D9E6406-4F28-4394-9FC2-38DB2E45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55856"/>
              </p:ext>
            </p:extLst>
          </p:nvPr>
        </p:nvGraphicFramePr>
        <p:xfrm>
          <a:off x="2946400" y="492299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3751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7356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1571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298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2759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931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6525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6995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905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5646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8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62715-7903-4208-BB57-A6EB1A1B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7A4C5-83BA-49C8-A9D8-AEB52026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330960"/>
            <a:ext cx="10749280" cy="5293360"/>
          </a:xfrm>
        </p:spPr>
        <p:txBody>
          <a:bodyPr>
            <a:normAutofit/>
          </a:bodyPr>
          <a:lstStyle/>
          <a:p>
            <a:r>
              <a:rPr lang="en-CA" sz="2400" dirty="0" err="1"/>
              <a:t>Neuronales</a:t>
            </a:r>
            <a:r>
              <a:rPr lang="en-CA" sz="2400" dirty="0"/>
              <a:t> </a:t>
            </a:r>
            <a:r>
              <a:rPr lang="en-CA" sz="2400" dirty="0" err="1"/>
              <a:t>Netz</a:t>
            </a:r>
            <a:r>
              <a:rPr lang="en-CA" sz="2400" dirty="0"/>
              <a:t> </a:t>
            </a:r>
            <a:r>
              <a:rPr lang="en-CA" sz="2400" dirty="0" err="1"/>
              <a:t>trainiert</a:t>
            </a:r>
            <a:r>
              <a:rPr lang="en-CA" sz="2400" dirty="0"/>
              <a:t> </a:t>
            </a:r>
            <a:r>
              <a:rPr lang="en-CA" sz="2400" dirty="0" err="1"/>
              <a:t>mit</a:t>
            </a:r>
            <a:r>
              <a:rPr lang="en-CA" sz="2400" dirty="0"/>
              <a:t> GA </a:t>
            </a:r>
            <a:r>
              <a:rPr lang="en-CA" sz="2400" dirty="0" err="1"/>
              <a:t>zeigte</a:t>
            </a:r>
            <a:r>
              <a:rPr lang="en-CA" sz="2400" dirty="0"/>
              <a:t> </a:t>
            </a:r>
            <a:r>
              <a:rPr lang="en-CA" sz="2400" dirty="0" err="1"/>
              <a:t>Genauigkeit</a:t>
            </a:r>
            <a:r>
              <a:rPr lang="en-CA" sz="2400" dirty="0"/>
              <a:t> von 88 % </a:t>
            </a:r>
            <a:r>
              <a:rPr lang="en-CA" sz="2400" dirty="0" err="1"/>
              <a:t>bei</a:t>
            </a:r>
            <a:r>
              <a:rPr lang="en-CA" sz="2400" dirty="0"/>
              <a:t> 4000 </a:t>
            </a:r>
            <a:r>
              <a:rPr lang="en-CA" sz="2400" dirty="0" err="1"/>
              <a:t>Iterationen</a:t>
            </a:r>
            <a:r>
              <a:rPr lang="en-CA" sz="2400" dirty="0"/>
              <a:t> und </a:t>
            </a:r>
            <a:r>
              <a:rPr lang="en-CA" sz="2400" dirty="0" err="1"/>
              <a:t>Populationsgröße</a:t>
            </a:r>
            <a:r>
              <a:rPr lang="en-CA" sz="2400" dirty="0"/>
              <a:t> von 100. </a:t>
            </a:r>
          </a:p>
          <a:p>
            <a:r>
              <a:rPr lang="en-CA" sz="2400" dirty="0" err="1"/>
              <a:t>Neuronales</a:t>
            </a:r>
            <a:r>
              <a:rPr lang="en-CA" sz="2400" dirty="0"/>
              <a:t> </a:t>
            </a:r>
            <a:r>
              <a:rPr lang="en-CA" sz="2400" dirty="0" err="1"/>
              <a:t>Netz</a:t>
            </a:r>
            <a:r>
              <a:rPr lang="en-CA" sz="2400" dirty="0"/>
              <a:t> </a:t>
            </a:r>
            <a:r>
              <a:rPr lang="en-CA" sz="2400" dirty="0" err="1"/>
              <a:t>trainiert</a:t>
            </a:r>
            <a:r>
              <a:rPr lang="en-CA" sz="2400" dirty="0"/>
              <a:t> </a:t>
            </a:r>
            <a:r>
              <a:rPr lang="en-CA" sz="2400" dirty="0" err="1"/>
              <a:t>mit</a:t>
            </a:r>
            <a:r>
              <a:rPr lang="en-CA" sz="2400" dirty="0"/>
              <a:t> BP </a:t>
            </a:r>
            <a:r>
              <a:rPr lang="en-CA" sz="2400" dirty="0" err="1"/>
              <a:t>zeigte</a:t>
            </a:r>
            <a:r>
              <a:rPr lang="en-CA" sz="2400" dirty="0"/>
              <a:t> </a:t>
            </a:r>
            <a:r>
              <a:rPr lang="en-CA" sz="2400" dirty="0" err="1"/>
              <a:t>Genauigkeit</a:t>
            </a:r>
            <a:r>
              <a:rPr lang="en-CA" sz="2400" dirty="0"/>
              <a:t> von 94 % </a:t>
            </a:r>
            <a:r>
              <a:rPr lang="en-CA" sz="2400" dirty="0" err="1"/>
              <a:t>bei</a:t>
            </a:r>
            <a:r>
              <a:rPr lang="en-CA" sz="2400" dirty="0"/>
              <a:t> 4000 </a:t>
            </a:r>
            <a:r>
              <a:rPr lang="en-CA" sz="2400" dirty="0" err="1"/>
              <a:t>Iterationen</a:t>
            </a:r>
            <a:r>
              <a:rPr lang="en-CA" sz="2400" dirty="0"/>
              <a:t> und </a:t>
            </a:r>
            <a:r>
              <a:rPr lang="en-CA" sz="2400" dirty="0" err="1"/>
              <a:t>Lernrate</a:t>
            </a:r>
            <a:r>
              <a:rPr lang="en-CA" sz="2400" dirty="0"/>
              <a:t> von 0.8  </a:t>
            </a:r>
          </a:p>
          <a:p>
            <a:endParaRPr lang="en-CA" dirty="0"/>
          </a:p>
          <a:p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1120055-7629-431A-98A7-EEBC67F5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94078"/>
              </p:ext>
            </p:extLst>
          </p:nvPr>
        </p:nvGraphicFramePr>
        <p:xfrm>
          <a:off x="2265680" y="2875280"/>
          <a:ext cx="793496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480">
                  <a:extLst>
                    <a:ext uri="{9D8B030D-6E8A-4147-A177-3AD203B41FA5}">
                      <a16:colId xmlns:a16="http://schemas.microsoft.com/office/drawing/2014/main" val="3303490605"/>
                    </a:ext>
                  </a:extLst>
                </a:gridCol>
                <a:gridCol w="3967480">
                  <a:extLst>
                    <a:ext uri="{9D8B030D-6E8A-4147-A177-3AD203B41FA5}">
                      <a16:colId xmlns:a16="http://schemas.microsoft.com/office/drawing/2014/main" val="1617876612"/>
                    </a:ext>
                  </a:extLst>
                </a:gridCol>
              </a:tblGrid>
              <a:tr h="138722">
                <a:tc>
                  <a:txBody>
                    <a:bodyPr/>
                    <a:lstStyle/>
                    <a:p>
                      <a:r>
                        <a:rPr lang="de-DE" dirty="0"/>
                        <a:t>NN trainiert mit 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 trainiert mit Backpropagation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60539"/>
                  </a:ext>
                </a:extLst>
              </a:tr>
              <a:tr h="2756878">
                <a:tc>
                  <a:txBody>
                    <a:bodyPr/>
                    <a:lstStyle/>
                    <a:p>
                      <a:r>
                        <a:rPr lang="en-US" dirty="0"/>
                        <a:t>Accuracy: 88,0 %</a:t>
                      </a:r>
                    </a:p>
                    <a:p>
                      <a:r>
                        <a:rPr lang="en-US" dirty="0"/>
                        <a:t>Precision:</a:t>
                      </a:r>
                    </a:p>
                    <a:p>
                      <a:r>
                        <a:rPr lang="en-US" dirty="0"/>
                        <a:t> class 1: 91,4 %</a:t>
                      </a:r>
                    </a:p>
                    <a:p>
                      <a:r>
                        <a:rPr lang="en-US" dirty="0"/>
                        <a:t> class 2: 95,3 %</a:t>
                      </a:r>
                    </a:p>
                    <a:p>
                      <a:r>
                        <a:rPr lang="en-US" dirty="0"/>
                        <a:t> class 3: 90,2 %</a:t>
                      </a:r>
                    </a:p>
                    <a:p>
                      <a:r>
                        <a:rPr lang="en-US" dirty="0"/>
                        <a:t> class 4: 85,7 %</a:t>
                      </a:r>
                    </a:p>
                    <a:p>
                      <a:r>
                        <a:rPr lang="en-US" dirty="0"/>
                        <a:t> class 5: 84,7 %</a:t>
                      </a:r>
                    </a:p>
                    <a:p>
                      <a:r>
                        <a:rPr lang="en-US" dirty="0"/>
                        <a:t> class 6: 75,3 %</a:t>
                      </a:r>
                    </a:p>
                    <a:p>
                      <a:r>
                        <a:rPr lang="en-US" dirty="0"/>
                        <a:t> class 7: 88,9 %</a:t>
                      </a:r>
                    </a:p>
                    <a:p>
                      <a:r>
                        <a:rPr lang="en-US" dirty="0"/>
                        <a:t> class 8: 93,6 %</a:t>
                      </a:r>
                    </a:p>
                    <a:p>
                      <a:r>
                        <a:rPr lang="en-US" dirty="0"/>
                        <a:t> class 9: 87,0 %</a:t>
                      </a:r>
                    </a:p>
                    <a:p>
                      <a:r>
                        <a:rPr lang="en-US" dirty="0"/>
                        <a:t> class 10: 84,8 %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94,0 %</a:t>
                      </a:r>
                    </a:p>
                    <a:p>
                      <a:r>
                        <a:rPr lang="en-US" dirty="0"/>
                        <a:t>Precision:</a:t>
                      </a:r>
                    </a:p>
                    <a:p>
                      <a:r>
                        <a:rPr lang="en-US" dirty="0"/>
                        <a:t> class 1: 96,1 %</a:t>
                      </a:r>
                    </a:p>
                    <a:p>
                      <a:r>
                        <a:rPr lang="en-US" dirty="0"/>
                        <a:t> class 2: 96,5 %</a:t>
                      </a:r>
                    </a:p>
                    <a:p>
                      <a:r>
                        <a:rPr lang="en-US" dirty="0"/>
                        <a:t> class 3: 87,5 %</a:t>
                      </a:r>
                    </a:p>
                    <a:p>
                      <a:r>
                        <a:rPr lang="en-US" dirty="0"/>
                        <a:t> class 4: 81,9 %</a:t>
                      </a:r>
                    </a:p>
                    <a:p>
                      <a:r>
                        <a:rPr lang="en-US" dirty="0"/>
                        <a:t> class 5: 86,7 %</a:t>
                      </a:r>
                    </a:p>
                    <a:p>
                      <a:r>
                        <a:rPr lang="en-US" dirty="0"/>
                        <a:t> class 6: 72,6 %</a:t>
                      </a:r>
                    </a:p>
                    <a:p>
                      <a:r>
                        <a:rPr lang="en-US" dirty="0"/>
                        <a:t> class 7: 92,0 %</a:t>
                      </a:r>
                    </a:p>
                    <a:p>
                      <a:r>
                        <a:rPr lang="en-US" dirty="0"/>
                        <a:t> class 8: 91,4 %</a:t>
                      </a:r>
                    </a:p>
                    <a:p>
                      <a:r>
                        <a:rPr lang="en-US" dirty="0"/>
                        <a:t> class 9: 87,6 %</a:t>
                      </a:r>
                    </a:p>
                    <a:p>
                      <a:r>
                        <a:rPr lang="en-US" dirty="0"/>
                        <a:t> class 10: 85,3 %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4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150D1B8-C832-4193-8F07-24959228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de-DE" dirty="0"/>
              <a:t>Schlussfolgerungen Ausblick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81BAB0-1EAD-4B6A-A0F5-F6EB61B90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CA" dirty="0"/>
              <a:t>R</a:t>
            </a:r>
            <a:r>
              <a:rPr lang="de-DE" dirty="0" err="1"/>
              <a:t>echnerkapazitäten</a:t>
            </a:r>
            <a:r>
              <a:rPr lang="de-DE" dirty="0"/>
              <a:t> und Laufzeit </a:t>
            </a:r>
          </a:p>
          <a:p>
            <a:pPr lvl="1"/>
            <a:r>
              <a:rPr lang="de-DE" dirty="0"/>
              <a:t>Je größer die Population desto länge dauert das Training mit GA im Vergleich zum Training mit Backpropagation</a:t>
            </a:r>
          </a:p>
          <a:p>
            <a:pPr marL="265113" lvl="1" indent="-265113"/>
            <a:r>
              <a:rPr lang="de-DE" dirty="0"/>
              <a:t>Man erreicht ähnliche Ergebnisse mit GA und Backpropagation </a:t>
            </a:r>
          </a:p>
          <a:p>
            <a:pPr marL="265113" lvl="1" indent="-265113"/>
            <a:r>
              <a:rPr lang="de-DE" dirty="0"/>
              <a:t>Das Training mit Backpropagation liefert bessere Ergebnisse auch wegen der einfachen Struktur. </a:t>
            </a:r>
          </a:p>
          <a:p>
            <a:pPr marL="457200" lvl="1" indent="0">
              <a:buNone/>
            </a:pPr>
            <a:endParaRPr lang="de-DE" dirty="0"/>
          </a:p>
          <a:p>
            <a:pPr marL="265113" lvl="1" indent="-265113">
              <a:tabLst>
                <a:tab pos="265113" algn="l"/>
              </a:tabLst>
            </a:pPr>
            <a:r>
              <a:rPr lang="de-DE" dirty="0"/>
              <a:t>Ausblick: </a:t>
            </a:r>
          </a:p>
          <a:p>
            <a:pPr marL="722313" lvl="2" indent="-265113">
              <a:tabLst>
                <a:tab pos="265113" algn="l"/>
              </a:tabLst>
            </a:pPr>
            <a:r>
              <a:rPr lang="de-DE" dirty="0"/>
              <a:t>GA konnte für das Training von NN eigenständig verwendet werden</a:t>
            </a:r>
          </a:p>
          <a:p>
            <a:pPr marL="722313" lvl="2" indent="-265113">
              <a:tabLst>
                <a:tab pos="265113" algn="l"/>
              </a:tabLst>
            </a:pPr>
            <a:r>
              <a:rPr lang="de-DE" dirty="0"/>
              <a:t>oder alternativ eingesetzt werden, wo das Training mit Backpropagation die Genauigkeit des Netzes nicht verbessert. </a:t>
            </a:r>
          </a:p>
          <a:p>
            <a:pPr marL="722313" lvl="2" indent="-265113">
              <a:tabLst>
                <a:tab pos="265113" algn="l"/>
              </a:tabLst>
            </a:pPr>
            <a:r>
              <a:rPr lang="de-DE" dirty="0"/>
              <a:t>Somit kann man die Vorteile verschiedener Trainingsansätze kombinieren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19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Breitbild</PresentationFormat>
  <Paragraphs>171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Neuronale Netze mit genetischen Algorithmen</vt:lpstr>
      <vt:lpstr>Zielsetzung </vt:lpstr>
      <vt:lpstr>Genetischer Algorithmus </vt:lpstr>
      <vt:lpstr> Populationgröße</vt:lpstr>
      <vt:lpstr>Fitnessfuktion und Selektion</vt:lpstr>
      <vt:lpstr>Rekombination</vt:lpstr>
      <vt:lpstr>Mutation</vt:lpstr>
      <vt:lpstr>Bewertung</vt:lpstr>
      <vt:lpstr>Schlussfolgerungen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Netze mit genetischen Algorithmen</dc:title>
  <dc:creator>Rodion Kovalenko | NPO Applications GmbH</dc:creator>
  <cp:lastModifiedBy>Rodion Kovalenko | NPO Applications GmbH</cp:lastModifiedBy>
  <cp:revision>47</cp:revision>
  <dcterms:created xsi:type="dcterms:W3CDTF">2019-07-07T08:13:39Z</dcterms:created>
  <dcterms:modified xsi:type="dcterms:W3CDTF">2019-07-21T07:33:43Z</dcterms:modified>
</cp:coreProperties>
</file>