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7" r:id="rId4"/>
    <p:sldId id="258" r:id="rId5"/>
    <p:sldId id="273" r:id="rId6"/>
    <p:sldId id="274" r:id="rId7"/>
    <p:sldId id="271" r:id="rId8"/>
    <p:sldId id="272" r:id="rId9"/>
    <p:sldId id="275" r:id="rId10"/>
    <p:sldId id="270" r:id="rId11"/>
    <p:sldId id="263" r:id="rId12"/>
    <p:sldId id="262" r:id="rId13"/>
    <p:sldId id="264" r:id="rId14"/>
    <p:sldId id="260" r:id="rId15"/>
    <p:sldId id="27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D30C6-6502-4263-BFB0-B2D1CB4B036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A08E3-8668-4A28-A48C-BDD07D7EB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6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08E3-8668-4A28-A48C-BDD07D7EB0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8F8F2-F99E-4E00-5674-4A57CAAB4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9DDC7A-73B1-7161-04DF-96D8B21B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6AB11-1A77-EE3D-04D7-5D634E82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4F391-1898-3BC4-AEC0-83F44C7A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5AAA3-17CF-BC09-5D41-FD997A85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4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B598A-1E95-A03F-1E83-B4E40CE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4627B1-1F37-6797-1F53-67CB39E7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A1DC0F-9DED-6311-8AC3-999CB5D8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F7F48-E352-6100-0D78-4B2BAB02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9DD62-1968-1989-E795-C47E746D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B0DD69-DF15-A2AB-707F-6D4DA7BE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A25325-C2DE-36BC-1A04-53E1B56F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76452-0DF2-EF54-FE4A-D1473A17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13824-04FC-823F-9C88-F0B075A6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182CE2-A628-D55A-D3A2-8FD2133E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1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DEAFC-B0FA-D78F-9429-44BFC829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BC4D3-837B-A9CB-0AA6-CE3B2A1F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AB71A-A481-F316-FBB6-872B382D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9652E-8E04-0793-7AAD-35238370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4D61E-3572-9838-1B09-C8511DDB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8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77B45-6FCE-5915-D36F-4B465418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C887FF-DF18-D577-E6C1-DDD6F39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F7FDE-5FCB-14B9-876B-92BFA240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E898C-9FC1-22A2-7973-7952C261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03F95-569E-9B4C-BA5E-6C6F2D68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5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D72C3-C9D9-1844-123D-4476ECCD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FC8BF-D33B-43DC-FBD6-33CE09F2C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82C12E-D333-F1DD-8DFC-B417B966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4FA1E-BDB2-5094-058A-CF94FBB3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A24426-15F8-C43A-8EFC-E8F06AF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3675A-0022-9C43-3F8F-8F4D5426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31F11-EC18-4E7E-1401-27BE927F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03DEB-0884-0C4C-D970-A8DAD592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974189-66A7-A062-E7D2-5907548AC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AAF59B-23F6-65CA-5E70-9AE188B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CA4E3C-3C9E-9D40-FF4F-20E0FCFDE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D82BD7-8D2B-A364-5134-DB361DB8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17CA1E-5C37-4563-7AF1-807D48D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0781B-E3E9-20F0-218E-BC25F0E9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60EF8-DC60-BEF1-6932-2F4243CE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1575BF-76BD-087E-2CDB-633403E7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C1FC8B-5515-8C92-083B-81B273D3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DC935-EBC9-92A1-BEDD-6AAFDDCA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DDFD43-534B-7E66-40AC-7D49314F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BDDA9A-49F2-8835-88F8-4B135913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103AB1-CCAB-9123-4CC0-E3478533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3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BFB2E-0159-497A-E5F5-5DAB9304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ED2A7-BE25-1932-5169-87597854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A114C-459C-4367-28E0-2BDCE506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BADB45-384C-C6C1-25E1-06C1B589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DDB132-C005-73FC-94CE-E65D61DD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37E05-21DB-ACE2-0A34-F6E59D2D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45ADA-A5EF-1F27-CEB1-99D36D7A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C25E46-0FE7-1D75-DC48-0AC384D5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EF5E6A-3616-6305-FAF7-3C3E189E0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E0E82B-8AC5-69AC-A986-BDC2884B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3C46C-1D1F-71DD-795D-A674E6FA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059551-185F-1582-2E75-03534684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8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A968F-1754-7C30-6B6D-BA651F52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61242-CD9D-F05F-C0FE-6D175184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B1432-D8EF-5D44-6C3E-290B40EBB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174D-991F-4B3F-A4C4-566443280F71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C00E5-39DD-CF55-75AE-CCED23B7B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42E7F-4267-3B2D-A330-072B313DA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36EA7-FCE6-4B27-AD14-F9A6DF4F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494" y="1041400"/>
            <a:ext cx="9851010" cy="2387600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физико-химических свойств материалов с помощью методов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024866-F810-9C7B-BB74-A5EAF5C3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737" y="4123346"/>
            <a:ext cx="9105150" cy="1785315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Булат Владимирович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Санников Кирилл Олегович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Сысолятин Родион Валерьевич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8A6A5-10CD-2D8E-643E-F542076ED1D1}"/>
              </a:ext>
            </a:extLst>
          </p:cNvPr>
          <p:cNvSpPr txBox="1"/>
          <p:nvPr/>
        </p:nvSpPr>
        <p:spPr>
          <a:xfrm>
            <a:off x="4309620" y="6231118"/>
            <a:ext cx="357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</a:t>
            </a:r>
          </a:p>
        </p:txBody>
      </p:sp>
    </p:spTree>
    <p:extLst>
      <p:ext uri="{BB962C8B-B14F-4D97-AF65-F5344CB8AC3E}">
        <p14:creationId xmlns:p14="http://schemas.microsoft.com/office/powerpoint/2010/main" val="359405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49962"/>
              </p:ext>
            </p:extLst>
          </p:nvPr>
        </p:nvGraphicFramePr>
        <p:xfrm>
          <a:off x="141405" y="1685681"/>
          <a:ext cx="6030010" cy="177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5">
                  <a:extLst>
                    <a:ext uri="{9D8B030D-6E8A-4147-A177-3AD203B41FA5}">
                      <a16:colId xmlns:a16="http://schemas.microsoft.com/office/drawing/2014/main" val="2809264524"/>
                    </a:ext>
                  </a:extLst>
                </a:gridCol>
                <a:gridCol w="1598068">
                  <a:extLst>
                    <a:ext uri="{9D8B030D-6E8A-4147-A177-3AD203B41FA5}">
                      <a16:colId xmlns:a16="http://schemas.microsoft.com/office/drawing/2014/main" val="4124950264"/>
                    </a:ext>
                  </a:extLst>
                </a:gridCol>
                <a:gridCol w="814862">
                  <a:extLst>
                    <a:ext uri="{9D8B030D-6E8A-4147-A177-3AD203B41FA5}">
                      <a16:colId xmlns:a16="http://schemas.microsoft.com/office/drawing/2014/main" val="4014479958"/>
                    </a:ext>
                  </a:extLst>
                </a:gridCol>
                <a:gridCol w="1422265">
                  <a:extLst>
                    <a:ext uri="{9D8B030D-6E8A-4147-A177-3AD203B41FA5}">
                      <a16:colId xmlns:a16="http://schemas.microsoft.com/office/drawing/2014/main" val="3195078304"/>
                    </a:ext>
                  </a:extLst>
                </a:gridCol>
              </a:tblGrid>
              <a:tr h="858844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008406"/>
                  </a:ext>
                </a:extLst>
              </a:tr>
              <a:tr h="3873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02040"/>
                  </a:ext>
                </a:extLst>
              </a:tr>
              <a:tr h="3873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85113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2F7A2B-A947-F4FC-6958-6ABFE1E47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3"/>
          <a:stretch/>
        </p:blipFill>
        <p:spPr>
          <a:xfrm>
            <a:off x="6476215" y="2205685"/>
            <a:ext cx="550194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99AFFC-D11B-2A7B-7E55-8D2623837DB3}"/>
                  </a:ext>
                </a:extLst>
              </p:cNvPr>
              <p:cNvSpPr txBox="1"/>
              <p:nvPr/>
            </p:nvSpPr>
            <p:spPr>
              <a:xfrm>
                <a:off x="655065" y="3782527"/>
                <a:ext cx="4671080" cy="935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28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800" baseline="30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99AFFC-D11B-2A7B-7E55-8D262383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5" y="3782527"/>
                <a:ext cx="4671080" cy="935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111EED-B339-42F5-8111-284CC36DEEE2}"/>
                  </a:ext>
                </a:extLst>
              </p:cNvPr>
              <p:cNvSpPr txBox="1"/>
              <p:nvPr/>
            </p:nvSpPr>
            <p:spPr>
              <a:xfrm>
                <a:off x="725865" y="5041385"/>
                <a:ext cx="4270342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111EED-B339-42F5-8111-284CC36D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5" y="5041385"/>
                <a:ext cx="4270342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FF84537-C856-36C8-97EE-96E21CBA13AD}"/>
              </a:ext>
            </a:extLst>
          </p:cNvPr>
          <p:cNvSpPr txBox="1"/>
          <p:nvPr/>
        </p:nvSpPr>
        <p:spPr>
          <a:xfrm>
            <a:off x="6232604" y="1436244"/>
            <a:ext cx="5989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предсказанных значений вязкости в зависимости от используемой модели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DF22DF6-5B64-A5A1-1C27-FAE3D02E6C88}"/>
              </a:ext>
            </a:extLst>
          </p:cNvPr>
          <p:cNvSpPr txBox="1">
            <a:spLocks/>
          </p:cNvSpPr>
          <p:nvPr/>
        </p:nvSpPr>
        <p:spPr>
          <a:xfrm>
            <a:off x="838200" y="86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14012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C12FB2-B586-4922-273E-B84E050F10D0}"/>
              </a:ext>
            </a:extLst>
          </p:cNvPr>
          <p:cNvSpPr txBox="1"/>
          <p:nvPr/>
        </p:nvSpPr>
        <p:spPr>
          <a:xfrm>
            <a:off x="743690" y="1411989"/>
            <a:ext cx="53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вязкости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970AB-B241-6311-5D46-893BA70EA123}"/>
              </a:ext>
            </a:extLst>
          </p:cNvPr>
          <p:cNvSpPr txBox="1"/>
          <p:nvPr/>
        </p:nvSpPr>
        <p:spPr>
          <a:xfrm>
            <a:off x="6096000" y="1411989"/>
            <a:ext cx="544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вязкости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3B873DE-D0AD-5678-AB92-E75D1572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2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вязкости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C17D4D-B332-0D7A-0504-C65445C3D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12098"/>
            <a:ext cx="5852172" cy="4389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951CC9-4D3D-761A-D56A-CC2CBD73F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0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6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D169A-2B44-A514-80B9-02FB4792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2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плотности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FB6B9-69A8-5F98-629D-A8496B23474A}"/>
              </a:ext>
            </a:extLst>
          </p:cNvPr>
          <p:cNvSpPr txBox="1"/>
          <p:nvPr/>
        </p:nvSpPr>
        <p:spPr>
          <a:xfrm>
            <a:off x="493759" y="1414278"/>
            <a:ext cx="56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плотности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302A0-F89C-EBEF-638F-977218B17C0E}"/>
              </a:ext>
            </a:extLst>
          </p:cNvPr>
          <p:cNvSpPr txBox="1"/>
          <p:nvPr/>
        </p:nvSpPr>
        <p:spPr>
          <a:xfrm>
            <a:off x="6096000" y="1411989"/>
            <a:ext cx="565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плотности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B1565D-2C28-1568-D3B4-00F952CC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12099"/>
            <a:ext cx="5852172" cy="43891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4E7A58-E8EC-808D-3D82-7ABC2DC55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667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6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D169A-2B44-A514-80B9-02FB4792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4"/>
            <a:ext cx="10515600" cy="115259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 для предсказания вязкости и плотности с использованием различных методов машинного обучения;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Установлено, что на значения свойств больше всего влияют такие параметры, как количество атомов углерода С и температура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выявлено, что моделью с наибольшей точностью предсказания свойств является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5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Санников Кирилл – поиск и обработка данных, подготовка итогового отчета.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Сысолятин Родион – капитан команды, построение моделей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случайный лес.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Булат – построение модели линейной регрессии, сравнение полученных результатов с другими моделями.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12D24A-E6CE-8521-9E7B-35819EE1FD20}"/>
              </a:ext>
            </a:extLst>
          </p:cNvPr>
          <p:cNvSpPr txBox="1">
            <a:spLocks/>
          </p:cNvSpPr>
          <p:nvPr/>
        </p:nvSpPr>
        <p:spPr>
          <a:xfrm>
            <a:off x="838200" y="195444"/>
            <a:ext cx="10515600" cy="1152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 в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295769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E3B33-18E6-3626-4B33-DF5B6A8A1219}"/>
              </a:ext>
            </a:extLst>
          </p:cNvPr>
          <p:cNvSpPr txBox="1"/>
          <p:nvPr/>
        </p:nvSpPr>
        <p:spPr>
          <a:xfrm>
            <a:off x="3345407" y="2659559"/>
            <a:ext cx="5501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071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655"/>
            <a:ext cx="10515600" cy="46953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является предсказание вязкости или плотности алканов по известным параметрам: количеству атомов углерода С в соединении и температурной зависимости плотности или вязкости соответственно.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написание кода программы по предсказанию свойств системы с помощью разных моделей машинного обучения на языке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полученных результатов в зависимости от используемой модели.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35AE70-7DDC-01F8-713C-10D3A490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9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</a:t>
            </a:r>
          </a:p>
        </p:txBody>
      </p:sp>
    </p:spTree>
    <p:extLst>
      <p:ext uri="{BB962C8B-B14F-4D97-AF65-F5344CB8AC3E}">
        <p14:creationId xmlns:p14="http://schemas.microsoft.com/office/powerpoint/2010/main" val="5788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4B51300-E1A1-411C-C511-B8E62E899D6A}"/>
              </a:ext>
            </a:extLst>
          </p:cNvPr>
          <p:cNvSpPr/>
          <p:nvPr/>
        </p:nvSpPr>
        <p:spPr>
          <a:xfrm>
            <a:off x="251885" y="2289582"/>
            <a:ext cx="3098800" cy="282448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магнитный диск 9">
            <a:extLst>
              <a:ext uri="{FF2B5EF4-FFF2-40B4-BE49-F238E27FC236}">
                <a16:creationId xmlns:a16="http://schemas.microsoft.com/office/drawing/2014/main" id="{E697C4A4-1174-002F-2EF1-8316F51494C1}"/>
              </a:ext>
            </a:extLst>
          </p:cNvPr>
          <p:cNvSpPr/>
          <p:nvPr/>
        </p:nvSpPr>
        <p:spPr>
          <a:xfrm>
            <a:off x="459641" y="3843061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>
            <a:extLst>
              <a:ext uri="{FF2B5EF4-FFF2-40B4-BE49-F238E27FC236}">
                <a16:creationId xmlns:a16="http://schemas.microsoft.com/office/drawing/2014/main" id="{ABD49B81-AAF5-38B4-52E7-87D5BCE9C95D}"/>
              </a:ext>
            </a:extLst>
          </p:cNvPr>
          <p:cNvSpPr/>
          <p:nvPr/>
        </p:nvSpPr>
        <p:spPr>
          <a:xfrm>
            <a:off x="459641" y="3560583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магнитный диск 5">
            <a:extLst>
              <a:ext uri="{FF2B5EF4-FFF2-40B4-BE49-F238E27FC236}">
                <a16:creationId xmlns:a16="http://schemas.microsoft.com/office/drawing/2014/main" id="{F1D23738-4C5D-21B8-482B-0E3D14C86A64}"/>
              </a:ext>
            </a:extLst>
          </p:cNvPr>
          <p:cNvSpPr/>
          <p:nvPr/>
        </p:nvSpPr>
        <p:spPr>
          <a:xfrm>
            <a:off x="459641" y="3277615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магнитный диск 6">
            <a:extLst>
              <a:ext uri="{FF2B5EF4-FFF2-40B4-BE49-F238E27FC236}">
                <a16:creationId xmlns:a16="http://schemas.microsoft.com/office/drawing/2014/main" id="{75B78301-1A46-0D31-6F91-64AFADFD46D8}"/>
              </a:ext>
            </a:extLst>
          </p:cNvPr>
          <p:cNvSpPr/>
          <p:nvPr/>
        </p:nvSpPr>
        <p:spPr>
          <a:xfrm>
            <a:off x="459641" y="3033178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магнитный диск 4">
            <a:extLst>
              <a:ext uri="{FF2B5EF4-FFF2-40B4-BE49-F238E27FC236}">
                <a16:creationId xmlns:a16="http://schemas.microsoft.com/office/drawing/2014/main" id="{4D763866-ED6A-D4AA-403E-987419E942A7}"/>
              </a:ext>
            </a:extLst>
          </p:cNvPr>
          <p:cNvSpPr/>
          <p:nvPr/>
        </p:nvSpPr>
        <p:spPr>
          <a:xfrm>
            <a:off x="459641" y="2795645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E41DB-6303-A948-78DD-5173BD1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9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программного комплекса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BDB307F-2CF3-1833-34F3-E9046E5FFF53}"/>
              </a:ext>
            </a:extLst>
          </p:cNvPr>
          <p:cNvCxnSpPr>
            <a:cxnSpLocks/>
          </p:cNvCxnSpPr>
          <p:nvPr/>
        </p:nvCxnSpPr>
        <p:spPr>
          <a:xfrm flipV="1">
            <a:off x="1553151" y="2917653"/>
            <a:ext cx="848412" cy="350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A9980ED8-E04A-9761-2DDA-C140B0B11C2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572005" y="3781604"/>
            <a:ext cx="829558" cy="2631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27A3573-42EC-1E95-D41D-915A4FD30A47}"/>
              </a:ext>
            </a:extLst>
          </p:cNvPr>
          <p:cNvCxnSpPr>
            <a:cxnSpLocks/>
          </p:cNvCxnSpPr>
          <p:nvPr/>
        </p:nvCxnSpPr>
        <p:spPr>
          <a:xfrm>
            <a:off x="1572005" y="3489718"/>
            <a:ext cx="829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0FFCBE-D2E7-7DCA-7CE6-E0BA4253B0E1}"/>
              </a:ext>
            </a:extLst>
          </p:cNvPr>
          <p:cNvSpPr txBox="1"/>
          <p:nvPr/>
        </p:nvSpPr>
        <p:spPr>
          <a:xfrm>
            <a:off x="2401563" y="2612783"/>
            <a:ext cx="598602" cy="510778"/>
          </a:xfrm>
          <a:prstGeom prst="flowChartAlternateProcess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497C44-9120-96BC-2B19-5904BA2BBC19}"/>
              </a:ext>
            </a:extLst>
          </p:cNvPr>
          <p:cNvSpPr txBox="1"/>
          <p:nvPr/>
        </p:nvSpPr>
        <p:spPr>
          <a:xfrm>
            <a:off x="2401563" y="3191044"/>
            <a:ext cx="598602" cy="510778"/>
          </a:xfrm>
          <a:prstGeom prst="flowChartAlternateProcess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37E48-4573-04CB-BA4F-188B6D92D44B}"/>
              </a:ext>
            </a:extLst>
          </p:cNvPr>
          <p:cNvSpPr txBox="1"/>
          <p:nvPr/>
        </p:nvSpPr>
        <p:spPr>
          <a:xfrm>
            <a:off x="2401563" y="3789322"/>
            <a:ext cx="598602" cy="510778"/>
          </a:xfrm>
          <a:prstGeom prst="flowChartAlternateProcess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8A89F5-F19F-C303-EFE9-1BCC0444314B}"/>
              </a:ext>
            </a:extLst>
          </p:cNvPr>
          <p:cNvSpPr txBox="1"/>
          <p:nvPr/>
        </p:nvSpPr>
        <p:spPr>
          <a:xfrm>
            <a:off x="602405" y="4586982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материалов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519BF9B6-FB8C-D0EB-D4C4-02CD406DEF9A}"/>
              </a:ext>
            </a:extLst>
          </p:cNvPr>
          <p:cNvSpPr/>
          <p:nvPr/>
        </p:nvSpPr>
        <p:spPr>
          <a:xfrm>
            <a:off x="3740914" y="2289582"/>
            <a:ext cx="3098800" cy="282448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0C18A-761D-3C67-638D-5839B8B28D4C}"/>
              </a:ext>
            </a:extLst>
          </p:cNvPr>
          <p:cNvSpPr txBox="1"/>
          <p:nvPr/>
        </p:nvSpPr>
        <p:spPr>
          <a:xfrm>
            <a:off x="4112935" y="2547660"/>
            <a:ext cx="239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моделей машинного обучения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7C3A5D5-7A57-704D-38A5-6121401E5963}"/>
              </a:ext>
            </a:extLst>
          </p:cNvPr>
          <p:cNvSpPr/>
          <p:nvPr/>
        </p:nvSpPr>
        <p:spPr>
          <a:xfrm>
            <a:off x="7660684" y="2992713"/>
            <a:ext cx="1641940" cy="11319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ACD00-C2FB-171B-771D-A3E4ABDA5A79}"/>
              </a:ext>
            </a:extLst>
          </p:cNvPr>
          <p:cNvSpPr txBox="1"/>
          <p:nvPr/>
        </p:nvSpPr>
        <p:spPr>
          <a:xfrm>
            <a:off x="7682704" y="3110844"/>
            <a:ext cx="164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Вязкость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: скругленные углы 32">
            <a:extLst>
              <a:ext uri="{FF2B5EF4-FFF2-40B4-BE49-F238E27FC236}">
                <a16:creationId xmlns:a16="http://schemas.microsoft.com/office/drawing/2014/main" id="{519BF9B6-FB8C-D0EB-D4C4-02CD406DEF9A}"/>
              </a:ext>
            </a:extLst>
          </p:cNvPr>
          <p:cNvSpPr/>
          <p:nvPr/>
        </p:nvSpPr>
        <p:spPr>
          <a:xfrm>
            <a:off x="9805722" y="2572001"/>
            <a:ext cx="2265918" cy="201626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качества используемых моделей</a:t>
            </a:r>
          </a:p>
        </p:txBody>
      </p:sp>
      <p:cxnSp>
        <p:nvCxnSpPr>
          <p:cNvPr id="25" name="Прямая со стрелкой 24"/>
          <p:cNvCxnSpPr>
            <a:cxnSpLocks/>
            <a:stCxn id="31" idx="3"/>
            <a:endCxn id="33" idx="1"/>
          </p:cNvCxnSpPr>
          <p:nvPr/>
        </p:nvCxnSpPr>
        <p:spPr>
          <a:xfrm>
            <a:off x="3350685" y="3701822"/>
            <a:ext cx="390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6839714" y="2868172"/>
            <a:ext cx="842990" cy="322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cxnSpLocks/>
            <a:endCxn id="36" idx="1"/>
          </p:cNvCxnSpPr>
          <p:nvPr/>
        </p:nvCxnSpPr>
        <p:spPr>
          <a:xfrm>
            <a:off x="6839714" y="3558697"/>
            <a:ext cx="820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cxnSpLocks/>
          </p:cNvCxnSpPr>
          <p:nvPr/>
        </p:nvCxnSpPr>
        <p:spPr>
          <a:xfrm flipV="1">
            <a:off x="6839714" y="3843061"/>
            <a:ext cx="851328" cy="424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</p:cNvCxnSpPr>
          <p:nvPr/>
        </p:nvCxnSpPr>
        <p:spPr>
          <a:xfrm>
            <a:off x="9317909" y="3595318"/>
            <a:ext cx="47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441489" y="1654786"/>
            <a:ext cx="2862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Четвертый блок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91434" y="1654786"/>
            <a:ext cx="23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50942" y="1657602"/>
            <a:ext cx="2471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блок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225" y="1657602"/>
            <a:ext cx="2372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блок</a:t>
            </a:r>
          </a:p>
        </p:txBody>
      </p:sp>
    </p:spTree>
    <p:extLst>
      <p:ext uri="{BB962C8B-B14F-4D97-AF65-F5344CB8AC3E}">
        <p14:creationId xmlns:p14="http://schemas.microsoft.com/office/powerpoint/2010/main" val="156201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29"/>
            <a:ext cx="10515600" cy="4974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Загрузка и обработка данных: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необходимых библиотек и модулей;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загрузка физико-химических свойств из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файла, в котором неизвестны некоторые значения параметров; 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данных с известными значениями вязкости или плотности. 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Построение моделей и вычисление метрик для них: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регрессия;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соседей;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Предсказание неизмеренных данных с помощью разных моделей и их сравнение.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926EC5F-F2A6-8B83-F89B-C7371C2F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9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598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936" y="11588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данных из файла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4249" y="1641503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57" y="2041613"/>
            <a:ext cx="3115074" cy="42849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131" y="1641503"/>
            <a:ext cx="257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данных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183" y="3906748"/>
            <a:ext cx="473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 для обучения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623304-D0A7-3F69-6B0D-DAC0500B1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2" t="55257" r="37001" b="35553"/>
          <a:stretch/>
        </p:blipFill>
        <p:spPr>
          <a:xfrm>
            <a:off x="557290" y="2206168"/>
            <a:ext cx="5960090" cy="12329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0C85ED-AD98-623F-BAAA-BF4182A37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91" t="63599" r="36355" b="27561"/>
          <a:stretch/>
        </p:blipFill>
        <p:spPr>
          <a:xfrm>
            <a:off x="470341" y="4471413"/>
            <a:ext cx="6258004" cy="10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7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07913-794E-3695-7DD1-DF7989E6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4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методом главных компонент параметров алканов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9C180D7-E291-8B99-BB0B-A274901E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" y="2258573"/>
            <a:ext cx="5191200" cy="4101224"/>
          </a:xfrm>
          <a:prstGeom prst="rect">
            <a:avLst/>
          </a:prstGeom>
        </p:spPr>
      </p:pic>
      <p:pic>
        <p:nvPicPr>
          <p:cNvPr id="8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9964BF6-43A5-C219-F852-FC61F5FDB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76" y="2258573"/>
            <a:ext cx="5258901" cy="41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1E0B07-770C-6FBB-A394-9DF85C6BFDE5}"/>
              </a:ext>
            </a:extLst>
          </p:cNvPr>
          <p:cNvSpPr txBox="1"/>
          <p:nvPr/>
        </p:nvSpPr>
        <p:spPr>
          <a:xfrm>
            <a:off x="1672075" y="1891405"/>
            <a:ext cx="312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плотности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ED61D-EE6A-5449-6A1B-7FE83F893A62}"/>
              </a:ext>
            </a:extLst>
          </p:cNvPr>
          <p:cNvSpPr txBox="1"/>
          <p:nvPr/>
        </p:nvSpPr>
        <p:spPr>
          <a:xfrm>
            <a:off x="7232089" y="1891406"/>
            <a:ext cx="312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вязкости </a:t>
            </a:r>
          </a:p>
        </p:txBody>
      </p:sp>
    </p:spTree>
    <p:extLst>
      <p:ext uri="{BB962C8B-B14F-4D97-AF65-F5344CB8AC3E}">
        <p14:creationId xmlns:p14="http://schemas.microsoft.com/office/powerpoint/2010/main" val="35798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31F02F4-ACD2-ACD2-44AC-0E844368C645}"/>
              </a:ext>
            </a:extLst>
          </p:cNvPr>
          <p:cNvSpPr txBox="1">
            <a:spLocks/>
          </p:cNvSpPr>
          <p:nvPr/>
        </p:nvSpPr>
        <p:spPr>
          <a:xfrm>
            <a:off x="838200" y="86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187EEB-8235-69C6-40FB-9324EF915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68"/>
          <a:stretch/>
        </p:blipFill>
        <p:spPr>
          <a:xfrm>
            <a:off x="100579" y="1317061"/>
            <a:ext cx="6243660" cy="37190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1034EE-A6EA-1F05-FE3D-FA7302E4E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55" y="2491335"/>
            <a:ext cx="6573656" cy="3747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B13EAA-A86E-0C85-E31B-B0A9EA8AB161}"/>
              </a:ext>
            </a:extLst>
          </p:cNvPr>
          <p:cNvSpPr txBox="1"/>
          <p:nvPr/>
        </p:nvSpPr>
        <p:spPr>
          <a:xfrm>
            <a:off x="197989" y="5088627"/>
            <a:ext cx="47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для плотности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FD17-1D02-A64B-7F4C-055BC7A9B9BD}"/>
              </a:ext>
            </a:extLst>
          </p:cNvPr>
          <p:cNvSpPr txBox="1"/>
          <p:nvPr/>
        </p:nvSpPr>
        <p:spPr>
          <a:xfrm>
            <a:off x="6528434" y="1924638"/>
            <a:ext cx="464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для вязкости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945A8BC-97F0-AAFD-F721-B1C1BF36E908}"/>
              </a:ext>
            </a:extLst>
          </p:cNvPr>
          <p:cNvSpPr/>
          <p:nvPr/>
        </p:nvSpPr>
        <p:spPr>
          <a:xfrm>
            <a:off x="100579" y="4320073"/>
            <a:ext cx="1373658" cy="768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5B97EA-0968-A7B3-7ACD-9D72C00B303C}"/>
              </a:ext>
            </a:extLst>
          </p:cNvPr>
          <p:cNvSpPr/>
          <p:nvPr/>
        </p:nvSpPr>
        <p:spPr>
          <a:xfrm>
            <a:off x="5420355" y="5496436"/>
            <a:ext cx="1373658" cy="768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131A7-C5B1-DBF3-3BD5-0AA59AB7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986239-2ACB-73E6-436F-7D5EDAAC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356978"/>
            <a:ext cx="6611273" cy="5106113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05B33B2-C0B7-3B5A-E996-0D9CBA89336B}"/>
              </a:ext>
            </a:extLst>
          </p:cNvPr>
          <p:cNvSpPr/>
          <p:nvPr/>
        </p:nvSpPr>
        <p:spPr>
          <a:xfrm>
            <a:off x="2790363" y="5694537"/>
            <a:ext cx="1373658" cy="768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01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F4356-A6DE-D608-7DFE-988C2DFA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01" y="1319753"/>
            <a:ext cx="7571398" cy="5118836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86CDD9D-3621-01DE-213A-9B032F2A01B6}"/>
              </a:ext>
            </a:extLst>
          </p:cNvPr>
          <p:cNvSpPr txBox="1">
            <a:spLocks/>
          </p:cNvSpPr>
          <p:nvPr/>
        </p:nvSpPr>
        <p:spPr>
          <a:xfrm>
            <a:off x="838200" y="86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87AC7BF-D0C0-2557-B7B5-368CD3101DE3}"/>
              </a:ext>
            </a:extLst>
          </p:cNvPr>
          <p:cNvSpPr/>
          <p:nvPr/>
        </p:nvSpPr>
        <p:spPr>
          <a:xfrm>
            <a:off x="2377249" y="5670035"/>
            <a:ext cx="1373658" cy="768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64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1292</TotalTime>
  <Words>386</Words>
  <Application>Microsoft Office PowerPoint</Application>
  <PresentationFormat>Широкоэкранный</PresentationFormat>
  <Paragraphs>78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Предсказание физико-химических свойств материалов с помощью методов машинного обучения</vt:lpstr>
      <vt:lpstr>Цели и задачи </vt:lpstr>
      <vt:lpstr>Блок-схема программного комплекса</vt:lpstr>
      <vt:lpstr>Архитектура решения</vt:lpstr>
      <vt:lpstr>Выгрузка данных из файла</vt:lpstr>
      <vt:lpstr>Оценка методом главных компонент параметров алканов</vt:lpstr>
      <vt:lpstr>Презентация PowerPoint</vt:lpstr>
      <vt:lpstr>Метод k ближайших соседей</vt:lpstr>
      <vt:lpstr>Презентация PowerPoint</vt:lpstr>
      <vt:lpstr>Презентация PowerPoint</vt:lpstr>
      <vt:lpstr>Предсказание вязкости</vt:lpstr>
      <vt:lpstr>Предсказание плотности</vt:lpstr>
      <vt:lpstr>Заключение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физико-химических свойств материалов с помощью методов машинного обучения</dc:title>
  <dc:creator>Kirill Sannikov; RodionSky</dc:creator>
  <cp:lastModifiedBy>RodionSky</cp:lastModifiedBy>
  <cp:revision>61</cp:revision>
  <dcterms:created xsi:type="dcterms:W3CDTF">2023-04-28T05:27:39Z</dcterms:created>
  <dcterms:modified xsi:type="dcterms:W3CDTF">2023-06-09T18:47:42Z</dcterms:modified>
</cp:coreProperties>
</file>