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17C4B7-3DC2-48FA-BABB-575D67C0719F}">
  <a:tblStyle styleId="{CF17C4B7-3DC2-48FA-BABB-575D67C07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c013739f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c013739f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85fc89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85fc89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585fc89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585fc89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c013739f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c013739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c013739f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c013739f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013739f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c013739f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c013739f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c013739f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013739f0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c013739f0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c013739f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c013739f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olistbr/brazilian-ecommerc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</a:t>
            </a:r>
            <a:r>
              <a:rPr lang="ru"/>
              <a:t>E</a:t>
            </a:r>
            <a:r>
              <a:rPr lang="ru"/>
              <a:t>-commerce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оманда</a:t>
            </a:r>
            <a:r>
              <a:rPr lang="ru"/>
              <a:t> №5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06100" y="2404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06100" y="1074475"/>
            <a:ext cx="31440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Набор данных </a:t>
            </a:r>
            <a:r>
              <a:rPr lang="ru">
                <a:solidFill>
                  <a:srgbClr val="674EA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Brazilian E-Commerce Public Dataset by Olist</a:t>
            </a:r>
            <a:r>
              <a:rPr lang="ru"/>
              <a:t> содержит информацию о 100 тысячах заказов в онлайн-магазине Olist в Бразилии с 2016 по 2018 год. Он включает различные характеристики заказов: статус, цену, оплату, доставку, данные о клиенте, атрибуты продукта и отзывы покупателей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040650" y="2127375"/>
            <a:ext cx="851700" cy="801000"/>
          </a:xfrm>
          <a:prstGeom prst="ellipse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</a:rPr>
              <a:t>orders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923325" y="240475"/>
            <a:ext cx="1188000" cy="1152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</a:rPr>
              <a:t>geolocation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941325" y="3488988"/>
            <a:ext cx="1152000" cy="108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order payments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016500" y="3722988"/>
            <a:ext cx="900000" cy="846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</a:rPr>
              <a:t>order reviews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552250" y="1857538"/>
            <a:ext cx="966000" cy="90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products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67" name="Google Shape;67;p14"/>
          <p:cNvCxnSpPr>
            <a:stCxn id="62" idx="2"/>
            <a:endCxn id="68" idx="6"/>
          </p:cNvCxnSpPr>
          <p:nvPr/>
        </p:nvCxnSpPr>
        <p:spPr>
          <a:xfrm rot="10800000">
            <a:off x="5093250" y="2527875"/>
            <a:ext cx="947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7585250" y="359925"/>
            <a:ext cx="900000" cy="84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sellers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459250" y="3488988"/>
            <a:ext cx="1152000" cy="108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</a:rPr>
              <a:t>product category name translation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941325" y="1987875"/>
            <a:ext cx="1152000" cy="108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customers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71" name="Google Shape;71;p14"/>
          <p:cNvCxnSpPr>
            <a:stCxn id="62" idx="0"/>
            <a:endCxn id="72" idx="4"/>
          </p:cNvCxnSpPr>
          <p:nvPr/>
        </p:nvCxnSpPr>
        <p:spPr>
          <a:xfrm rot="10800000">
            <a:off x="6466500" y="1205775"/>
            <a:ext cx="0" cy="921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6016488" y="359925"/>
            <a:ext cx="900000" cy="84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order items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73" name="Google Shape;73;p14"/>
          <p:cNvCxnSpPr>
            <a:stCxn id="62" idx="4"/>
            <a:endCxn id="65" idx="0"/>
          </p:cNvCxnSpPr>
          <p:nvPr/>
        </p:nvCxnSpPr>
        <p:spPr>
          <a:xfrm>
            <a:off x="6466500" y="2928375"/>
            <a:ext cx="0" cy="794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4" idx="7"/>
            <a:endCxn id="62" idx="3"/>
          </p:cNvCxnSpPr>
          <p:nvPr/>
        </p:nvCxnSpPr>
        <p:spPr>
          <a:xfrm flipH="1" rot="10800000">
            <a:off x="4924619" y="2811050"/>
            <a:ext cx="1240800" cy="836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6" idx="4"/>
            <a:endCxn id="70" idx="0"/>
          </p:cNvCxnSpPr>
          <p:nvPr/>
        </p:nvCxnSpPr>
        <p:spPr>
          <a:xfrm>
            <a:off x="8035250" y="2765938"/>
            <a:ext cx="0" cy="723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6" idx="1"/>
            <a:endCxn id="72" idx="5"/>
          </p:cNvCxnSpPr>
          <p:nvPr/>
        </p:nvCxnSpPr>
        <p:spPr>
          <a:xfrm rot="10800000">
            <a:off x="6784717" y="1082170"/>
            <a:ext cx="909000" cy="90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2" idx="6"/>
            <a:endCxn id="69" idx="2"/>
          </p:cNvCxnSpPr>
          <p:nvPr/>
        </p:nvCxnSpPr>
        <p:spPr>
          <a:xfrm>
            <a:off x="6916488" y="782925"/>
            <a:ext cx="668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68" idx="0"/>
            <a:endCxn id="63" idx="4"/>
          </p:cNvCxnSpPr>
          <p:nvPr/>
        </p:nvCxnSpPr>
        <p:spPr>
          <a:xfrm rot="10800000">
            <a:off x="4517325" y="1392375"/>
            <a:ext cx="0" cy="595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4"/>
          <p:cNvGrpSpPr/>
          <p:nvPr/>
        </p:nvGrpSpPr>
        <p:grpSpPr>
          <a:xfrm>
            <a:off x="369550" y="4680600"/>
            <a:ext cx="510300" cy="324300"/>
            <a:chOff x="369550" y="4680600"/>
            <a:chExt cx="510300" cy="324300"/>
          </a:xfrm>
        </p:grpSpPr>
        <p:sp>
          <p:nvSpPr>
            <p:cNvPr id="80" name="Google Shape;80;p14"/>
            <p:cNvSpPr/>
            <p:nvPr/>
          </p:nvSpPr>
          <p:spPr>
            <a:xfrm>
              <a:off x="3695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14"/>
            <p:cNvCxnSpPr>
              <a:stCxn id="80" idx="6"/>
              <a:endCxn id="82" idx="2"/>
            </p:cNvCxnSpPr>
            <p:nvPr/>
          </p:nvCxnSpPr>
          <p:spPr>
            <a:xfrm>
              <a:off x="6938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3" name="Google Shape;8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763" y="4749761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4"/>
          <p:cNvGrpSpPr/>
          <p:nvPr/>
        </p:nvGrpSpPr>
        <p:grpSpPr>
          <a:xfrm>
            <a:off x="879750" y="4680600"/>
            <a:ext cx="510300" cy="324300"/>
            <a:chOff x="879750" y="4680600"/>
            <a:chExt cx="510300" cy="324300"/>
          </a:xfrm>
        </p:grpSpPr>
        <p:sp>
          <p:nvSpPr>
            <p:cNvPr id="82" name="Google Shape;82;p14"/>
            <p:cNvSpPr/>
            <p:nvPr/>
          </p:nvSpPr>
          <p:spPr>
            <a:xfrm>
              <a:off x="8797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14"/>
            <p:cNvCxnSpPr>
              <a:stCxn id="82" idx="6"/>
              <a:endCxn id="86" idx="2"/>
            </p:cNvCxnSpPr>
            <p:nvPr/>
          </p:nvCxnSpPr>
          <p:spPr>
            <a:xfrm>
              <a:off x="12040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7" name="Google Shape;87;p14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948950" y="4749750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4"/>
          <p:cNvGrpSpPr/>
          <p:nvPr/>
        </p:nvGrpSpPr>
        <p:grpSpPr>
          <a:xfrm>
            <a:off x="1389950" y="4680600"/>
            <a:ext cx="324300" cy="324300"/>
            <a:chOff x="1389950" y="4680600"/>
            <a:chExt cx="324300" cy="324300"/>
          </a:xfrm>
        </p:grpSpPr>
        <p:sp>
          <p:nvSpPr>
            <p:cNvPr id="86" name="Google Shape;86;p14"/>
            <p:cNvSpPr/>
            <p:nvPr/>
          </p:nvSpPr>
          <p:spPr>
            <a:xfrm>
              <a:off x="13899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" name="Google Shape;89;p14"/>
            <p:cNvPicPr preferRelativeResize="0"/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>
              <a:off x="1459100" y="4749775"/>
              <a:ext cx="186000" cy="185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1152475"/>
            <a:ext cx="75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4EA7"/>
                </a:solidFill>
              </a:rPr>
              <a:t>Цели проекта:</a:t>
            </a:r>
            <a:endParaRPr>
              <a:solidFill>
                <a:srgbClr val="674EA7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Предсказание времени доставки товара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Предсказание общей суммы заказа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4EA7"/>
                </a:solidFill>
              </a:rPr>
              <a:t>Задачи проекта:</a:t>
            </a:r>
            <a:endParaRPr>
              <a:solidFill>
                <a:srgbClr val="674EA7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Исследование данных для определения факторов, влияющих на время доставки и сумму заказа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Применение моделей машинного обучения для предсказания времени доставки и общей суммы заказа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4EA7"/>
                </a:solidFill>
              </a:rPr>
              <a:t>Ожидаемый результат:</a:t>
            </a:r>
            <a:r>
              <a:rPr lang="ru"/>
              <a:t> разработка моделей, способных точно предсказывать время доставки и общую сумму заказа на основе доступных данных о заказах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369550" y="4680600"/>
            <a:ext cx="510300" cy="324300"/>
            <a:chOff x="369550" y="4680600"/>
            <a:chExt cx="510300" cy="324300"/>
          </a:xfrm>
        </p:grpSpPr>
        <p:sp>
          <p:nvSpPr>
            <p:cNvPr id="97" name="Google Shape;97;p15"/>
            <p:cNvSpPr/>
            <p:nvPr/>
          </p:nvSpPr>
          <p:spPr>
            <a:xfrm>
              <a:off x="3695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" name="Google Shape;98;p15"/>
            <p:cNvCxnSpPr>
              <a:stCxn id="97" idx="6"/>
              <a:endCxn id="99" idx="2"/>
            </p:cNvCxnSpPr>
            <p:nvPr/>
          </p:nvCxnSpPr>
          <p:spPr>
            <a:xfrm>
              <a:off x="6938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00" name="Google Shape;10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8763" y="4749761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5"/>
          <p:cNvGrpSpPr/>
          <p:nvPr/>
        </p:nvGrpSpPr>
        <p:grpSpPr>
          <a:xfrm>
            <a:off x="879750" y="4680600"/>
            <a:ext cx="510300" cy="324300"/>
            <a:chOff x="879750" y="4680600"/>
            <a:chExt cx="510300" cy="324300"/>
          </a:xfrm>
        </p:grpSpPr>
        <p:sp>
          <p:nvSpPr>
            <p:cNvPr id="99" name="Google Shape;99;p15"/>
            <p:cNvSpPr/>
            <p:nvPr/>
          </p:nvSpPr>
          <p:spPr>
            <a:xfrm>
              <a:off x="8797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" name="Google Shape;102;p15"/>
            <p:cNvCxnSpPr>
              <a:stCxn id="99" idx="6"/>
              <a:endCxn id="103" idx="2"/>
            </p:cNvCxnSpPr>
            <p:nvPr/>
          </p:nvCxnSpPr>
          <p:spPr>
            <a:xfrm>
              <a:off x="12040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04" name="Google Shape;104;p15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948950" y="4749750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5"/>
          <p:cNvGrpSpPr/>
          <p:nvPr/>
        </p:nvGrpSpPr>
        <p:grpSpPr>
          <a:xfrm>
            <a:off x="1389950" y="4680600"/>
            <a:ext cx="324300" cy="324300"/>
            <a:chOff x="1389950" y="4680600"/>
            <a:chExt cx="324300" cy="324300"/>
          </a:xfrm>
        </p:grpSpPr>
        <p:sp>
          <p:nvSpPr>
            <p:cNvPr id="103" name="Google Shape;103;p15"/>
            <p:cNvSpPr/>
            <p:nvPr/>
          </p:nvSpPr>
          <p:spPr>
            <a:xfrm>
              <a:off x="13899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6" name="Google Shape;106;p15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1459100" y="4749775"/>
              <a:ext cx="186000" cy="185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аспределения</a:t>
            </a:r>
            <a:endParaRPr/>
          </a:p>
        </p:txBody>
      </p:sp>
      <p:pic>
        <p:nvPicPr>
          <p:cNvPr id="112" name="Google Shape;112;p16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5" y="1505075"/>
            <a:ext cx="4320000" cy="295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725" y="1505075"/>
            <a:ext cx="4320000" cy="2952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6"/>
          <p:cNvGrpSpPr/>
          <p:nvPr/>
        </p:nvGrpSpPr>
        <p:grpSpPr>
          <a:xfrm>
            <a:off x="369550" y="4680600"/>
            <a:ext cx="510300" cy="324300"/>
            <a:chOff x="369550" y="4680600"/>
            <a:chExt cx="510300" cy="324300"/>
          </a:xfrm>
        </p:grpSpPr>
        <p:sp>
          <p:nvSpPr>
            <p:cNvPr id="115" name="Google Shape;115;p16"/>
            <p:cNvSpPr/>
            <p:nvPr/>
          </p:nvSpPr>
          <p:spPr>
            <a:xfrm>
              <a:off x="3695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" name="Google Shape;116;p16"/>
            <p:cNvCxnSpPr>
              <a:stCxn id="115" idx="6"/>
              <a:endCxn id="117" idx="2"/>
            </p:cNvCxnSpPr>
            <p:nvPr/>
          </p:nvCxnSpPr>
          <p:spPr>
            <a:xfrm>
              <a:off x="6938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18" name="Google Shape;118;p16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438763" y="4749761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6"/>
          <p:cNvGrpSpPr/>
          <p:nvPr/>
        </p:nvGrpSpPr>
        <p:grpSpPr>
          <a:xfrm>
            <a:off x="879750" y="4680600"/>
            <a:ext cx="510300" cy="324300"/>
            <a:chOff x="879750" y="4680600"/>
            <a:chExt cx="510300" cy="324300"/>
          </a:xfrm>
        </p:grpSpPr>
        <p:sp>
          <p:nvSpPr>
            <p:cNvPr id="117" name="Google Shape;117;p16"/>
            <p:cNvSpPr/>
            <p:nvPr/>
          </p:nvSpPr>
          <p:spPr>
            <a:xfrm>
              <a:off x="8797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" name="Google Shape;120;p16"/>
            <p:cNvCxnSpPr>
              <a:stCxn id="117" idx="6"/>
              <a:endCxn id="121" idx="2"/>
            </p:cNvCxnSpPr>
            <p:nvPr/>
          </p:nvCxnSpPr>
          <p:spPr>
            <a:xfrm>
              <a:off x="12040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22" name="Google Shape;12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8950" y="4749750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16"/>
          <p:cNvGrpSpPr/>
          <p:nvPr/>
        </p:nvGrpSpPr>
        <p:grpSpPr>
          <a:xfrm>
            <a:off x="1389950" y="4680600"/>
            <a:ext cx="324300" cy="324300"/>
            <a:chOff x="1389950" y="4680600"/>
            <a:chExt cx="324300" cy="324300"/>
          </a:xfrm>
        </p:grpSpPr>
        <p:sp>
          <p:nvSpPr>
            <p:cNvPr id="121" name="Google Shape;121;p16"/>
            <p:cNvSpPr/>
            <p:nvPr/>
          </p:nvSpPr>
          <p:spPr>
            <a:xfrm>
              <a:off x="13899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Google Shape;124;p16"/>
            <p:cNvPicPr preferRelativeResize="0"/>
            <p:nvPr/>
          </p:nvPicPr>
          <p:blipFill>
            <a:blip r:embed="rId7">
              <a:alphaModFix amt="50000"/>
            </a:blip>
            <a:stretch>
              <a:fillRect/>
            </a:stretch>
          </p:blipFill>
          <p:spPr>
            <a:xfrm>
              <a:off x="1459100" y="4749775"/>
              <a:ext cx="186000" cy="185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Корреляция между числовыми признаками</a:t>
            </a:r>
            <a:endParaRPr/>
          </a:p>
        </p:txBody>
      </p:sp>
      <p:graphicFrame>
        <p:nvGraphicFramePr>
          <p:cNvPr id="130" name="Google Shape;130;p17"/>
          <p:cNvGraphicFramePr/>
          <p:nvPr/>
        </p:nvGraphicFramePr>
        <p:xfrm>
          <a:off x="728875" y="153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{CF17C4B7-3DC2-48FA-BABB-575D67C0719F}</a:tableStyleId>
              </a:tblPr>
              <a:tblGrid>
                <a:gridCol w="1537250"/>
                <a:gridCol w="1537250"/>
                <a:gridCol w="1537250"/>
                <a:gridCol w="1537250"/>
                <a:gridCol w="1537250"/>
              </a:tblGrid>
              <a:tr h="5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ADADAD"/>
                          </a:solidFill>
                        </a:rPr>
                        <a:t>customer zip code prefix</a:t>
                      </a:r>
                      <a:endParaRPr b="1" sz="900">
                        <a:solidFill>
                          <a:srgbClr val="ADADA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ADADAD"/>
                          </a:solidFill>
                        </a:rPr>
                        <a:t>order item id</a:t>
                      </a:r>
                      <a:endParaRPr b="1" sz="900">
                        <a:solidFill>
                          <a:srgbClr val="ADADA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ADADAD"/>
                          </a:solidFill>
                        </a:rPr>
                        <a:t>delivery time</a:t>
                      </a:r>
                      <a:endParaRPr b="1" sz="900">
                        <a:solidFill>
                          <a:srgbClr val="ADADA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ADADAD"/>
                          </a:solidFill>
                        </a:rPr>
                        <a:t>total items</a:t>
                      </a:r>
                      <a:endParaRPr b="1" sz="900">
                        <a:solidFill>
                          <a:srgbClr val="ADADA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ADADAD"/>
                          </a:solidFill>
                        </a:rPr>
                        <a:t>customer zip code prefix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0,000312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0,344027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F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0,000393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58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ADADAD"/>
                          </a:solidFill>
                        </a:rPr>
                        <a:t>order item id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0,000312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-0,005698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0,793836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9AB"/>
                    </a:solidFill>
                  </a:tcPr>
                </a:tc>
              </a:tr>
              <a:tr h="58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ADADAD"/>
                          </a:solidFill>
                        </a:rPr>
                        <a:t>delivery time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0,344027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F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-0,005698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-0,007178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58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ADADAD"/>
                          </a:solidFill>
                        </a:rPr>
                        <a:t>total items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0,000393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0,793836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9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-0,007178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ADAD"/>
                    </a:solidFill>
                  </a:tcPr>
                </a:tc>
              </a:tr>
            </a:tbl>
          </a:graphicData>
        </a:graphic>
      </p:graphicFrame>
      <p:grpSp>
        <p:nvGrpSpPr>
          <p:cNvPr id="131" name="Google Shape;131;p17"/>
          <p:cNvGrpSpPr/>
          <p:nvPr/>
        </p:nvGrpSpPr>
        <p:grpSpPr>
          <a:xfrm>
            <a:off x="369550" y="4680600"/>
            <a:ext cx="510300" cy="324300"/>
            <a:chOff x="369550" y="4680600"/>
            <a:chExt cx="510300" cy="324300"/>
          </a:xfrm>
        </p:grpSpPr>
        <p:sp>
          <p:nvSpPr>
            <p:cNvPr id="132" name="Google Shape;132;p17"/>
            <p:cNvSpPr/>
            <p:nvPr/>
          </p:nvSpPr>
          <p:spPr>
            <a:xfrm>
              <a:off x="3695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7"/>
            <p:cNvCxnSpPr>
              <a:stCxn id="132" idx="6"/>
              <a:endCxn id="134" idx="2"/>
            </p:cNvCxnSpPr>
            <p:nvPr/>
          </p:nvCxnSpPr>
          <p:spPr>
            <a:xfrm>
              <a:off x="6938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35" name="Google Shape;135;p17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438763" y="4749761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7"/>
          <p:cNvGrpSpPr/>
          <p:nvPr/>
        </p:nvGrpSpPr>
        <p:grpSpPr>
          <a:xfrm>
            <a:off x="879750" y="4680600"/>
            <a:ext cx="510300" cy="324300"/>
            <a:chOff x="879750" y="4680600"/>
            <a:chExt cx="510300" cy="324300"/>
          </a:xfrm>
        </p:grpSpPr>
        <p:sp>
          <p:nvSpPr>
            <p:cNvPr id="134" name="Google Shape;134;p17"/>
            <p:cNvSpPr/>
            <p:nvPr/>
          </p:nvSpPr>
          <p:spPr>
            <a:xfrm>
              <a:off x="8797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17"/>
            <p:cNvCxnSpPr>
              <a:stCxn id="134" idx="6"/>
              <a:endCxn id="138" idx="2"/>
            </p:cNvCxnSpPr>
            <p:nvPr/>
          </p:nvCxnSpPr>
          <p:spPr>
            <a:xfrm>
              <a:off x="12040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39" name="Google Shape;13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48950" y="4749750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17"/>
          <p:cNvGrpSpPr/>
          <p:nvPr/>
        </p:nvGrpSpPr>
        <p:grpSpPr>
          <a:xfrm>
            <a:off x="1389950" y="4680600"/>
            <a:ext cx="324300" cy="324300"/>
            <a:chOff x="1389950" y="4680600"/>
            <a:chExt cx="324300" cy="324300"/>
          </a:xfrm>
        </p:grpSpPr>
        <p:sp>
          <p:nvSpPr>
            <p:cNvPr id="138" name="Google Shape;138;p17"/>
            <p:cNvSpPr/>
            <p:nvPr/>
          </p:nvSpPr>
          <p:spPr>
            <a:xfrm>
              <a:off x="13899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1" name="Google Shape;141;p17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1459100" y="4749775"/>
              <a:ext cx="186000" cy="185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моделей и оценка качества</a:t>
            </a:r>
            <a:endParaRPr/>
          </a:p>
        </p:txBody>
      </p:sp>
      <p:graphicFrame>
        <p:nvGraphicFramePr>
          <p:cNvPr id="147" name="Google Shape;147;p18"/>
          <p:cNvGraphicFramePr/>
          <p:nvPr/>
        </p:nvGraphicFramePr>
        <p:xfrm>
          <a:off x="494050" y="133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{CF17C4B7-3DC2-48FA-BABB-575D67C0719F}</a:tableStyleId>
              </a:tblPr>
              <a:tblGrid>
                <a:gridCol w="2038975"/>
                <a:gridCol w="2038975"/>
                <a:gridCol w="2038975"/>
                <a:gridCol w="2038975"/>
              </a:tblGrid>
              <a:tr h="5375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ADADA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ADADAD"/>
                          </a:solidFill>
                        </a:rPr>
                        <a:t>Время доставки</a:t>
                      </a:r>
                      <a:endParaRPr b="1">
                        <a:solidFill>
                          <a:srgbClr val="ADADA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ADADAD"/>
                          </a:solidFill>
                        </a:rPr>
                        <a:t>Общая сумма</a:t>
                      </a:r>
                      <a:endParaRPr b="1">
                        <a:solidFill>
                          <a:srgbClr val="ADADA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ADADAD"/>
                          </a:solidFill>
                        </a:rPr>
                        <a:t>Линейная регрессия</a:t>
                      </a:r>
                      <a:endParaRPr sz="1100">
                        <a:solidFill>
                          <a:srgbClr val="ADADA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ADADAD"/>
                          </a:solidFill>
                        </a:rPr>
                        <a:t>KNN</a:t>
                      </a:r>
                      <a:endParaRPr sz="1100">
                        <a:solidFill>
                          <a:srgbClr val="ADADA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ADADAD"/>
                          </a:solidFill>
                        </a:rPr>
                        <a:t>Линейная регрессия</a:t>
                      </a:r>
                      <a:endParaRPr sz="1100">
                        <a:solidFill>
                          <a:srgbClr val="ADADA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ADADAD"/>
                          </a:solidFill>
                        </a:rPr>
                        <a:t>MAE</a:t>
                      </a:r>
                      <a:endParaRPr b="1">
                        <a:solidFill>
                          <a:srgbClr val="ADADA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4.186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4.241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186504357.937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ADAD"/>
                    </a:solidFill>
                  </a:tcPr>
                </a:tc>
              </a:tr>
              <a:tr h="53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ADADAD"/>
                          </a:solidFill>
                        </a:rPr>
                        <a:t>RMSE</a:t>
                      </a:r>
                      <a:endParaRPr b="1">
                        <a:solidFill>
                          <a:srgbClr val="ADADA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5.323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5.529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53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ADADAD"/>
                          </a:solidFill>
                        </a:rPr>
                        <a:t>R squared</a:t>
                      </a:r>
                      <a:endParaRPr b="1">
                        <a:solidFill>
                          <a:srgbClr val="ADADA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0.227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0.166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0.264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ADAD"/>
                    </a:solidFill>
                  </a:tcPr>
                </a:tc>
              </a:tr>
            </a:tbl>
          </a:graphicData>
        </a:graphic>
      </p:graphicFrame>
      <p:grpSp>
        <p:nvGrpSpPr>
          <p:cNvPr id="148" name="Google Shape;148;p18"/>
          <p:cNvGrpSpPr/>
          <p:nvPr/>
        </p:nvGrpSpPr>
        <p:grpSpPr>
          <a:xfrm>
            <a:off x="369550" y="4680600"/>
            <a:ext cx="510300" cy="324300"/>
            <a:chOff x="369550" y="4680600"/>
            <a:chExt cx="510300" cy="324300"/>
          </a:xfrm>
        </p:grpSpPr>
        <p:sp>
          <p:nvSpPr>
            <p:cNvPr id="149" name="Google Shape;149;p18"/>
            <p:cNvSpPr/>
            <p:nvPr/>
          </p:nvSpPr>
          <p:spPr>
            <a:xfrm>
              <a:off x="3695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18"/>
            <p:cNvCxnSpPr>
              <a:stCxn id="149" idx="6"/>
              <a:endCxn id="151" idx="2"/>
            </p:cNvCxnSpPr>
            <p:nvPr/>
          </p:nvCxnSpPr>
          <p:spPr>
            <a:xfrm>
              <a:off x="6938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438763" y="4749761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8"/>
          <p:cNvGrpSpPr/>
          <p:nvPr/>
        </p:nvGrpSpPr>
        <p:grpSpPr>
          <a:xfrm>
            <a:off x="879750" y="4680600"/>
            <a:ext cx="510300" cy="324300"/>
            <a:chOff x="879750" y="4680600"/>
            <a:chExt cx="510300" cy="324300"/>
          </a:xfrm>
        </p:grpSpPr>
        <p:sp>
          <p:nvSpPr>
            <p:cNvPr id="151" name="Google Shape;151;p18"/>
            <p:cNvSpPr/>
            <p:nvPr/>
          </p:nvSpPr>
          <p:spPr>
            <a:xfrm>
              <a:off x="8797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18"/>
            <p:cNvCxnSpPr>
              <a:stCxn id="151" idx="6"/>
              <a:endCxn id="155" idx="2"/>
            </p:cNvCxnSpPr>
            <p:nvPr/>
          </p:nvCxnSpPr>
          <p:spPr>
            <a:xfrm>
              <a:off x="12040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6" name="Google Shape;15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48950" y="4749750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18"/>
          <p:cNvGrpSpPr/>
          <p:nvPr/>
        </p:nvGrpSpPr>
        <p:grpSpPr>
          <a:xfrm>
            <a:off x="1389950" y="4680600"/>
            <a:ext cx="324300" cy="324300"/>
            <a:chOff x="1389950" y="4680600"/>
            <a:chExt cx="324300" cy="324300"/>
          </a:xfrm>
        </p:grpSpPr>
        <p:sp>
          <p:nvSpPr>
            <p:cNvPr id="155" name="Google Shape;155;p18"/>
            <p:cNvSpPr/>
            <p:nvPr/>
          </p:nvSpPr>
          <p:spPr>
            <a:xfrm>
              <a:off x="13899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" name="Google Shape;158;p18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1459100" y="4749775"/>
              <a:ext cx="186000" cy="185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результатов - время доставки</a:t>
            </a:r>
            <a:endParaRPr/>
          </a:p>
        </p:txBody>
      </p:sp>
      <p:grpSp>
        <p:nvGrpSpPr>
          <p:cNvPr id="164" name="Google Shape;164;p19"/>
          <p:cNvGrpSpPr/>
          <p:nvPr/>
        </p:nvGrpSpPr>
        <p:grpSpPr>
          <a:xfrm>
            <a:off x="122839" y="1369188"/>
            <a:ext cx="8898322" cy="2718224"/>
            <a:chOff x="152400" y="1683975"/>
            <a:chExt cx="8898322" cy="2718224"/>
          </a:xfrm>
        </p:grpSpPr>
        <p:pic>
          <p:nvPicPr>
            <p:cNvPr id="165" name="Google Shape;165;p19" title="Диаграмма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683981"/>
              <a:ext cx="4396050" cy="2718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9" title="Диаграмма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54675" y="1683975"/>
              <a:ext cx="4396047" cy="2718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19"/>
          <p:cNvGrpSpPr/>
          <p:nvPr/>
        </p:nvGrpSpPr>
        <p:grpSpPr>
          <a:xfrm>
            <a:off x="369550" y="4680600"/>
            <a:ext cx="510300" cy="324300"/>
            <a:chOff x="369550" y="4680600"/>
            <a:chExt cx="510300" cy="324300"/>
          </a:xfrm>
        </p:grpSpPr>
        <p:sp>
          <p:nvSpPr>
            <p:cNvPr id="168" name="Google Shape;168;p19"/>
            <p:cNvSpPr/>
            <p:nvPr/>
          </p:nvSpPr>
          <p:spPr>
            <a:xfrm>
              <a:off x="3695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" name="Google Shape;169;p19"/>
            <p:cNvCxnSpPr>
              <a:stCxn id="168" idx="6"/>
              <a:endCxn id="170" idx="2"/>
            </p:cNvCxnSpPr>
            <p:nvPr/>
          </p:nvCxnSpPr>
          <p:spPr>
            <a:xfrm>
              <a:off x="6938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1" name="Google Shape;171;p19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438763" y="4749761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19"/>
          <p:cNvGrpSpPr/>
          <p:nvPr/>
        </p:nvGrpSpPr>
        <p:grpSpPr>
          <a:xfrm>
            <a:off x="1389950" y="4680600"/>
            <a:ext cx="324300" cy="324300"/>
            <a:chOff x="1389950" y="4680600"/>
            <a:chExt cx="324300" cy="324300"/>
          </a:xfrm>
        </p:grpSpPr>
        <p:sp>
          <p:nvSpPr>
            <p:cNvPr id="173" name="Google Shape;173;p19"/>
            <p:cNvSpPr/>
            <p:nvPr/>
          </p:nvSpPr>
          <p:spPr>
            <a:xfrm>
              <a:off x="13899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9100" y="4749775"/>
              <a:ext cx="186000" cy="185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19"/>
          <p:cNvGrpSpPr/>
          <p:nvPr/>
        </p:nvGrpSpPr>
        <p:grpSpPr>
          <a:xfrm>
            <a:off x="879750" y="4680600"/>
            <a:ext cx="510300" cy="324300"/>
            <a:chOff x="879750" y="4680600"/>
            <a:chExt cx="510300" cy="324300"/>
          </a:xfrm>
        </p:grpSpPr>
        <p:sp>
          <p:nvSpPr>
            <p:cNvPr id="170" name="Google Shape;170;p19"/>
            <p:cNvSpPr/>
            <p:nvPr/>
          </p:nvSpPr>
          <p:spPr>
            <a:xfrm>
              <a:off x="8797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9"/>
            <p:cNvCxnSpPr>
              <a:stCxn id="170" idx="6"/>
              <a:endCxn id="173" idx="2"/>
            </p:cNvCxnSpPr>
            <p:nvPr/>
          </p:nvCxnSpPr>
          <p:spPr>
            <a:xfrm>
              <a:off x="12040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7" name="Google Shape;177;p19"/>
            <p:cNvPicPr preferRelativeResize="0"/>
            <p:nvPr/>
          </p:nvPicPr>
          <p:blipFill>
            <a:blip r:embed="rId7">
              <a:alphaModFix amt="50000"/>
            </a:blip>
            <a:stretch>
              <a:fillRect/>
            </a:stretch>
          </p:blipFill>
          <p:spPr>
            <a:xfrm>
              <a:off x="948950" y="4749750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результатов - общая сумма</a:t>
            </a:r>
            <a:endParaRPr/>
          </a:p>
        </p:txBody>
      </p:sp>
      <p:pic>
        <p:nvPicPr>
          <p:cNvPr id="183" name="Google Shape;183;p20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025" y="1102925"/>
            <a:ext cx="5329950" cy="329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0"/>
          <p:cNvGrpSpPr/>
          <p:nvPr/>
        </p:nvGrpSpPr>
        <p:grpSpPr>
          <a:xfrm>
            <a:off x="369550" y="4680600"/>
            <a:ext cx="510300" cy="324300"/>
            <a:chOff x="369550" y="4680600"/>
            <a:chExt cx="510300" cy="324300"/>
          </a:xfrm>
        </p:grpSpPr>
        <p:sp>
          <p:nvSpPr>
            <p:cNvPr id="185" name="Google Shape;185;p20"/>
            <p:cNvSpPr/>
            <p:nvPr/>
          </p:nvSpPr>
          <p:spPr>
            <a:xfrm>
              <a:off x="3695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20"/>
            <p:cNvCxnSpPr>
              <a:stCxn id="185" idx="6"/>
              <a:endCxn id="187" idx="2"/>
            </p:cNvCxnSpPr>
            <p:nvPr/>
          </p:nvCxnSpPr>
          <p:spPr>
            <a:xfrm>
              <a:off x="6938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8" name="Google Shape;188;p20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438763" y="4749761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20"/>
          <p:cNvGrpSpPr/>
          <p:nvPr/>
        </p:nvGrpSpPr>
        <p:grpSpPr>
          <a:xfrm>
            <a:off x="1389950" y="4680600"/>
            <a:ext cx="324300" cy="324300"/>
            <a:chOff x="1389950" y="4680600"/>
            <a:chExt cx="324300" cy="324300"/>
          </a:xfrm>
        </p:grpSpPr>
        <p:sp>
          <p:nvSpPr>
            <p:cNvPr id="190" name="Google Shape;190;p20"/>
            <p:cNvSpPr/>
            <p:nvPr/>
          </p:nvSpPr>
          <p:spPr>
            <a:xfrm>
              <a:off x="13899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59100" y="4749775"/>
              <a:ext cx="186000" cy="185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0"/>
          <p:cNvGrpSpPr/>
          <p:nvPr/>
        </p:nvGrpSpPr>
        <p:grpSpPr>
          <a:xfrm>
            <a:off x="879750" y="4680600"/>
            <a:ext cx="510300" cy="324300"/>
            <a:chOff x="879750" y="4680600"/>
            <a:chExt cx="510300" cy="324300"/>
          </a:xfrm>
        </p:grpSpPr>
        <p:sp>
          <p:nvSpPr>
            <p:cNvPr id="187" name="Google Shape;187;p20"/>
            <p:cNvSpPr/>
            <p:nvPr/>
          </p:nvSpPr>
          <p:spPr>
            <a:xfrm>
              <a:off x="8797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" name="Google Shape;193;p20"/>
            <p:cNvCxnSpPr>
              <a:stCxn id="187" idx="6"/>
              <a:endCxn id="190" idx="2"/>
            </p:cNvCxnSpPr>
            <p:nvPr/>
          </p:nvCxnSpPr>
          <p:spPr>
            <a:xfrm>
              <a:off x="12040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94" name="Google Shape;194;p20"/>
            <p:cNvPicPr preferRelativeResize="0"/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>
              <a:off x="948950" y="4749750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369550" y="4680600"/>
            <a:ext cx="510300" cy="324300"/>
            <a:chOff x="369550" y="4680600"/>
            <a:chExt cx="510300" cy="324300"/>
          </a:xfrm>
        </p:grpSpPr>
        <p:sp>
          <p:nvSpPr>
            <p:cNvPr id="201" name="Google Shape;201;p21"/>
            <p:cNvSpPr/>
            <p:nvPr/>
          </p:nvSpPr>
          <p:spPr>
            <a:xfrm>
              <a:off x="3695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21"/>
            <p:cNvCxnSpPr>
              <a:stCxn id="201" idx="6"/>
              <a:endCxn id="203" idx="2"/>
            </p:cNvCxnSpPr>
            <p:nvPr/>
          </p:nvCxnSpPr>
          <p:spPr>
            <a:xfrm>
              <a:off x="6938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4" name="Google Shape;204;p21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438763" y="4749761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21"/>
          <p:cNvGrpSpPr/>
          <p:nvPr/>
        </p:nvGrpSpPr>
        <p:grpSpPr>
          <a:xfrm>
            <a:off x="1389950" y="4680600"/>
            <a:ext cx="324300" cy="324300"/>
            <a:chOff x="1389950" y="4680600"/>
            <a:chExt cx="324300" cy="324300"/>
          </a:xfrm>
        </p:grpSpPr>
        <p:sp>
          <p:nvSpPr>
            <p:cNvPr id="206" name="Google Shape;206;p21"/>
            <p:cNvSpPr/>
            <p:nvPr/>
          </p:nvSpPr>
          <p:spPr>
            <a:xfrm>
              <a:off x="13899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7" name="Google Shape;20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59100" y="4749775"/>
              <a:ext cx="186000" cy="185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21"/>
          <p:cNvGrpSpPr/>
          <p:nvPr/>
        </p:nvGrpSpPr>
        <p:grpSpPr>
          <a:xfrm>
            <a:off x="879750" y="4680600"/>
            <a:ext cx="510300" cy="324300"/>
            <a:chOff x="879750" y="4680600"/>
            <a:chExt cx="510300" cy="324300"/>
          </a:xfrm>
        </p:grpSpPr>
        <p:sp>
          <p:nvSpPr>
            <p:cNvPr id="203" name="Google Shape;203;p21"/>
            <p:cNvSpPr/>
            <p:nvPr/>
          </p:nvSpPr>
          <p:spPr>
            <a:xfrm>
              <a:off x="879750" y="4680600"/>
              <a:ext cx="324300" cy="324300"/>
            </a:xfrm>
            <a:prstGeom prst="ellipse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" name="Google Shape;209;p21"/>
            <p:cNvCxnSpPr>
              <a:stCxn id="203" idx="6"/>
              <a:endCxn id="206" idx="2"/>
            </p:cNvCxnSpPr>
            <p:nvPr/>
          </p:nvCxnSpPr>
          <p:spPr>
            <a:xfrm>
              <a:off x="1204050" y="4842750"/>
              <a:ext cx="186000" cy="0"/>
            </a:xfrm>
            <a:prstGeom prst="straightConnector1">
              <a:avLst/>
            </a:prstGeom>
            <a:noFill/>
            <a:ln cap="flat" cmpd="sng" w="19050">
              <a:solidFill>
                <a:srgbClr val="ADAD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10" name="Google Shape;210;p21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948950" y="4749750"/>
              <a:ext cx="186000" cy="18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1"/>
          <p:cNvSpPr txBox="1"/>
          <p:nvPr/>
        </p:nvSpPr>
        <p:spPr>
          <a:xfrm>
            <a:off x="465025" y="1078600"/>
            <a:ext cx="82119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>
                <a:solidFill>
                  <a:schemeClr val="lt2"/>
                </a:solidFill>
              </a:rPr>
              <a:t>Недостаточно признаков для обучения моделей линейной регрессии и kNN, поэтому невозможно предсказать результаты с высокой точностью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>
                <a:solidFill>
                  <a:schemeClr val="lt2"/>
                </a:solidFill>
              </a:rPr>
              <a:t>Замена гиперпараметров не приводит к повышению точности, так как данных изначально было недостаточно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ru" sz="1800">
                <a:solidFill>
                  <a:schemeClr val="lt2"/>
                </a:solidFill>
              </a:rPr>
              <a:t>Для повышения точности необходимы признаки, наиболее связанные с параметром, который хотим предсказать (то есть данные с большей корреляцией)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