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3A0F4-3F3A-4CBB-A3FA-7F08EBC100A4}" type="datetimeFigureOut">
              <a:rPr lang="en-US" smtClean="0"/>
              <a:t>10-Mar-21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12858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3A0F4-3F3A-4CBB-A3FA-7F08EBC100A4}" type="datetimeFigureOut">
              <a:rPr lang="en-US" smtClean="0"/>
              <a:t>10-Mar-21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269385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3A0F4-3F3A-4CBB-A3FA-7F08EBC100A4}" type="datetimeFigureOut">
              <a:rPr lang="en-US" smtClean="0"/>
              <a:t>10-Mar-21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401110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3A0F4-3F3A-4CBB-A3FA-7F08EBC100A4}" type="datetimeFigureOut">
              <a:rPr lang="en-US" smtClean="0"/>
              <a:t>10-Mar-21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233A4-3B0F-4811-868B-03675B5AF72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4236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D3A0F4-3F3A-4CBB-A3FA-7F08EBC100A4}" type="datetimeFigureOut">
              <a:rPr lang="en-US" smtClean="0"/>
              <a:t>10-Mar-21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838129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D3A0F4-3F3A-4CBB-A3FA-7F08EBC100A4}" type="datetimeFigureOut">
              <a:rPr lang="en-US" smtClean="0"/>
              <a:t>10-Mar-21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597483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D3A0F4-3F3A-4CBB-A3FA-7F08EBC100A4}" type="datetimeFigureOut">
              <a:rPr lang="en-US" smtClean="0"/>
              <a:t>10-Mar-21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200041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3A0F4-3F3A-4CBB-A3FA-7F08EBC100A4}" type="datetimeFigureOut">
              <a:rPr lang="en-US" smtClean="0"/>
              <a:t>10-Mar-21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4089823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3A0F4-3F3A-4CBB-A3FA-7F08EBC100A4}" type="datetimeFigureOut">
              <a:rPr lang="en-US" smtClean="0"/>
              <a:t>10-Mar-21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382678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3A0F4-3F3A-4CBB-A3FA-7F08EBC100A4}" type="datetimeFigureOut">
              <a:rPr lang="en-US" smtClean="0"/>
              <a:t>10-Mar-21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248298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3A0F4-3F3A-4CBB-A3FA-7F08EBC100A4}" type="datetimeFigureOut">
              <a:rPr lang="en-US" smtClean="0"/>
              <a:t>10-Mar-21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377226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3A0F4-3F3A-4CBB-A3FA-7F08EBC100A4}" type="datetimeFigureOut">
              <a:rPr lang="en-US" smtClean="0"/>
              <a:t>10-Mar-21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20933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3A0F4-3F3A-4CBB-A3FA-7F08EBC100A4}" type="datetimeFigureOut">
              <a:rPr lang="en-US" smtClean="0"/>
              <a:t>10-Mar-21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145552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3A0F4-3F3A-4CBB-A3FA-7F08EBC100A4}" type="datetimeFigureOut">
              <a:rPr lang="en-US" smtClean="0"/>
              <a:t>10-Mar-21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69025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3A0F4-3F3A-4CBB-A3FA-7F08EBC100A4}" type="datetimeFigureOut">
              <a:rPr lang="en-US" smtClean="0"/>
              <a:t>10-Mar-21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22634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3A0F4-3F3A-4CBB-A3FA-7F08EBC100A4}" type="datetimeFigureOut">
              <a:rPr lang="en-US" smtClean="0"/>
              <a:t>10-Mar-21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395844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3A0F4-3F3A-4CBB-A3FA-7F08EBC100A4}" type="datetimeFigureOut">
              <a:rPr lang="en-US" smtClean="0"/>
              <a:t>10-Mar-21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233A4-3B0F-4811-868B-03675B5AF726}" type="slidenum">
              <a:rPr lang="en-US" smtClean="0"/>
              <a:t>‹#›</a:t>
            </a:fld>
            <a:endParaRPr lang="en-US"/>
          </a:p>
        </p:txBody>
      </p:sp>
    </p:spTree>
    <p:extLst>
      <p:ext uri="{BB962C8B-B14F-4D97-AF65-F5344CB8AC3E}">
        <p14:creationId xmlns:p14="http://schemas.microsoft.com/office/powerpoint/2010/main" val="415265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D3A0F4-3F3A-4CBB-A3FA-7F08EBC100A4}" type="datetimeFigureOut">
              <a:rPr lang="en-US" smtClean="0"/>
              <a:t>10-Mar-21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D233A4-3B0F-4811-868B-03675B5AF726}" type="slidenum">
              <a:rPr lang="en-US" smtClean="0"/>
              <a:t>‹#›</a:t>
            </a:fld>
            <a:endParaRPr lang="en-US"/>
          </a:p>
        </p:txBody>
      </p:sp>
    </p:spTree>
    <p:extLst>
      <p:ext uri="{BB962C8B-B14F-4D97-AF65-F5344CB8AC3E}">
        <p14:creationId xmlns:p14="http://schemas.microsoft.com/office/powerpoint/2010/main" val="4346539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www.geeksforgeeks.org/bubble-sort/" TargetMode="External"/><Relationship Id="rId1" Type="http://schemas.openxmlformats.org/officeDocument/2006/relationships/slideLayout" Target="../slideLayouts/slideLayout2.xml"/><Relationship Id="rId4" Type="http://schemas.openxmlformats.org/officeDocument/2006/relationships/hyperlink" Target="https://www.geeksforgeeks.org/radix-s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B69C-E84F-437E-B267-FEC150863249}"/>
              </a:ext>
            </a:extLst>
          </p:cNvPr>
          <p:cNvSpPr>
            <a:spLocks noGrp="1"/>
          </p:cNvSpPr>
          <p:nvPr>
            <p:ph type="ctrTitle"/>
          </p:nvPr>
        </p:nvSpPr>
        <p:spPr/>
        <p:txBody>
          <a:bodyPr/>
          <a:lstStyle/>
          <a:p>
            <a:r>
              <a:rPr lang="en-US" dirty="0"/>
              <a:t>Sor</a:t>
            </a:r>
            <a:r>
              <a:rPr lang="ro-RO" dirty="0"/>
              <a:t>tări</a:t>
            </a:r>
            <a:endParaRPr lang="en-US" dirty="0"/>
          </a:p>
        </p:txBody>
      </p:sp>
      <p:sp>
        <p:nvSpPr>
          <p:cNvPr id="3" name="Subtitle 2">
            <a:extLst>
              <a:ext uri="{FF2B5EF4-FFF2-40B4-BE49-F238E27FC236}">
                <a16:creationId xmlns:a16="http://schemas.microsoft.com/office/drawing/2014/main" id="{184547E8-7B77-4637-A631-78BCB72BBFD2}"/>
              </a:ext>
            </a:extLst>
          </p:cNvPr>
          <p:cNvSpPr>
            <a:spLocks noGrp="1"/>
          </p:cNvSpPr>
          <p:nvPr>
            <p:ph type="subTitle" idx="1"/>
          </p:nvPr>
        </p:nvSpPr>
        <p:spPr/>
        <p:txBody>
          <a:bodyPr/>
          <a:lstStyle/>
          <a:p>
            <a:pPr algn="r"/>
            <a:r>
              <a:rPr lang="ro-RO" dirty="0"/>
              <a:t>Fălcescu Alexandru-Antonio</a:t>
            </a:r>
          </a:p>
          <a:p>
            <a:pPr algn="r"/>
            <a:r>
              <a:rPr lang="ro-RO" dirty="0"/>
              <a:t>Grupa 133</a:t>
            </a:r>
            <a:endParaRPr lang="en-US" dirty="0"/>
          </a:p>
        </p:txBody>
      </p:sp>
    </p:spTree>
    <p:extLst>
      <p:ext uri="{BB962C8B-B14F-4D97-AF65-F5344CB8AC3E}">
        <p14:creationId xmlns:p14="http://schemas.microsoft.com/office/powerpoint/2010/main" val="129471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691C-4D01-4D39-8BE7-231B2D775CAB}"/>
              </a:ext>
            </a:extLst>
          </p:cNvPr>
          <p:cNvSpPr>
            <a:spLocks noGrp="1"/>
          </p:cNvSpPr>
          <p:nvPr>
            <p:ph type="title"/>
          </p:nvPr>
        </p:nvSpPr>
        <p:spPr/>
        <p:txBody>
          <a:bodyPr/>
          <a:lstStyle/>
          <a:p>
            <a:r>
              <a:rPr lang="ro-RO" dirty="0"/>
              <a:t>Sort-ul default din C++</a:t>
            </a:r>
            <a:endParaRPr lang="en-US" dirty="0"/>
          </a:p>
        </p:txBody>
      </p:sp>
      <p:sp>
        <p:nvSpPr>
          <p:cNvPr id="3" name="Content Placeholder 2">
            <a:extLst>
              <a:ext uri="{FF2B5EF4-FFF2-40B4-BE49-F238E27FC236}">
                <a16:creationId xmlns:a16="http://schemas.microsoft.com/office/drawing/2014/main" id="{1E0F213C-60AB-48D6-9306-A846C5317B42}"/>
              </a:ext>
            </a:extLst>
          </p:cNvPr>
          <p:cNvSpPr>
            <a:spLocks noGrp="1"/>
          </p:cNvSpPr>
          <p:nvPr>
            <p:ph idx="1"/>
          </p:nvPr>
        </p:nvSpPr>
        <p:spPr/>
        <p:txBody>
          <a:bodyPr/>
          <a:lstStyle/>
          <a:p>
            <a:r>
              <a:rPr lang="ro-RO" dirty="0"/>
              <a:t>Este o sortare prin comparare de complexitate O(n logn).</a:t>
            </a:r>
          </a:p>
          <a:p>
            <a:r>
              <a:rPr lang="ro-RO" dirty="0"/>
              <a:t>Din exemplele pe care le-am luat am observat că este o metodă bună de sortare pentru un număr maxim de 10 ^ 7 elemente. Pentru n = 10 ^ 8 timpul este aproximativ 35 de secunde.</a:t>
            </a:r>
            <a:endParaRPr lang="en-US" dirty="0"/>
          </a:p>
        </p:txBody>
      </p:sp>
      <p:pic>
        <p:nvPicPr>
          <p:cNvPr id="7" name="Picture 6">
            <a:extLst>
              <a:ext uri="{FF2B5EF4-FFF2-40B4-BE49-F238E27FC236}">
                <a16:creationId xmlns:a16="http://schemas.microsoft.com/office/drawing/2014/main" id="{C90AA8A8-0D2C-43B5-B22E-63368FA951AF}"/>
              </a:ext>
            </a:extLst>
          </p:cNvPr>
          <p:cNvPicPr>
            <a:picLocks noChangeAspect="1"/>
          </p:cNvPicPr>
          <p:nvPr/>
        </p:nvPicPr>
        <p:blipFill>
          <a:blip r:embed="rId2"/>
          <a:stretch>
            <a:fillRect/>
          </a:stretch>
        </p:blipFill>
        <p:spPr>
          <a:xfrm>
            <a:off x="1226814" y="3088342"/>
            <a:ext cx="6613741" cy="681315"/>
          </a:xfrm>
          <a:prstGeom prst="rect">
            <a:avLst/>
          </a:prstGeom>
        </p:spPr>
      </p:pic>
      <p:pic>
        <p:nvPicPr>
          <p:cNvPr id="9" name="Picture 8">
            <a:extLst>
              <a:ext uri="{FF2B5EF4-FFF2-40B4-BE49-F238E27FC236}">
                <a16:creationId xmlns:a16="http://schemas.microsoft.com/office/drawing/2014/main" id="{87B4F036-9255-4C16-A402-943D98E2B2A2}"/>
              </a:ext>
            </a:extLst>
          </p:cNvPr>
          <p:cNvPicPr>
            <a:picLocks noChangeAspect="1"/>
          </p:cNvPicPr>
          <p:nvPr/>
        </p:nvPicPr>
        <p:blipFill>
          <a:blip r:embed="rId3"/>
          <a:stretch>
            <a:fillRect/>
          </a:stretch>
        </p:blipFill>
        <p:spPr>
          <a:xfrm>
            <a:off x="5044984" y="5042517"/>
            <a:ext cx="5594996" cy="337351"/>
          </a:xfrm>
          <a:prstGeom prst="rect">
            <a:avLst/>
          </a:prstGeom>
        </p:spPr>
      </p:pic>
      <p:sp>
        <p:nvSpPr>
          <p:cNvPr id="12" name="Arrow: Curved Left 11">
            <a:extLst>
              <a:ext uri="{FF2B5EF4-FFF2-40B4-BE49-F238E27FC236}">
                <a16:creationId xmlns:a16="http://schemas.microsoft.com/office/drawing/2014/main" id="{B21D1507-77CE-4526-A0ED-7822A76DCF74}"/>
              </a:ext>
            </a:extLst>
          </p:cNvPr>
          <p:cNvSpPr/>
          <p:nvPr/>
        </p:nvSpPr>
        <p:spPr>
          <a:xfrm rot="19311616">
            <a:off x="8452940" y="2841359"/>
            <a:ext cx="1047087" cy="2170225"/>
          </a:xfrm>
          <a:prstGeom prst="curvedLeft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4310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135F-497E-4A29-97DA-10D1C2673E5C}"/>
              </a:ext>
            </a:extLst>
          </p:cNvPr>
          <p:cNvSpPr>
            <a:spLocks noGrp="1"/>
          </p:cNvSpPr>
          <p:nvPr>
            <p:ph type="title"/>
          </p:nvPr>
        </p:nvSpPr>
        <p:spPr/>
        <p:txBody>
          <a:bodyPr/>
          <a:lstStyle/>
          <a:p>
            <a:r>
              <a:rPr lang="ro-RO" dirty="0"/>
              <a:t>Bubblesort</a:t>
            </a:r>
            <a:endParaRPr lang="en-US" dirty="0"/>
          </a:p>
        </p:txBody>
      </p:sp>
      <p:sp>
        <p:nvSpPr>
          <p:cNvPr id="3" name="Content Placeholder 2">
            <a:extLst>
              <a:ext uri="{FF2B5EF4-FFF2-40B4-BE49-F238E27FC236}">
                <a16:creationId xmlns:a16="http://schemas.microsoft.com/office/drawing/2014/main" id="{FCB0A365-D411-474F-98F1-D18D6295C273}"/>
              </a:ext>
            </a:extLst>
          </p:cNvPr>
          <p:cNvSpPr>
            <a:spLocks noGrp="1"/>
          </p:cNvSpPr>
          <p:nvPr>
            <p:ph idx="1"/>
          </p:nvPr>
        </p:nvSpPr>
        <p:spPr/>
        <p:txBody>
          <a:bodyPr/>
          <a:lstStyle/>
          <a:p>
            <a:r>
              <a:rPr lang="ro-RO" dirty="0"/>
              <a:t>Bubblesort-ul este , de asemenea, o sortare prin comparare de complexitate O(n ^ 2), fiind astfel una dintre cele mai ineficiente sortări. </a:t>
            </a:r>
          </a:p>
          <a:p>
            <a:r>
              <a:rPr lang="ro-RO" dirty="0"/>
              <a:t>Este, în schimb, rentabil să folosim bubblesort atunci când știm că lucrăm cu puține numere deoarece este un algoritm ușor de implementat. Limita acestei sortări este 10 ^ 4, deoarece de la 10 ^ 5 timpul de execuție ajunge la 50 – 60 de secunde.</a:t>
            </a:r>
          </a:p>
        </p:txBody>
      </p:sp>
      <p:pic>
        <p:nvPicPr>
          <p:cNvPr id="5" name="Picture 4">
            <a:extLst>
              <a:ext uri="{FF2B5EF4-FFF2-40B4-BE49-F238E27FC236}">
                <a16:creationId xmlns:a16="http://schemas.microsoft.com/office/drawing/2014/main" id="{A9CE7AB2-B2F5-4F10-AC48-E0EBC0439C91}"/>
              </a:ext>
            </a:extLst>
          </p:cNvPr>
          <p:cNvPicPr>
            <a:picLocks noChangeAspect="1"/>
          </p:cNvPicPr>
          <p:nvPr/>
        </p:nvPicPr>
        <p:blipFill>
          <a:blip r:embed="rId2"/>
          <a:stretch>
            <a:fillRect/>
          </a:stretch>
        </p:blipFill>
        <p:spPr>
          <a:xfrm>
            <a:off x="7019831" y="3761824"/>
            <a:ext cx="4411879" cy="499458"/>
          </a:xfrm>
          <a:prstGeom prst="rect">
            <a:avLst/>
          </a:prstGeom>
        </p:spPr>
      </p:pic>
      <p:pic>
        <p:nvPicPr>
          <p:cNvPr id="7" name="Picture 6">
            <a:extLst>
              <a:ext uri="{FF2B5EF4-FFF2-40B4-BE49-F238E27FC236}">
                <a16:creationId xmlns:a16="http://schemas.microsoft.com/office/drawing/2014/main" id="{1465097E-6C65-4229-AADB-ECE733957510}"/>
              </a:ext>
            </a:extLst>
          </p:cNvPr>
          <p:cNvPicPr>
            <a:picLocks noChangeAspect="1"/>
          </p:cNvPicPr>
          <p:nvPr/>
        </p:nvPicPr>
        <p:blipFill>
          <a:blip r:embed="rId3"/>
          <a:stretch>
            <a:fillRect/>
          </a:stretch>
        </p:blipFill>
        <p:spPr>
          <a:xfrm>
            <a:off x="3453620" y="5627610"/>
            <a:ext cx="5772150" cy="219075"/>
          </a:xfrm>
          <a:prstGeom prst="rect">
            <a:avLst/>
          </a:prstGeom>
        </p:spPr>
      </p:pic>
      <p:sp>
        <p:nvSpPr>
          <p:cNvPr id="8" name="Arrow: Curved Right 7">
            <a:extLst>
              <a:ext uri="{FF2B5EF4-FFF2-40B4-BE49-F238E27FC236}">
                <a16:creationId xmlns:a16="http://schemas.microsoft.com/office/drawing/2014/main" id="{0D213806-958A-46E6-B558-18378296D416}"/>
              </a:ext>
            </a:extLst>
          </p:cNvPr>
          <p:cNvSpPr/>
          <p:nvPr/>
        </p:nvSpPr>
        <p:spPr>
          <a:xfrm rot="1359258">
            <a:off x="5753227" y="3608995"/>
            <a:ext cx="824729" cy="1896861"/>
          </a:xfrm>
          <a:prstGeom prst="curv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0665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BDAF-C000-426A-BF1C-EAFB1F654FEB}"/>
              </a:ext>
            </a:extLst>
          </p:cNvPr>
          <p:cNvSpPr>
            <a:spLocks noGrp="1"/>
          </p:cNvSpPr>
          <p:nvPr>
            <p:ph type="title"/>
          </p:nvPr>
        </p:nvSpPr>
        <p:spPr/>
        <p:txBody>
          <a:bodyPr/>
          <a:lstStyle/>
          <a:p>
            <a:r>
              <a:rPr lang="ro-RO" dirty="0"/>
              <a:t>Countsort</a:t>
            </a:r>
            <a:endParaRPr lang="en-US" dirty="0"/>
          </a:p>
        </p:txBody>
      </p:sp>
      <p:sp>
        <p:nvSpPr>
          <p:cNvPr id="3" name="Content Placeholder 2">
            <a:extLst>
              <a:ext uri="{FF2B5EF4-FFF2-40B4-BE49-F238E27FC236}">
                <a16:creationId xmlns:a16="http://schemas.microsoft.com/office/drawing/2014/main" id="{0C15DDE3-E618-47FE-AD0A-17B18E0BB1AB}"/>
              </a:ext>
            </a:extLst>
          </p:cNvPr>
          <p:cNvSpPr>
            <a:spLocks noGrp="1"/>
          </p:cNvSpPr>
          <p:nvPr>
            <p:ph idx="1"/>
          </p:nvPr>
        </p:nvSpPr>
        <p:spPr/>
        <p:txBody>
          <a:bodyPr/>
          <a:lstStyle/>
          <a:p>
            <a:r>
              <a:rPr lang="ro-RO" dirty="0"/>
              <a:t>Countsort-ul este o sortare prin numărare de complexitate O(n + k), unde n este numărul de elemente de sortat, iar k este numărul maxim din vector. Acest algoritm este folosit și în cadrul Radixsort-ului.</a:t>
            </a:r>
          </a:p>
          <a:p>
            <a:r>
              <a:rPr lang="ro-RO" dirty="0"/>
              <a:t>Având în vedere complexitatea liniară, countsort-ul este o sortare eficientă pentru un vector cu maxim 10 ^ 8 elemente, această eficiență fiind, însă, influențată și de valoarea maximă din vector.</a:t>
            </a:r>
            <a:endParaRPr lang="en-US" dirty="0"/>
          </a:p>
        </p:txBody>
      </p:sp>
      <p:pic>
        <p:nvPicPr>
          <p:cNvPr id="5" name="Picture 4">
            <a:extLst>
              <a:ext uri="{FF2B5EF4-FFF2-40B4-BE49-F238E27FC236}">
                <a16:creationId xmlns:a16="http://schemas.microsoft.com/office/drawing/2014/main" id="{757D2131-477F-42BC-B877-AB01E45CCCB5}"/>
              </a:ext>
            </a:extLst>
          </p:cNvPr>
          <p:cNvPicPr>
            <a:picLocks noChangeAspect="1"/>
          </p:cNvPicPr>
          <p:nvPr/>
        </p:nvPicPr>
        <p:blipFill>
          <a:blip r:embed="rId2"/>
          <a:stretch>
            <a:fillRect/>
          </a:stretch>
        </p:blipFill>
        <p:spPr>
          <a:xfrm>
            <a:off x="924443" y="4214074"/>
            <a:ext cx="4922799" cy="508847"/>
          </a:xfrm>
          <a:prstGeom prst="rect">
            <a:avLst/>
          </a:prstGeom>
        </p:spPr>
      </p:pic>
      <p:pic>
        <p:nvPicPr>
          <p:cNvPr id="7" name="Picture 6">
            <a:extLst>
              <a:ext uri="{FF2B5EF4-FFF2-40B4-BE49-F238E27FC236}">
                <a16:creationId xmlns:a16="http://schemas.microsoft.com/office/drawing/2014/main" id="{414B4C33-2022-479D-81C9-E9367E33954D}"/>
              </a:ext>
            </a:extLst>
          </p:cNvPr>
          <p:cNvPicPr>
            <a:picLocks noChangeAspect="1"/>
          </p:cNvPicPr>
          <p:nvPr/>
        </p:nvPicPr>
        <p:blipFill>
          <a:blip r:embed="rId3"/>
          <a:stretch>
            <a:fillRect/>
          </a:stretch>
        </p:blipFill>
        <p:spPr>
          <a:xfrm>
            <a:off x="6344760" y="4339771"/>
            <a:ext cx="5629275" cy="257452"/>
          </a:xfrm>
          <a:prstGeom prst="rect">
            <a:avLst/>
          </a:prstGeom>
        </p:spPr>
      </p:pic>
      <p:sp>
        <p:nvSpPr>
          <p:cNvPr id="8" name="Arrow: Curved Up 7">
            <a:extLst>
              <a:ext uri="{FF2B5EF4-FFF2-40B4-BE49-F238E27FC236}">
                <a16:creationId xmlns:a16="http://schemas.microsoft.com/office/drawing/2014/main" id="{F0E3E4A7-CC11-4726-B733-7DC2E4C22CEF}"/>
              </a:ext>
            </a:extLst>
          </p:cNvPr>
          <p:cNvSpPr/>
          <p:nvPr/>
        </p:nvSpPr>
        <p:spPr>
          <a:xfrm>
            <a:off x="5513033" y="4749622"/>
            <a:ext cx="1473693" cy="731520"/>
          </a:xfrm>
          <a:prstGeom prst="curvedUp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619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81EB-D867-44FB-A9D3-65EF92010597}"/>
              </a:ext>
            </a:extLst>
          </p:cNvPr>
          <p:cNvSpPr>
            <a:spLocks noGrp="1"/>
          </p:cNvSpPr>
          <p:nvPr>
            <p:ph type="title"/>
          </p:nvPr>
        </p:nvSpPr>
        <p:spPr/>
        <p:txBody>
          <a:bodyPr/>
          <a:lstStyle/>
          <a:p>
            <a:r>
              <a:rPr lang="ro-RO" dirty="0"/>
              <a:t>Mergesort</a:t>
            </a:r>
            <a:endParaRPr lang="en-US" dirty="0"/>
          </a:p>
        </p:txBody>
      </p:sp>
      <p:sp>
        <p:nvSpPr>
          <p:cNvPr id="3" name="Content Placeholder 2">
            <a:extLst>
              <a:ext uri="{FF2B5EF4-FFF2-40B4-BE49-F238E27FC236}">
                <a16:creationId xmlns:a16="http://schemas.microsoft.com/office/drawing/2014/main" id="{565FB967-DE3F-4529-A6DB-C342F70CAAF1}"/>
              </a:ext>
            </a:extLst>
          </p:cNvPr>
          <p:cNvSpPr>
            <a:spLocks noGrp="1"/>
          </p:cNvSpPr>
          <p:nvPr>
            <p:ph idx="1"/>
          </p:nvPr>
        </p:nvSpPr>
        <p:spPr/>
        <p:txBody>
          <a:bodyPr/>
          <a:lstStyle/>
          <a:p>
            <a:r>
              <a:rPr lang="ro-RO" dirty="0"/>
              <a:t>Mergesort-ul este un algortim de sortare de tip Divide et Impera cu o complexitate constantă de O(n logn).</a:t>
            </a:r>
          </a:p>
          <a:p>
            <a:r>
              <a:rPr lang="ro-RO" dirty="0"/>
              <a:t>Ideea acestuia este una simplă, și anume vectorul inițial este împărțit în jumătăți până când ajungem la un vector cu un singur element care este, bineînțeles, sortat. Aceasta este etapa de Divide, urmănd ca pentru Impera să facem un algoritm de interclasare pentru vectorii mici.</a:t>
            </a:r>
          </a:p>
          <a:p>
            <a:r>
              <a:rPr lang="ro-RO" dirty="0"/>
              <a:t>Implementarea mea de mergesort este eficientă pentru maxim 10 ^ 7 numere.</a:t>
            </a:r>
            <a:endParaRPr lang="en-US" dirty="0"/>
          </a:p>
        </p:txBody>
      </p:sp>
      <p:pic>
        <p:nvPicPr>
          <p:cNvPr id="5" name="Picture 4">
            <a:extLst>
              <a:ext uri="{FF2B5EF4-FFF2-40B4-BE49-F238E27FC236}">
                <a16:creationId xmlns:a16="http://schemas.microsoft.com/office/drawing/2014/main" id="{41E2EFC0-B1BC-462E-B6DA-9050B182B619}"/>
              </a:ext>
            </a:extLst>
          </p:cNvPr>
          <p:cNvPicPr>
            <a:picLocks noChangeAspect="1"/>
          </p:cNvPicPr>
          <p:nvPr/>
        </p:nvPicPr>
        <p:blipFill>
          <a:blip r:embed="rId2"/>
          <a:stretch>
            <a:fillRect/>
          </a:stretch>
        </p:blipFill>
        <p:spPr>
          <a:xfrm>
            <a:off x="913795" y="5379868"/>
            <a:ext cx="4362284" cy="411332"/>
          </a:xfrm>
          <a:prstGeom prst="rect">
            <a:avLst/>
          </a:prstGeom>
        </p:spPr>
      </p:pic>
      <p:pic>
        <p:nvPicPr>
          <p:cNvPr id="7" name="Picture 6">
            <a:extLst>
              <a:ext uri="{FF2B5EF4-FFF2-40B4-BE49-F238E27FC236}">
                <a16:creationId xmlns:a16="http://schemas.microsoft.com/office/drawing/2014/main" id="{261ED134-F17F-4D0F-9A16-3ACEC5B7ED0B}"/>
              </a:ext>
            </a:extLst>
          </p:cNvPr>
          <p:cNvPicPr>
            <a:picLocks noChangeAspect="1"/>
          </p:cNvPicPr>
          <p:nvPr/>
        </p:nvPicPr>
        <p:blipFill>
          <a:blip r:embed="rId3"/>
          <a:stretch>
            <a:fillRect/>
          </a:stretch>
        </p:blipFill>
        <p:spPr>
          <a:xfrm>
            <a:off x="5888575" y="5530788"/>
            <a:ext cx="5879001" cy="260413"/>
          </a:xfrm>
          <a:prstGeom prst="rect">
            <a:avLst/>
          </a:prstGeom>
        </p:spPr>
      </p:pic>
      <p:sp>
        <p:nvSpPr>
          <p:cNvPr id="8" name="Arrow: Circular 7">
            <a:extLst>
              <a:ext uri="{FF2B5EF4-FFF2-40B4-BE49-F238E27FC236}">
                <a16:creationId xmlns:a16="http://schemas.microsoft.com/office/drawing/2014/main" id="{B8DE66E7-8F52-43A1-BC10-B28DAEC589E7}"/>
              </a:ext>
            </a:extLst>
          </p:cNvPr>
          <p:cNvSpPr/>
          <p:nvPr/>
        </p:nvSpPr>
        <p:spPr>
          <a:xfrm rot="852354">
            <a:off x="4928814" y="4755474"/>
            <a:ext cx="1189762" cy="1046469"/>
          </a:xfrm>
          <a:prstGeom prst="circular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229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59A7-6994-4403-8177-9A6DB8FC9DE5}"/>
              </a:ext>
            </a:extLst>
          </p:cNvPr>
          <p:cNvSpPr>
            <a:spLocks noGrp="1"/>
          </p:cNvSpPr>
          <p:nvPr>
            <p:ph type="title"/>
          </p:nvPr>
        </p:nvSpPr>
        <p:spPr/>
        <p:txBody>
          <a:bodyPr/>
          <a:lstStyle/>
          <a:p>
            <a:r>
              <a:rPr lang="ro-RO" dirty="0"/>
              <a:t>Quicksort</a:t>
            </a:r>
            <a:endParaRPr lang="en-US" dirty="0"/>
          </a:p>
        </p:txBody>
      </p:sp>
      <p:sp>
        <p:nvSpPr>
          <p:cNvPr id="3" name="Content Placeholder 2">
            <a:extLst>
              <a:ext uri="{FF2B5EF4-FFF2-40B4-BE49-F238E27FC236}">
                <a16:creationId xmlns:a16="http://schemas.microsoft.com/office/drawing/2014/main" id="{89E0962C-98DB-4133-BA0D-A3DD025F1CFE}"/>
              </a:ext>
            </a:extLst>
          </p:cNvPr>
          <p:cNvSpPr>
            <a:spLocks noGrp="1"/>
          </p:cNvSpPr>
          <p:nvPr>
            <p:ph idx="1"/>
          </p:nvPr>
        </p:nvSpPr>
        <p:spPr>
          <a:xfrm>
            <a:off x="913795" y="1732449"/>
            <a:ext cx="10353762" cy="4881415"/>
          </a:xfrm>
        </p:spPr>
        <p:txBody>
          <a:bodyPr/>
          <a:lstStyle/>
          <a:p>
            <a:r>
              <a:rPr lang="ro-RO" dirty="0"/>
              <a:t>Quicksort este un algoritm de sortare prin comparare care poate oscila ca și complexitate între O(n ^ 2) și O(n logn). Acest lucru există datorită pivotului pe baza căruia are loc sortarea.</a:t>
            </a:r>
          </a:p>
          <a:p>
            <a:r>
              <a:rPr lang="ro-RO" dirty="0"/>
              <a:t>Elementul pivot poate fi ales în mai multe feluri</a:t>
            </a:r>
            <a:r>
              <a:rPr lang="en-US" dirty="0"/>
              <a:t>:</a:t>
            </a:r>
            <a:endParaRPr lang="ro-RO" dirty="0"/>
          </a:p>
          <a:p>
            <a:pPr lvl="1">
              <a:buFont typeface="Wingdings" panose="05000000000000000000" pitchFamily="2" charset="2"/>
              <a:buChar char="Ø"/>
            </a:pPr>
            <a:r>
              <a:rPr lang="ro-RO" dirty="0"/>
              <a:t>Primul sau ultimul element din vector </a:t>
            </a:r>
            <a:r>
              <a:rPr lang="en-US" dirty="0">
                <a:sym typeface="Wingdings" panose="05000000000000000000" pitchFamily="2" charset="2"/>
              </a:rPr>
              <a:t> </a:t>
            </a:r>
            <a:r>
              <a:rPr lang="ro-RO" dirty="0">
                <a:sym typeface="Wingdings" panose="05000000000000000000" pitchFamily="2" charset="2"/>
              </a:rPr>
              <a:t>șanse mari pentru complexitate O(n ^ 2) </a:t>
            </a:r>
            <a:r>
              <a:rPr lang="en-GB" dirty="0">
                <a:sym typeface="Wingdings" panose="05000000000000000000" pitchFamily="2" charset="2"/>
              </a:rPr>
              <a:t> worst case.</a:t>
            </a:r>
          </a:p>
          <a:p>
            <a:pPr lvl="1">
              <a:buFont typeface="Wingdings" panose="05000000000000000000" pitchFamily="2" charset="2"/>
              <a:buChar char="Ø"/>
            </a:pPr>
            <a:r>
              <a:rPr lang="en-GB" dirty="0">
                <a:sym typeface="Wingdings" panose="05000000000000000000" pitchFamily="2" charset="2"/>
              </a:rPr>
              <a:t>Elem</a:t>
            </a:r>
            <a:r>
              <a:rPr lang="ro-RO" dirty="0">
                <a:sym typeface="Wingdings" panose="05000000000000000000" pitchFamily="2" charset="2"/>
              </a:rPr>
              <a:t>entul din mijloc sau un element random </a:t>
            </a:r>
            <a:r>
              <a:rPr lang="en-US" dirty="0">
                <a:sym typeface="Wingdings" panose="05000000000000000000" pitchFamily="2" charset="2"/>
              </a:rPr>
              <a:t> </a:t>
            </a:r>
            <a:r>
              <a:rPr lang="ro-RO" dirty="0">
                <a:sym typeface="Wingdings" panose="05000000000000000000" pitchFamily="2" charset="2"/>
              </a:rPr>
              <a:t>șanse destul de mici pentru worst case.</a:t>
            </a:r>
          </a:p>
          <a:p>
            <a:pPr lvl="1">
              <a:buFont typeface="Wingdings" panose="05000000000000000000" pitchFamily="2" charset="2"/>
              <a:buChar char="Ø"/>
            </a:pPr>
            <a:r>
              <a:rPr lang="ro-RO" dirty="0">
                <a:sym typeface="Wingdings" panose="05000000000000000000" pitchFamily="2" charset="2"/>
              </a:rPr>
              <a:t>Mediana medianelor, din 3, din 5 sau din 7 </a:t>
            </a:r>
            <a:r>
              <a:rPr lang="en-US" dirty="0">
                <a:sym typeface="Wingdings" panose="05000000000000000000" pitchFamily="2" charset="2"/>
              </a:rPr>
              <a:t> </a:t>
            </a:r>
            <a:r>
              <a:rPr lang="ro-RO" dirty="0">
                <a:sym typeface="Wingdings" panose="05000000000000000000" pitchFamily="2" charset="2"/>
              </a:rPr>
              <a:t>cea mai bună opțiune pentru alegerea pivotului.</a:t>
            </a:r>
          </a:p>
          <a:p>
            <a:pPr marL="450000" lvl="1" indent="0">
              <a:buNone/>
            </a:pPr>
            <a:endParaRPr lang="ro-RO" dirty="0">
              <a:sym typeface="Wingdings" panose="05000000000000000000" pitchFamily="2" charset="2"/>
            </a:endParaRPr>
          </a:p>
          <a:p>
            <a:r>
              <a:rPr lang="ro-RO" dirty="0"/>
              <a:t>Am decis să iau două tipurui de pivot (pivot random și mediana din 3) pentru  a sublinia diferența de timp. Algoritmul devine ineficient pentru n </a:t>
            </a:r>
            <a:r>
              <a:rPr lang="en-US" dirty="0"/>
              <a:t>&gt;</a:t>
            </a:r>
            <a:r>
              <a:rPr lang="ro-RO" dirty="0"/>
              <a:t> 10 ^ 7.</a:t>
            </a:r>
          </a:p>
        </p:txBody>
      </p:sp>
      <p:pic>
        <p:nvPicPr>
          <p:cNvPr id="5" name="Picture 4">
            <a:extLst>
              <a:ext uri="{FF2B5EF4-FFF2-40B4-BE49-F238E27FC236}">
                <a16:creationId xmlns:a16="http://schemas.microsoft.com/office/drawing/2014/main" id="{E954ABF3-1E45-4751-9FCA-245402E97D0C}"/>
              </a:ext>
            </a:extLst>
          </p:cNvPr>
          <p:cNvPicPr>
            <a:picLocks noChangeAspect="1"/>
          </p:cNvPicPr>
          <p:nvPr/>
        </p:nvPicPr>
        <p:blipFill>
          <a:blip r:embed="rId2"/>
          <a:stretch>
            <a:fillRect/>
          </a:stretch>
        </p:blipFill>
        <p:spPr>
          <a:xfrm>
            <a:off x="79644" y="6180451"/>
            <a:ext cx="3931642" cy="371269"/>
          </a:xfrm>
          <a:prstGeom prst="rect">
            <a:avLst/>
          </a:prstGeom>
        </p:spPr>
      </p:pic>
      <p:pic>
        <p:nvPicPr>
          <p:cNvPr id="7" name="Picture 6">
            <a:extLst>
              <a:ext uri="{FF2B5EF4-FFF2-40B4-BE49-F238E27FC236}">
                <a16:creationId xmlns:a16="http://schemas.microsoft.com/office/drawing/2014/main" id="{782F515B-FD3D-4213-900C-CC909C90C562}"/>
              </a:ext>
            </a:extLst>
          </p:cNvPr>
          <p:cNvPicPr>
            <a:picLocks noChangeAspect="1"/>
          </p:cNvPicPr>
          <p:nvPr/>
        </p:nvPicPr>
        <p:blipFill>
          <a:blip r:embed="rId3"/>
          <a:stretch>
            <a:fillRect/>
          </a:stretch>
        </p:blipFill>
        <p:spPr>
          <a:xfrm>
            <a:off x="5574733" y="6175387"/>
            <a:ext cx="6526975" cy="371269"/>
          </a:xfrm>
          <a:prstGeom prst="rect">
            <a:avLst/>
          </a:prstGeom>
        </p:spPr>
      </p:pic>
      <p:sp>
        <p:nvSpPr>
          <p:cNvPr id="8" name="Arrow: Right 7">
            <a:extLst>
              <a:ext uri="{FF2B5EF4-FFF2-40B4-BE49-F238E27FC236}">
                <a16:creationId xmlns:a16="http://schemas.microsoft.com/office/drawing/2014/main" id="{0499DB93-6460-4098-A6AC-C7F250F89C1F}"/>
              </a:ext>
            </a:extLst>
          </p:cNvPr>
          <p:cNvSpPr/>
          <p:nvPr/>
        </p:nvSpPr>
        <p:spPr>
          <a:xfrm>
            <a:off x="4319790" y="6118705"/>
            <a:ext cx="978408" cy="484632"/>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36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4DBE-BD16-4D4D-AB1A-1EA486555703}"/>
              </a:ext>
            </a:extLst>
          </p:cNvPr>
          <p:cNvSpPr>
            <a:spLocks noGrp="1"/>
          </p:cNvSpPr>
          <p:nvPr>
            <p:ph type="title"/>
          </p:nvPr>
        </p:nvSpPr>
        <p:spPr/>
        <p:txBody>
          <a:bodyPr/>
          <a:lstStyle/>
          <a:p>
            <a:r>
              <a:rPr lang="ro-RO" dirty="0"/>
              <a:t>Radixsort</a:t>
            </a:r>
            <a:endParaRPr lang="en-US" dirty="0"/>
          </a:p>
        </p:txBody>
      </p:sp>
      <p:sp>
        <p:nvSpPr>
          <p:cNvPr id="3" name="Content Placeholder 2">
            <a:extLst>
              <a:ext uri="{FF2B5EF4-FFF2-40B4-BE49-F238E27FC236}">
                <a16:creationId xmlns:a16="http://schemas.microsoft.com/office/drawing/2014/main" id="{89238218-7FBE-44A1-98C7-D97E0D2A2C7B}"/>
              </a:ext>
            </a:extLst>
          </p:cNvPr>
          <p:cNvSpPr>
            <a:spLocks noGrp="1"/>
          </p:cNvSpPr>
          <p:nvPr>
            <p:ph idx="1"/>
          </p:nvPr>
        </p:nvSpPr>
        <p:spPr>
          <a:xfrm>
            <a:off x="913795" y="1732449"/>
            <a:ext cx="10733708" cy="5125551"/>
          </a:xfrm>
        </p:spPr>
        <p:txBody>
          <a:bodyPr/>
          <a:lstStyle/>
          <a:p>
            <a:r>
              <a:rPr lang="ro-RO" dirty="0"/>
              <a:t>Radixsort-ul este o sortare bazată pe numărare, avându-l în componență și pe Countsort. Complexitatea acestuia este O(d * (n + b)), unde n este numărul de elemente, d este numărul de cifre al elementelor și b este baza în care transformăm numerele.</a:t>
            </a:r>
          </a:p>
          <a:p>
            <a:r>
              <a:rPr lang="ro-RO" dirty="0"/>
              <a:t>Radixsort-ul are diverse implementări în funcție de baza aleasă. Astfel, am abordat 2 implementări diferite</a:t>
            </a:r>
            <a:r>
              <a:rPr lang="en-GB" dirty="0"/>
              <a:t>:</a:t>
            </a:r>
          </a:p>
          <a:p>
            <a:pPr lvl="1">
              <a:buFont typeface="Wingdings" panose="05000000000000000000" pitchFamily="2" charset="2"/>
              <a:buChar char="Ø"/>
            </a:pPr>
            <a:r>
              <a:rPr lang="ro-RO" dirty="0"/>
              <a:t>În baza 10.</a:t>
            </a:r>
          </a:p>
          <a:p>
            <a:pPr lvl="1">
              <a:buFont typeface="Wingdings" panose="05000000000000000000" pitchFamily="2" charset="2"/>
              <a:buChar char="Ø"/>
            </a:pPr>
            <a:r>
              <a:rPr lang="ro-RO" dirty="0"/>
              <a:t>În baza 2, folosind operații pe biți.</a:t>
            </a:r>
            <a:r>
              <a:rPr lang="en-GB" dirty="0"/>
              <a:t>	</a:t>
            </a:r>
            <a:endParaRPr lang="ro-RO" dirty="0"/>
          </a:p>
          <a:p>
            <a:r>
              <a:rPr lang="ro-RO" dirty="0"/>
              <a:t>În ambele implementări limita eficienței este de 10 ^ 7 numere.</a:t>
            </a:r>
          </a:p>
          <a:p>
            <a:pPr marL="36900" indent="0">
              <a:buNone/>
            </a:pPr>
            <a:endParaRPr lang="ro-RO" dirty="0"/>
          </a:p>
          <a:p>
            <a:pPr lvl="1">
              <a:buFont typeface="Wingdings" panose="05000000000000000000" pitchFamily="2" charset="2"/>
              <a:buChar char="Ø"/>
            </a:pPr>
            <a:endParaRPr lang="ro-RO" dirty="0"/>
          </a:p>
        </p:txBody>
      </p:sp>
      <p:pic>
        <p:nvPicPr>
          <p:cNvPr id="7" name="Picture 6">
            <a:extLst>
              <a:ext uri="{FF2B5EF4-FFF2-40B4-BE49-F238E27FC236}">
                <a16:creationId xmlns:a16="http://schemas.microsoft.com/office/drawing/2014/main" id="{EDB02D57-3C32-4A01-815D-A8CEFCF1A118}"/>
              </a:ext>
            </a:extLst>
          </p:cNvPr>
          <p:cNvPicPr>
            <a:picLocks noChangeAspect="1"/>
          </p:cNvPicPr>
          <p:nvPr/>
        </p:nvPicPr>
        <p:blipFill>
          <a:blip r:embed="rId2"/>
          <a:stretch>
            <a:fillRect/>
          </a:stretch>
        </p:blipFill>
        <p:spPr>
          <a:xfrm>
            <a:off x="7655390" y="3933274"/>
            <a:ext cx="3781425" cy="361950"/>
          </a:xfrm>
          <a:prstGeom prst="rect">
            <a:avLst/>
          </a:prstGeom>
        </p:spPr>
      </p:pic>
      <p:pic>
        <p:nvPicPr>
          <p:cNvPr id="9" name="Picture 8">
            <a:extLst>
              <a:ext uri="{FF2B5EF4-FFF2-40B4-BE49-F238E27FC236}">
                <a16:creationId xmlns:a16="http://schemas.microsoft.com/office/drawing/2014/main" id="{BAB7CBBE-1D7E-4714-8271-29632BBCE3A4}"/>
              </a:ext>
            </a:extLst>
          </p:cNvPr>
          <p:cNvPicPr>
            <a:picLocks noChangeAspect="1"/>
          </p:cNvPicPr>
          <p:nvPr/>
        </p:nvPicPr>
        <p:blipFill>
          <a:blip r:embed="rId3"/>
          <a:stretch>
            <a:fillRect/>
          </a:stretch>
        </p:blipFill>
        <p:spPr>
          <a:xfrm>
            <a:off x="2737876" y="5895975"/>
            <a:ext cx="6705600" cy="352425"/>
          </a:xfrm>
          <a:prstGeom prst="rect">
            <a:avLst/>
          </a:prstGeom>
        </p:spPr>
      </p:pic>
      <p:sp>
        <p:nvSpPr>
          <p:cNvPr id="10" name="Arrow: Curved Left 9">
            <a:extLst>
              <a:ext uri="{FF2B5EF4-FFF2-40B4-BE49-F238E27FC236}">
                <a16:creationId xmlns:a16="http://schemas.microsoft.com/office/drawing/2014/main" id="{2BF0E631-0DBA-41EB-AA38-2048EE1E4E19}"/>
              </a:ext>
            </a:extLst>
          </p:cNvPr>
          <p:cNvSpPr/>
          <p:nvPr/>
        </p:nvSpPr>
        <p:spPr>
          <a:xfrm rot="2087119">
            <a:off x="10028175" y="4394695"/>
            <a:ext cx="878888" cy="2287738"/>
          </a:xfrm>
          <a:prstGeom prst="curvedLeftArrow">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662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6D05-3B0F-4D71-94D5-E66560ED1776}"/>
              </a:ext>
            </a:extLst>
          </p:cNvPr>
          <p:cNvSpPr>
            <a:spLocks noGrp="1"/>
          </p:cNvSpPr>
          <p:nvPr>
            <p:ph type="title"/>
          </p:nvPr>
        </p:nvSpPr>
        <p:spPr/>
        <p:txBody>
          <a:bodyPr/>
          <a:lstStyle/>
          <a:p>
            <a:r>
              <a:rPr lang="ro-RO" dirty="0"/>
              <a:t>Bibliografie</a:t>
            </a:r>
            <a:endParaRPr lang="en-US" dirty="0"/>
          </a:p>
        </p:txBody>
      </p:sp>
      <p:sp>
        <p:nvSpPr>
          <p:cNvPr id="3" name="Content Placeholder 2">
            <a:extLst>
              <a:ext uri="{FF2B5EF4-FFF2-40B4-BE49-F238E27FC236}">
                <a16:creationId xmlns:a16="http://schemas.microsoft.com/office/drawing/2014/main" id="{637517AF-B8D1-4F2B-879D-6F7153FF4F14}"/>
              </a:ext>
            </a:extLst>
          </p:cNvPr>
          <p:cNvSpPr>
            <a:spLocks noGrp="1"/>
          </p:cNvSpPr>
          <p:nvPr>
            <p:ph idx="1"/>
          </p:nvPr>
        </p:nvSpPr>
        <p:spPr/>
        <p:txBody>
          <a:bodyPr/>
          <a:lstStyle/>
          <a:p>
            <a:r>
              <a:rPr lang="ro-RO" dirty="0"/>
              <a:t>Materiale curs, seminar, laborator.</a:t>
            </a:r>
            <a:endParaRPr lang="en-US" dirty="0"/>
          </a:p>
          <a:p>
            <a:r>
              <a:rPr lang="ro-RO" dirty="0">
                <a:hlinkClick r:id="rId2"/>
              </a:rPr>
              <a:t>https://www.geeksforgeeks.org/bubble-sort/</a:t>
            </a:r>
            <a:endParaRPr lang="ro-RO" dirty="0"/>
          </a:p>
          <a:p>
            <a:r>
              <a:rPr lang="ro-RO" dirty="0">
                <a:hlinkClick r:id="rId3" action="ppaction://hlinksldjump"/>
              </a:rPr>
              <a:t>https://www.geeksforgeeks.org/counting-sort/</a:t>
            </a:r>
            <a:endParaRPr lang="ro-RO" dirty="0"/>
          </a:p>
          <a:p>
            <a:r>
              <a:rPr lang="ro-RO" dirty="0">
                <a:hlinkClick r:id="rId3" action="ppaction://hlinksldjump"/>
              </a:rPr>
              <a:t>https://www.geeksforgeeks.org/merge-sort/</a:t>
            </a:r>
            <a:endParaRPr lang="ro-RO" dirty="0"/>
          </a:p>
          <a:p>
            <a:r>
              <a:rPr lang="ro-RO" dirty="0">
                <a:hlinkClick r:id="rId3" action="ppaction://hlinksldjump"/>
              </a:rPr>
              <a:t>https://www.geeksforgeeks.org/quick-sort/</a:t>
            </a:r>
            <a:endParaRPr lang="ro-RO" dirty="0"/>
          </a:p>
          <a:p>
            <a:r>
              <a:rPr lang="en-US" dirty="0">
                <a:hlinkClick r:id="rId4"/>
              </a:rPr>
              <a:t>https://www.geeksforgeeks.org/radix-sort/</a:t>
            </a:r>
            <a:endParaRPr lang="ro-RO" dirty="0"/>
          </a:p>
        </p:txBody>
      </p:sp>
    </p:spTree>
    <p:extLst>
      <p:ext uri="{BB962C8B-B14F-4D97-AF65-F5344CB8AC3E}">
        <p14:creationId xmlns:p14="http://schemas.microsoft.com/office/powerpoint/2010/main" val="2215460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82</TotalTime>
  <Words>595</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Calisto MT</vt:lpstr>
      <vt:lpstr>Wingdings</vt:lpstr>
      <vt:lpstr>Wingdings 2</vt:lpstr>
      <vt:lpstr>Slate</vt:lpstr>
      <vt:lpstr>Sortări</vt:lpstr>
      <vt:lpstr>Sort-ul default din C++</vt:lpstr>
      <vt:lpstr>Bubblesort</vt:lpstr>
      <vt:lpstr>Countsort</vt:lpstr>
      <vt:lpstr>Mergesort</vt:lpstr>
      <vt:lpstr>Quicksort</vt:lpstr>
      <vt:lpstr>Radixsort</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Sortări</dc:title>
  <dc:creator>Antonio Falcescu</dc:creator>
  <cp:lastModifiedBy>Antonio Falcescu</cp:lastModifiedBy>
  <cp:revision>10</cp:revision>
  <dcterms:created xsi:type="dcterms:W3CDTF">2021-03-10T15:43:48Z</dcterms:created>
  <dcterms:modified xsi:type="dcterms:W3CDTF">2021-03-10T17:07:06Z</dcterms:modified>
</cp:coreProperties>
</file>