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25" d="100"/>
          <a:sy n="25" d="100"/>
        </p:scale>
        <p:origin x="1536" y="60"/>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66879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1CC8E2-D747-4995-688C-22DA90518A3F}"/>
              </a:ext>
            </a:extLst>
          </p:cNvPr>
          <p:cNvSpPr>
            <a:spLocks noGrp="1"/>
          </p:cNvSpPr>
          <p:nvPr>
            <p:ph type="body" sz="quarter" idx="10"/>
          </p:nvPr>
        </p:nvSpPr>
        <p:spPr>
          <a:xfrm>
            <a:off x="38084" y="6715416"/>
            <a:ext cx="10056813" cy="5115224"/>
          </a:xfrm>
        </p:spPr>
        <p:txBody>
          <a:bodyPr/>
          <a:lstStyle/>
          <a:p>
            <a:r>
              <a:rPr lang="en-US" sz="2800" dirty="0">
                <a:solidFill>
                  <a:schemeClr val="tx1"/>
                </a:solidFill>
                <a:latin typeface="+mn-lt"/>
              </a:rPr>
              <a:t>This capstone project was to look at UN data for asylum seekers application . It was supplied from the official UN data website. This data is based off global figures for asylum seeker applications and to create machine learning models to predict future applications.  </a:t>
            </a:r>
          </a:p>
          <a:p>
            <a:endParaRPr lang="en-US" sz="2800" dirty="0">
              <a:solidFill>
                <a:schemeClr val="tx1"/>
              </a:solidFill>
            </a:endParaRPr>
          </a:p>
          <a:p>
            <a:r>
              <a:rPr lang="en-US" sz="2800" dirty="0">
                <a:solidFill>
                  <a:schemeClr val="tx1"/>
                </a:solidFill>
              </a:rPr>
              <a:t>This capstone project followed the CRISP DM Methodology </a:t>
            </a:r>
          </a:p>
          <a:p>
            <a:endParaRPr lang="en-GB" sz="2800" dirty="0">
              <a:solidFill>
                <a:schemeClr val="tx1"/>
              </a:solidFill>
            </a:endParaRPr>
          </a:p>
          <a:p>
            <a:r>
              <a:rPr lang="en-GB" sz="2800" dirty="0">
                <a:solidFill>
                  <a:schemeClr val="tx1"/>
                </a:solidFill>
              </a:rPr>
              <a:t>Business Understanding </a:t>
            </a:r>
            <a:r>
              <a:rPr lang="en-GB" sz="2800" dirty="0">
                <a:solidFill>
                  <a:schemeClr val="tx1"/>
                </a:solidFill>
                <a:sym typeface="Wingdings" panose="05000000000000000000" pitchFamily="2" charset="2"/>
              </a:rPr>
              <a:t> Data Understanding  Data Preparation  Modelling  Evaluation  Deployment </a:t>
            </a:r>
            <a:endParaRPr lang="en-GB" sz="2800" dirty="0">
              <a:solidFill>
                <a:schemeClr val="tx1"/>
              </a:solidFill>
            </a:endParaRPr>
          </a:p>
        </p:txBody>
      </p:sp>
      <p:sp>
        <p:nvSpPr>
          <p:cNvPr id="3" name="Text Placeholder 2">
            <a:extLst>
              <a:ext uri="{FF2B5EF4-FFF2-40B4-BE49-F238E27FC236}">
                <a16:creationId xmlns:a16="http://schemas.microsoft.com/office/drawing/2014/main" id="{457FE5AB-D5C0-C755-D1F3-EDD823BA5322}"/>
              </a:ext>
            </a:extLst>
          </p:cNvPr>
          <p:cNvSpPr>
            <a:spLocks noGrp="1"/>
          </p:cNvSpPr>
          <p:nvPr>
            <p:ph type="body" sz="quarter" idx="11"/>
          </p:nvPr>
        </p:nvSpPr>
        <p:spPr>
          <a:xfrm>
            <a:off x="-3560033" y="5903452"/>
            <a:ext cx="10048875" cy="754045"/>
          </a:xfrm>
        </p:spPr>
        <p:txBody>
          <a:bodyPr/>
          <a:lstStyle/>
          <a:p>
            <a:r>
              <a:rPr lang="en-US" dirty="0">
                <a:solidFill>
                  <a:schemeClr val="tx1"/>
                </a:solidFill>
              </a:rPr>
              <a:t>Introduction</a:t>
            </a:r>
            <a:endParaRPr lang="en-GB" dirty="0">
              <a:solidFill>
                <a:schemeClr val="tx1"/>
              </a:solidFill>
            </a:endParaRPr>
          </a:p>
        </p:txBody>
      </p:sp>
      <p:sp>
        <p:nvSpPr>
          <p:cNvPr id="4" name="Text Placeholder 3">
            <a:extLst>
              <a:ext uri="{FF2B5EF4-FFF2-40B4-BE49-F238E27FC236}">
                <a16:creationId xmlns:a16="http://schemas.microsoft.com/office/drawing/2014/main" id="{E782B70B-287E-812E-4EA6-B919D7D020FE}"/>
              </a:ext>
            </a:extLst>
          </p:cNvPr>
          <p:cNvSpPr>
            <a:spLocks noGrp="1"/>
          </p:cNvSpPr>
          <p:nvPr>
            <p:ph type="body" sz="quarter" idx="20"/>
          </p:nvPr>
        </p:nvSpPr>
        <p:spPr>
          <a:xfrm>
            <a:off x="-3173192" y="12257663"/>
            <a:ext cx="10050462" cy="754045"/>
          </a:xfrm>
        </p:spPr>
        <p:txBody>
          <a:bodyPr/>
          <a:lstStyle/>
          <a:p>
            <a:r>
              <a:rPr lang="en-US" dirty="0">
                <a:solidFill>
                  <a:schemeClr val="tx1"/>
                </a:solidFill>
              </a:rPr>
              <a:t>5 Main Objectives </a:t>
            </a:r>
            <a:endParaRPr lang="en-GB" dirty="0">
              <a:solidFill>
                <a:schemeClr val="tx1"/>
              </a:solidFill>
            </a:endParaRPr>
          </a:p>
        </p:txBody>
      </p:sp>
      <p:sp>
        <p:nvSpPr>
          <p:cNvPr id="5" name="Text Placeholder 4">
            <a:extLst>
              <a:ext uri="{FF2B5EF4-FFF2-40B4-BE49-F238E27FC236}">
                <a16:creationId xmlns:a16="http://schemas.microsoft.com/office/drawing/2014/main" id="{F2ADFB45-7E9B-A4B3-A74A-0DBC9540CE8E}"/>
              </a:ext>
            </a:extLst>
          </p:cNvPr>
          <p:cNvSpPr>
            <a:spLocks noGrp="1"/>
          </p:cNvSpPr>
          <p:nvPr>
            <p:ph type="body" sz="quarter" idx="21"/>
          </p:nvPr>
        </p:nvSpPr>
        <p:spPr>
          <a:xfrm>
            <a:off x="10957030" y="6715416"/>
            <a:ext cx="10048874" cy="3834874"/>
          </a:xfrm>
        </p:spPr>
        <p:txBody>
          <a:bodyPr/>
          <a:lstStyle/>
          <a:p>
            <a:pPr marL="457200" indent="-457200">
              <a:buFont typeface="Arial" panose="020B0604020202020204" pitchFamily="34" charset="0"/>
              <a:buChar char="•"/>
            </a:pPr>
            <a:r>
              <a:rPr lang="en-US" sz="2800" dirty="0">
                <a:solidFill>
                  <a:schemeClr val="tx1"/>
                </a:solidFill>
                <a:latin typeface="+mn-lt"/>
              </a:rPr>
              <a:t>Libraries Used:  </a:t>
            </a:r>
            <a:r>
              <a:rPr lang="en-US" sz="2800" dirty="0" err="1">
                <a:solidFill>
                  <a:schemeClr val="tx1"/>
                </a:solidFill>
                <a:latin typeface="+mn-lt"/>
              </a:rPr>
              <a:t>pandas,seaborn</a:t>
            </a:r>
            <a:r>
              <a:rPr lang="en-US" sz="2800" dirty="0">
                <a:solidFill>
                  <a:schemeClr val="tx1"/>
                </a:solidFill>
                <a:latin typeface="+mn-lt"/>
              </a:rPr>
              <a:t>, </a:t>
            </a:r>
            <a:r>
              <a:rPr lang="en-US" sz="2800" dirty="0" err="1">
                <a:solidFill>
                  <a:schemeClr val="tx1"/>
                </a:solidFill>
                <a:latin typeface="+mn-lt"/>
              </a:rPr>
              <a:t>numpy,sklearn,matplotlib</a:t>
            </a:r>
            <a:r>
              <a:rPr lang="en-US" sz="2800" dirty="0">
                <a:solidFill>
                  <a:schemeClr val="tx1"/>
                </a:solidFill>
                <a:latin typeface="+mn-lt"/>
              </a:rPr>
              <a:t> etc.</a:t>
            </a:r>
          </a:p>
          <a:p>
            <a:pPr marL="457200" indent="-457200">
              <a:buFont typeface="Arial" panose="020B0604020202020204" pitchFamily="34" charset="0"/>
              <a:buChar char="•"/>
            </a:pPr>
            <a:r>
              <a:rPr lang="en-US" sz="2800" dirty="0">
                <a:solidFill>
                  <a:schemeClr val="tx1"/>
                </a:solidFill>
                <a:latin typeface="+mn-lt"/>
              </a:rPr>
              <a:t>For hyperparameter tuning Grid Search CV was used.</a:t>
            </a:r>
          </a:p>
          <a:p>
            <a:pPr marL="457200" indent="-457200">
              <a:buFont typeface="Arial" panose="020B0604020202020204" pitchFamily="34" charset="0"/>
              <a:buChar char="•"/>
            </a:pPr>
            <a:r>
              <a:rPr lang="en-US" sz="2800" dirty="0">
                <a:solidFill>
                  <a:schemeClr val="tx1"/>
                </a:solidFill>
                <a:latin typeface="+mn-lt"/>
              </a:rPr>
              <a:t>Machine Learning Algorithm used: Decision Tree, K Nearest Neighbor and K Means</a:t>
            </a:r>
          </a:p>
          <a:p>
            <a:pPr marL="457200" indent="-457200">
              <a:buFont typeface="Arial" panose="020B0604020202020204" pitchFamily="34" charset="0"/>
              <a:buChar char="•"/>
            </a:pPr>
            <a:r>
              <a:rPr lang="en-US" sz="2800" dirty="0">
                <a:solidFill>
                  <a:schemeClr val="tx1"/>
                </a:solidFill>
                <a:latin typeface="+mn-lt"/>
              </a:rPr>
              <a:t>Label Encoder was used to deal with the categorical data </a:t>
            </a:r>
          </a:p>
          <a:p>
            <a:endParaRPr lang="en-US" sz="2700" dirty="0">
              <a:solidFill>
                <a:schemeClr val="tx1"/>
              </a:solidFill>
              <a:latin typeface="+mn-lt"/>
            </a:endParaRPr>
          </a:p>
          <a:p>
            <a:endParaRPr lang="en-US" dirty="0">
              <a:solidFill>
                <a:schemeClr val="tx1"/>
              </a:solidFill>
            </a:endParaRPr>
          </a:p>
        </p:txBody>
      </p:sp>
      <p:sp>
        <p:nvSpPr>
          <p:cNvPr id="6" name="Text Placeholder 5">
            <a:extLst>
              <a:ext uri="{FF2B5EF4-FFF2-40B4-BE49-F238E27FC236}">
                <a16:creationId xmlns:a16="http://schemas.microsoft.com/office/drawing/2014/main" id="{00661A6C-F9D1-4426-1AED-F9DC19F839D1}"/>
              </a:ext>
            </a:extLst>
          </p:cNvPr>
          <p:cNvSpPr>
            <a:spLocks noGrp="1"/>
          </p:cNvSpPr>
          <p:nvPr>
            <p:ph type="body" sz="quarter" idx="22"/>
          </p:nvPr>
        </p:nvSpPr>
        <p:spPr>
          <a:xfrm>
            <a:off x="7800402" y="5877128"/>
            <a:ext cx="10048875" cy="754045"/>
          </a:xfrm>
        </p:spPr>
        <p:txBody>
          <a:bodyPr/>
          <a:lstStyle/>
          <a:p>
            <a:r>
              <a:rPr lang="en-US" dirty="0">
                <a:solidFill>
                  <a:schemeClr val="tx1"/>
                </a:solidFill>
              </a:rPr>
              <a:t>Technologies Used </a:t>
            </a:r>
            <a:endParaRPr lang="en-GB" dirty="0">
              <a:solidFill>
                <a:schemeClr val="tx1"/>
              </a:solidFill>
            </a:endParaRPr>
          </a:p>
        </p:txBody>
      </p:sp>
      <p:sp>
        <p:nvSpPr>
          <p:cNvPr id="7" name="Text Placeholder 6">
            <a:extLst>
              <a:ext uri="{FF2B5EF4-FFF2-40B4-BE49-F238E27FC236}">
                <a16:creationId xmlns:a16="http://schemas.microsoft.com/office/drawing/2014/main" id="{32E8F7A4-A123-7171-B959-3D064043E017}"/>
              </a:ext>
            </a:extLst>
          </p:cNvPr>
          <p:cNvSpPr>
            <a:spLocks noGrp="1"/>
          </p:cNvSpPr>
          <p:nvPr>
            <p:ph type="body" sz="quarter" idx="23"/>
          </p:nvPr>
        </p:nvSpPr>
        <p:spPr>
          <a:xfrm>
            <a:off x="22385343" y="6378481"/>
            <a:ext cx="10048874" cy="4253450"/>
          </a:xfrm>
        </p:spPr>
        <p:txBody>
          <a:bodyPr/>
          <a:lstStyle/>
          <a:p>
            <a:r>
              <a:rPr lang="en-US" sz="2800" dirty="0">
                <a:solidFill>
                  <a:schemeClr val="tx1"/>
                </a:solidFill>
              </a:rPr>
              <a:t>Precision: this focuses on the proportion of the true positive predictions amongst all predictions </a:t>
            </a:r>
          </a:p>
          <a:p>
            <a:endParaRPr lang="en-US" sz="2800" dirty="0">
              <a:solidFill>
                <a:schemeClr val="tx1"/>
              </a:solidFill>
            </a:endParaRPr>
          </a:p>
          <a:p>
            <a:r>
              <a:rPr lang="en-US" sz="2800" dirty="0">
                <a:solidFill>
                  <a:schemeClr val="tx1"/>
                </a:solidFill>
              </a:rPr>
              <a:t>Recall: This focuses on the proportion of true positives among all the actual positive , </a:t>
            </a:r>
          </a:p>
          <a:p>
            <a:endParaRPr lang="en-US" sz="2800" dirty="0">
              <a:solidFill>
                <a:schemeClr val="tx1"/>
              </a:solidFill>
            </a:endParaRPr>
          </a:p>
          <a:p>
            <a:r>
              <a:rPr lang="en-US" sz="2800" dirty="0">
                <a:solidFill>
                  <a:schemeClr val="tx1"/>
                </a:solidFill>
              </a:rPr>
              <a:t>F1 Score: This combined the precision and recall into a single                 metric.</a:t>
            </a:r>
            <a:endParaRPr lang="en-GB" sz="2800" dirty="0">
              <a:solidFill>
                <a:schemeClr val="tx1"/>
              </a:solidFill>
            </a:endParaRPr>
          </a:p>
        </p:txBody>
      </p:sp>
      <p:sp>
        <p:nvSpPr>
          <p:cNvPr id="8" name="Text Placeholder 7">
            <a:extLst>
              <a:ext uri="{FF2B5EF4-FFF2-40B4-BE49-F238E27FC236}">
                <a16:creationId xmlns:a16="http://schemas.microsoft.com/office/drawing/2014/main" id="{2DEB10E3-3438-8F1D-7CE1-4497EC5595BA}"/>
              </a:ext>
            </a:extLst>
          </p:cNvPr>
          <p:cNvSpPr>
            <a:spLocks noGrp="1"/>
          </p:cNvSpPr>
          <p:nvPr>
            <p:ph type="body" sz="quarter" idx="24"/>
          </p:nvPr>
        </p:nvSpPr>
        <p:spPr>
          <a:xfrm>
            <a:off x="20906286" y="5377431"/>
            <a:ext cx="9139948" cy="754045"/>
          </a:xfrm>
        </p:spPr>
        <p:txBody>
          <a:bodyPr/>
          <a:lstStyle/>
          <a:p>
            <a:r>
              <a:rPr lang="en-US" dirty="0">
                <a:solidFill>
                  <a:schemeClr val="tx1"/>
                </a:solidFill>
              </a:rPr>
              <a:t>Model Evaluation Key Metrics</a:t>
            </a:r>
            <a:endParaRPr lang="en-GB" dirty="0">
              <a:solidFill>
                <a:schemeClr val="tx1"/>
              </a:solidFill>
            </a:endParaRPr>
          </a:p>
        </p:txBody>
      </p:sp>
      <p:sp>
        <p:nvSpPr>
          <p:cNvPr id="9" name="Text Placeholder 8">
            <a:extLst>
              <a:ext uri="{FF2B5EF4-FFF2-40B4-BE49-F238E27FC236}">
                <a16:creationId xmlns:a16="http://schemas.microsoft.com/office/drawing/2014/main" id="{1F7D98F3-BF0A-6F2D-2F43-AF47E850B74B}"/>
              </a:ext>
            </a:extLst>
          </p:cNvPr>
          <p:cNvSpPr>
            <a:spLocks noGrp="1"/>
          </p:cNvSpPr>
          <p:nvPr>
            <p:ph type="body" sz="quarter" idx="25"/>
          </p:nvPr>
        </p:nvSpPr>
        <p:spPr>
          <a:xfrm>
            <a:off x="29507983" y="5437866"/>
            <a:ext cx="12448978" cy="754045"/>
          </a:xfrm>
        </p:spPr>
        <p:txBody>
          <a:bodyPr/>
          <a:lstStyle/>
          <a:p>
            <a:r>
              <a:rPr lang="en-US" dirty="0">
                <a:solidFill>
                  <a:schemeClr val="tx1"/>
                </a:solidFill>
              </a:rPr>
              <a:t>Challenges Encountered </a:t>
            </a:r>
            <a:endParaRPr lang="en-GB" dirty="0">
              <a:solidFill>
                <a:schemeClr val="tx1"/>
              </a:solidFill>
            </a:endParaRPr>
          </a:p>
        </p:txBody>
      </p:sp>
      <p:sp>
        <p:nvSpPr>
          <p:cNvPr id="10" name="Text Placeholder 9">
            <a:extLst>
              <a:ext uri="{FF2B5EF4-FFF2-40B4-BE49-F238E27FC236}">
                <a16:creationId xmlns:a16="http://schemas.microsoft.com/office/drawing/2014/main" id="{9143B1E3-C779-7913-828B-0DA14DD0513A}"/>
              </a:ext>
            </a:extLst>
          </p:cNvPr>
          <p:cNvSpPr>
            <a:spLocks noGrp="1"/>
          </p:cNvSpPr>
          <p:nvPr>
            <p:ph type="body" sz="quarter" idx="26"/>
          </p:nvPr>
        </p:nvSpPr>
        <p:spPr>
          <a:xfrm>
            <a:off x="33390292" y="6378481"/>
            <a:ext cx="10047018" cy="3000799"/>
          </a:xfrm>
        </p:spPr>
        <p:txBody>
          <a:bodyPr/>
          <a:lstStyle/>
          <a:p>
            <a:pPr marL="342900" indent="-342900">
              <a:buFont typeface="Arial" panose="020B0604020202020204" pitchFamily="34" charset="0"/>
              <a:buChar char="•"/>
            </a:pPr>
            <a:r>
              <a:rPr lang="en-US" dirty="0">
                <a:solidFill>
                  <a:schemeClr val="tx1"/>
                </a:solidFill>
              </a:rPr>
              <a:t> A full deep clean of the data was needed to be done. Converting from categorical  to numerical</a:t>
            </a:r>
            <a:r>
              <a:rPr lang="en-GB" dirty="0">
                <a:solidFill>
                  <a:schemeClr val="tx1"/>
                </a:solidFill>
              </a:rPr>
              <a:t> This took the longest.</a:t>
            </a:r>
          </a:p>
          <a:p>
            <a:pPr marL="342900" indent="-342900">
              <a:buFont typeface="Arial" panose="020B0604020202020204" pitchFamily="34" charset="0"/>
              <a:buChar char="•"/>
            </a:pPr>
            <a:r>
              <a:rPr lang="en-GB" dirty="0">
                <a:solidFill>
                  <a:schemeClr val="tx1"/>
                </a:solidFill>
              </a:rPr>
              <a:t>It was extremely hard to interpreted the results from the models. The hardest model was the Decision Tree Classifier.</a:t>
            </a:r>
          </a:p>
          <a:p>
            <a:pPr marL="342900" indent="-342900">
              <a:buFont typeface="Arial" panose="020B0604020202020204" pitchFamily="34" charset="0"/>
              <a:buChar char="•"/>
            </a:pPr>
            <a:r>
              <a:rPr lang="en-GB" dirty="0">
                <a:solidFill>
                  <a:schemeClr val="tx1"/>
                </a:solidFill>
              </a:rPr>
              <a:t>There is a vert strong need to set the best possible research</a:t>
            </a:r>
          </a:p>
          <a:p>
            <a:r>
              <a:rPr lang="en-GB" dirty="0">
                <a:solidFill>
                  <a:schemeClr val="tx1"/>
                </a:solidFill>
              </a:rPr>
              <a:t>                                                                                                                                                        </a:t>
            </a:r>
            <a:endParaRPr lang="en-US" dirty="0">
              <a:solidFill>
                <a:schemeClr val="tx1"/>
              </a:solidFill>
            </a:endParaRPr>
          </a:p>
        </p:txBody>
      </p:sp>
      <p:sp>
        <p:nvSpPr>
          <p:cNvPr id="11" name="Text Placeholder 10">
            <a:extLst>
              <a:ext uri="{FF2B5EF4-FFF2-40B4-BE49-F238E27FC236}">
                <a16:creationId xmlns:a16="http://schemas.microsoft.com/office/drawing/2014/main" id="{A124FB76-10BE-22DA-3F7B-877D95F1D4B4}"/>
              </a:ext>
            </a:extLst>
          </p:cNvPr>
          <p:cNvSpPr>
            <a:spLocks noGrp="1"/>
          </p:cNvSpPr>
          <p:nvPr>
            <p:ph type="body" sz="quarter" idx="27"/>
          </p:nvPr>
        </p:nvSpPr>
        <p:spPr>
          <a:xfrm>
            <a:off x="18275062" y="23900479"/>
            <a:ext cx="10047018" cy="754045"/>
          </a:xfrm>
        </p:spPr>
        <p:txBody>
          <a:bodyPr/>
          <a:lstStyle/>
          <a:p>
            <a:r>
              <a:rPr lang="en-US" dirty="0">
                <a:solidFill>
                  <a:schemeClr val="tx1"/>
                </a:solidFill>
              </a:rPr>
              <a:t>Conclusion </a:t>
            </a:r>
            <a:endParaRPr lang="en-GB" dirty="0">
              <a:solidFill>
                <a:schemeClr val="tx1"/>
              </a:solidFill>
            </a:endParaRPr>
          </a:p>
        </p:txBody>
      </p:sp>
      <p:sp>
        <p:nvSpPr>
          <p:cNvPr id="12" name="Text Placeholder 11">
            <a:extLst>
              <a:ext uri="{FF2B5EF4-FFF2-40B4-BE49-F238E27FC236}">
                <a16:creationId xmlns:a16="http://schemas.microsoft.com/office/drawing/2014/main" id="{123AC5C7-971F-7B61-BAD1-83D4FE69B81B}"/>
              </a:ext>
            </a:extLst>
          </p:cNvPr>
          <p:cNvSpPr>
            <a:spLocks noGrp="1"/>
          </p:cNvSpPr>
          <p:nvPr>
            <p:ph type="body" sz="quarter" idx="28"/>
          </p:nvPr>
        </p:nvSpPr>
        <p:spPr>
          <a:xfrm>
            <a:off x="22329628" y="25366486"/>
            <a:ext cx="10052050" cy="4770515"/>
          </a:xfrm>
        </p:spPr>
        <p:txBody>
          <a:bodyPr/>
          <a:lstStyle/>
          <a:p>
            <a:r>
              <a:rPr lang="en-US" sz="2800" dirty="0">
                <a:solidFill>
                  <a:schemeClr val="tx1"/>
                </a:solidFill>
                <a:latin typeface="+mn-lt"/>
              </a:rPr>
              <a:t>We have been able to show successfully that a machine learning algorithm can be used in the prediction of the amount of asylum seekers applications and to prepare for the future needs for the asylum seekers globally as a whole. </a:t>
            </a:r>
          </a:p>
          <a:p>
            <a:endParaRPr lang="en-US" sz="2800" dirty="0">
              <a:solidFill>
                <a:schemeClr val="tx1"/>
              </a:solidFill>
              <a:latin typeface="+mn-lt"/>
            </a:endParaRPr>
          </a:p>
          <a:p>
            <a:r>
              <a:rPr lang="en-US" sz="2800" dirty="0">
                <a:solidFill>
                  <a:schemeClr val="tx1"/>
                </a:solidFill>
                <a:latin typeface="+mn-lt"/>
              </a:rPr>
              <a:t>More work is required to get the accuracy up higher into 90% +.</a:t>
            </a:r>
          </a:p>
          <a:p>
            <a:endParaRPr lang="en-US" sz="2800" dirty="0">
              <a:solidFill>
                <a:schemeClr val="tx1"/>
              </a:solidFill>
              <a:latin typeface="+mn-lt"/>
            </a:endParaRPr>
          </a:p>
          <a:p>
            <a:r>
              <a:rPr lang="en-US" sz="2800" dirty="0">
                <a:solidFill>
                  <a:schemeClr val="tx1"/>
                </a:solidFill>
                <a:latin typeface="+mn-lt"/>
              </a:rPr>
              <a:t>More finetuning is needed to get the best results possible. </a:t>
            </a:r>
          </a:p>
          <a:p>
            <a:endParaRPr lang="en-GB" sz="2800" dirty="0">
              <a:solidFill>
                <a:schemeClr val="tx1"/>
              </a:solidFill>
              <a:latin typeface="+mn-lt"/>
            </a:endParaRPr>
          </a:p>
        </p:txBody>
      </p:sp>
      <p:sp>
        <p:nvSpPr>
          <p:cNvPr id="13" name="Text Placeholder 12">
            <a:extLst>
              <a:ext uri="{FF2B5EF4-FFF2-40B4-BE49-F238E27FC236}">
                <a16:creationId xmlns:a16="http://schemas.microsoft.com/office/drawing/2014/main" id="{191FBE1C-8222-35D4-FD8C-13081C8FE8E6}"/>
              </a:ext>
            </a:extLst>
          </p:cNvPr>
          <p:cNvSpPr>
            <a:spLocks noGrp="1"/>
          </p:cNvSpPr>
          <p:nvPr>
            <p:ph type="body" sz="quarter" idx="29"/>
          </p:nvPr>
        </p:nvSpPr>
        <p:spPr>
          <a:xfrm>
            <a:off x="7230759" y="10545055"/>
            <a:ext cx="10047018" cy="754045"/>
          </a:xfrm>
        </p:spPr>
        <p:txBody>
          <a:bodyPr/>
          <a:lstStyle/>
          <a:p>
            <a:r>
              <a:rPr lang="en-US" dirty="0">
                <a:solidFill>
                  <a:schemeClr val="tx1"/>
                </a:solidFill>
              </a:rPr>
              <a:t>Visualizations </a:t>
            </a:r>
            <a:endParaRPr lang="en-GB" dirty="0">
              <a:solidFill>
                <a:schemeClr val="tx1"/>
              </a:solidFill>
            </a:endParaRPr>
          </a:p>
        </p:txBody>
      </p:sp>
      <p:sp>
        <p:nvSpPr>
          <p:cNvPr id="14" name="Text Placeholder 13">
            <a:extLst>
              <a:ext uri="{FF2B5EF4-FFF2-40B4-BE49-F238E27FC236}">
                <a16:creationId xmlns:a16="http://schemas.microsoft.com/office/drawing/2014/main" id="{56868898-40CF-5759-3707-685C59D13182}"/>
              </a:ext>
            </a:extLst>
          </p:cNvPr>
          <p:cNvSpPr>
            <a:spLocks noGrp="1"/>
          </p:cNvSpPr>
          <p:nvPr>
            <p:ph type="body" sz="quarter" idx="30"/>
          </p:nvPr>
        </p:nvSpPr>
        <p:spPr>
          <a:xfrm>
            <a:off x="33138338" y="25075741"/>
            <a:ext cx="10052050" cy="7386615"/>
          </a:xfrm>
        </p:spPr>
        <p:txBody>
          <a:bodyPr/>
          <a:lstStyle/>
          <a:p>
            <a:r>
              <a:rPr lang="en-US" dirty="0">
                <a:solidFill>
                  <a:schemeClr val="tx1"/>
                </a:solidFill>
              </a:rPr>
              <a:t>unstats.un.org. (n.d.). UNSD — Demographic and Social Statistics. [online] Available at: https://unstats.un.org/unsd/demographic-social/sconcerns/migration/.</a:t>
            </a:r>
          </a:p>
          <a:p>
            <a:r>
              <a:rPr lang="en-US" dirty="0">
                <a:solidFill>
                  <a:schemeClr val="tx1"/>
                </a:solidFill>
              </a:rPr>
              <a:t>Smart Vision Europe (2017). Building and Applying Predictive Models in IBM SPSS Modeler training webinar. [online] Smart Vision - Europe. Available at: https://www.sv-europe.com/crisp-dm-methodology/.</a:t>
            </a:r>
          </a:p>
          <a:p>
            <a:r>
              <a:rPr lang="en-US" dirty="0">
                <a:solidFill>
                  <a:schemeClr val="tx1"/>
                </a:solidFill>
              </a:rPr>
              <a:t>IBM (2023). What is a Decision Tree | IBM. [online] www.ibm.com. Available at: https://www.ibm.com/topics/decision-trees.</a:t>
            </a:r>
          </a:p>
          <a:p>
            <a:r>
              <a:rPr lang="en-US" dirty="0">
                <a:solidFill>
                  <a:schemeClr val="tx1"/>
                </a:solidFill>
              </a:rPr>
              <a:t>Team, G.L. (2023). Label Encoding in Python - 2023. [online] Great Learning Blog: Free Resources what Matters to shape your Career! Available at: https://www.mygreatlearning.com/blog/label-encoding-in-python/#:~:text=Label%20encoding%20is%20a%20technique.</a:t>
            </a:r>
          </a:p>
          <a:p>
            <a:r>
              <a:rPr lang="en-US" dirty="0">
                <a:solidFill>
                  <a:schemeClr val="tx1"/>
                </a:solidFill>
              </a:rPr>
              <a:t>Kaushik, S. (2019). An Introduction to Clustering &amp; different methods of clustering. [online] Analytics Vidhya. Available at: https://www.analyticsvidhya.com/blog/2016/11/an-introduction-to-clustering-and-different-methods-of-clustering/.</a:t>
            </a:r>
          </a:p>
          <a:p>
            <a:endParaRPr lang="en-US" dirty="0">
              <a:solidFill>
                <a:schemeClr val="tx1"/>
              </a:solidFill>
            </a:endParaRPr>
          </a:p>
        </p:txBody>
      </p:sp>
      <p:sp>
        <p:nvSpPr>
          <p:cNvPr id="15" name="Text Placeholder 14">
            <a:extLst>
              <a:ext uri="{FF2B5EF4-FFF2-40B4-BE49-F238E27FC236}">
                <a16:creationId xmlns:a16="http://schemas.microsoft.com/office/drawing/2014/main" id="{4633F416-F575-3A11-17CE-81C792ADEE0E}"/>
              </a:ext>
            </a:extLst>
          </p:cNvPr>
          <p:cNvSpPr>
            <a:spLocks noGrp="1"/>
          </p:cNvSpPr>
          <p:nvPr>
            <p:ph type="body" sz="quarter" idx="96"/>
          </p:nvPr>
        </p:nvSpPr>
        <p:spPr>
          <a:xfrm>
            <a:off x="0" y="13200872"/>
            <a:ext cx="10056813" cy="8045257"/>
          </a:xfrm>
        </p:spPr>
        <p:txBody>
          <a:bodyPr/>
          <a:lstStyle/>
          <a:p>
            <a:r>
              <a:rPr lang="en-US" sz="2800" dirty="0">
                <a:solidFill>
                  <a:schemeClr val="tx1"/>
                </a:solidFill>
                <a:latin typeface="+mn-lt"/>
              </a:rPr>
              <a:t>1.How can data science be used to analyze the growing number of asylum seekers around the world.</a:t>
            </a:r>
          </a:p>
          <a:p>
            <a:endParaRPr lang="en-US" sz="2800" dirty="0">
              <a:solidFill>
                <a:schemeClr val="tx1"/>
              </a:solidFill>
              <a:latin typeface="+mn-lt"/>
            </a:endParaRPr>
          </a:p>
          <a:p>
            <a:r>
              <a:rPr lang="en-US" sz="2800" dirty="0">
                <a:solidFill>
                  <a:schemeClr val="tx1"/>
                </a:solidFill>
                <a:latin typeface="+mn-lt"/>
              </a:rPr>
              <a:t>2.Examination of available data may help to predict the future applications for asylum seekers across the world </a:t>
            </a:r>
          </a:p>
          <a:p>
            <a:endParaRPr lang="en-US" sz="2800" dirty="0">
              <a:solidFill>
                <a:schemeClr val="tx1"/>
              </a:solidFill>
              <a:latin typeface="+mn-lt"/>
            </a:endParaRPr>
          </a:p>
          <a:p>
            <a:r>
              <a:rPr lang="en-US" sz="2800" dirty="0">
                <a:solidFill>
                  <a:schemeClr val="tx1"/>
                </a:solidFill>
                <a:latin typeface="+mn-lt"/>
              </a:rPr>
              <a:t>3.To develop a machine learning model to estimate the number of asylum applications. Following the CRISP-DM Project management framework for data analysis.  </a:t>
            </a:r>
          </a:p>
          <a:p>
            <a:r>
              <a:rPr lang="en-US" sz="2800" dirty="0">
                <a:solidFill>
                  <a:schemeClr val="tx1"/>
                </a:solidFill>
                <a:latin typeface="+mn-lt"/>
              </a:rPr>
              <a:t> </a:t>
            </a:r>
          </a:p>
          <a:p>
            <a:r>
              <a:rPr lang="en-US" sz="2800" dirty="0">
                <a:solidFill>
                  <a:schemeClr val="tx1"/>
                </a:solidFill>
                <a:latin typeface="+mn-lt"/>
              </a:rPr>
              <a:t>4.Compare the estimates of applications both supervised and unsupervised and a description of exactly what this entails.</a:t>
            </a:r>
          </a:p>
          <a:p>
            <a:endParaRPr lang="en-US" sz="2800" dirty="0">
              <a:solidFill>
                <a:schemeClr val="tx1"/>
              </a:solidFill>
              <a:latin typeface="+mn-lt"/>
            </a:endParaRPr>
          </a:p>
          <a:p>
            <a:r>
              <a:rPr lang="en-US" sz="2800" dirty="0">
                <a:solidFill>
                  <a:schemeClr val="tx1"/>
                </a:solidFill>
                <a:latin typeface="+mn-lt"/>
              </a:rPr>
              <a:t>5.To take a deeper look into the global figures to allow for some examination of the movement of peoples within Europe, America, Asia and Oceania (Australia).</a:t>
            </a:r>
          </a:p>
        </p:txBody>
      </p:sp>
      <p:sp>
        <p:nvSpPr>
          <p:cNvPr id="16" name="Text Placeholder 15">
            <a:extLst>
              <a:ext uri="{FF2B5EF4-FFF2-40B4-BE49-F238E27FC236}">
                <a16:creationId xmlns:a16="http://schemas.microsoft.com/office/drawing/2014/main" id="{194FD0DF-D63B-1734-7972-53D39A0D3441}"/>
              </a:ext>
            </a:extLst>
          </p:cNvPr>
          <p:cNvSpPr>
            <a:spLocks noGrp="1"/>
          </p:cNvSpPr>
          <p:nvPr>
            <p:ph type="body" sz="quarter" idx="150"/>
          </p:nvPr>
        </p:nvSpPr>
        <p:spPr>
          <a:xfrm>
            <a:off x="5509553" y="3876555"/>
            <a:ext cx="31998968" cy="1280160"/>
          </a:xfrm>
        </p:spPr>
        <p:txBody>
          <a:bodyPr/>
          <a:lstStyle/>
          <a:p>
            <a:r>
              <a:rPr lang="en-US" dirty="0">
                <a:solidFill>
                  <a:schemeClr val="tx1"/>
                </a:solidFill>
              </a:rPr>
              <a:t>Capstone Project Final Poster For Strategic Thinking</a:t>
            </a:r>
            <a:endParaRPr lang="en-GB" dirty="0">
              <a:solidFill>
                <a:schemeClr val="tx1"/>
              </a:solidFill>
            </a:endParaRPr>
          </a:p>
        </p:txBody>
      </p:sp>
      <p:sp>
        <p:nvSpPr>
          <p:cNvPr id="17" name="Text Placeholder 16">
            <a:extLst>
              <a:ext uri="{FF2B5EF4-FFF2-40B4-BE49-F238E27FC236}">
                <a16:creationId xmlns:a16="http://schemas.microsoft.com/office/drawing/2014/main" id="{61390FC9-D272-BB7E-2A55-0781F024EA7A}"/>
              </a:ext>
            </a:extLst>
          </p:cNvPr>
          <p:cNvSpPr>
            <a:spLocks noGrp="1"/>
          </p:cNvSpPr>
          <p:nvPr>
            <p:ph type="body" sz="quarter" idx="151"/>
          </p:nvPr>
        </p:nvSpPr>
        <p:spPr/>
        <p:txBody>
          <a:bodyPr>
            <a:normAutofit fontScale="92500" lnSpcReduction="10000"/>
          </a:bodyPr>
          <a:lstStyle/>
          <a:p>
            <a:r>
              <a:rPr lang="en-US" dirty="0">
                <a:solidFill>
                  <a:schemeClr val="tx1"/>
                </a:solidFill>
              </a:rPr>
              <a:t>Rodney Wardle SBS23057</a:t>
            </a:r>
            <a:endParaRPr lang="en-GB" dirty="0">
              <a:solidFill>
                <a:schemeClr val="tx1"/>
              </a:solidFill>
            </a:endParaRP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62500" lnSpcReduction="20000"/>
          </a:bodyPr>
          <a:lstStyle/>
          <a:p>
            <a:r>
              <a:rPr lang="en-US" dirty="0">
                <a:solidFill>
                  <a:schemeClr val="tx1"/>
                </a:solidFill>
              </a:rPr>
              <a:t>An examination of the “The movement of people” using the UN Data sources</a:t>
            </a:r>
          </a:p>
        </p:txBody>
      </p:sp>
      <p:sp>
        <p:nvSpPr>
          <p:cNvPr id="98" name="TextBox 97">
            <a:extLst>
              <a:ext uri="{FF2B5EF4-FFF2-40B4-BE49-F238E27FC236}">
                <a16:creationId xmlns:a16="http://schemas.microsoft.com/office/drawing/2014/main" id="{653C103B-E76D-57EE-F087-42099937189D}"/>
              </a:ext>
            </a:extLst>
          </p:cNvPr>
          <p:cNvSpPr txBox="1"/>
          <p:nvPr/>
        </p:nvSpPr>
        <p:spPr>
          <a:xfrm>
            <a:off x="-9120761" y="23900479"/>
            <a:ext cx="21945600" cy="1231106"/>
          </a:xfrm>
          <a:prstGeom prst="rect">
            <a:avLst/>
          </a:prstGeom>
          <a:noFill/>
        </p:spPr>
        <p:txBody>
          <a:bodyPr wrap="square">
            <a:spAutoFit/>
          </a:bodyPr>
          <a:lstStyle/>
          <a:p>
            <a:pPr marL="0" marR="0" lvl="0" indent="0" algn="ctr" defTabSz="4388900" rtl="0" eaLnBrk="1" fontAlgn="auto" latinLnBrk="0" hangingPunct="1">
              <a:lnSpc>
                <a:spcPct val="100000"/>
              </a:lnSpc>
              <a:spcBef>
                <a:spcPct val="20000"/>
              </a:spcBef>
              <a:spcAft>
                <a:spcPts val="0"/>
              </a:spcAft>
              <a:buClrTx/>
              <a:buSzTx/>
              <a:buFont typeface="Arial" pitchFamily="34" charset="0"/>
              <a:buNone/>
              <a:tabLst/>
              <a:defRPr/>
            </a:pPr>
            <a:r>
              <a:rPr lang="en-US" sz="3700" b="1" u="sng" dirty="0">
                <a:latin typeface="Calibri"/>
              </a:rPr>
              <a:t>Model Evaluation</a:t>
            </a:r>
            <a:r>
              <a:rPr kumimoji="0" lang="en-US" sz="3700" b="1" i="0" u="sng" strike="noStrike" kern="1200" cap="none" spc="0" normalizeH="0" baseline="0" noProof="0" dirty="0">
                <a:ln>
                  <a:noFill/>
                </a:ln>
                <a:effectLst/>
                <a:uLnTx/>
                <a:uFillTx/>
                <a:latin typeface="Calibri"/>
                <a:ea typeface="+mn-ea"/>
                <a:cs typeface="+mn-cs"/>
              </a:rPr>
              <a:t> </a:t>
            </a:r>
            <a:endParaRPr kumimoji="0" lang="en-GB" sz="3700" b="1" i="0" u="sng" strike="noStrike" kern="1200" cap="none" spc="0" normalizeH="0" baseline="0" noProof="0" dirty="0">
              <a:ln>
                <a:noFill/>
              </a:ln>
              <a:effectLst/>
              <a:uLnTx/>
              <a:uFillTx/>
              <a:latin typeface="Calibri"/>
              <a:ea typeface="+mn-ea"/>
              <a:cs typeface="+mn-cs"/>
            </a:endParaRPr>
          </a:p>
          <a:p>
            <a:r>
              <a:rPr lang="en-US" sz="3700" b="1" u="sng" dirty="0"/>
              <a:t> </a:t>
            </a:r>
            <a:endParaRPr lang="en-GB" sz="3700" b="1" u="sng" dirty="0"/>
          </a:p>
        </p:txBody>
      </p:sp>
      <p:sp>
        <p:nvSpPr>
          <p:cNvPr id="21" name="TextBox 20">
            <a:extLst>
              <a:ext uri="{FF2B5EF4-FFF2-40B4-BE49-F238E27FC236}">
                <a16:creationId xmlns:a16="http://schemas.microsoft.com/office/drawing/2014/main" id="{4922BBBA-5CD6-739C-B93D-FC95DAF30D13}"/>
              </a:ext>
            </a:extLst>
          </p:cNvPr>
          <p:cNvSpPr txBox="1"/>
          <p:nvPr/>
        </p:nvSpPr>
        <p:spPr>
          <a:xfrm>
            <a:off x="33129676" y="23814895"/>
            <a:ext cx="24898350" cy="661720"/>
          </a:xfrm>
          <a:prstGeom prst="rect">
            <a:avLst/>
          </a:prstGeom>
          <a:noFill/>
        </p:spPr>
        <p:txBody>
          <a:bodyPr wrap="square">
            <a:spAutoFit/>
          </a:bodyPr>
          <a:lstStyle/>
          <a:p>
            <a:r>
              <a:rPr lang="en-US" sz="3700" b="1" u="sng" dirty="0"/>
              <a:t>References</a:t>
            </a:r>
            <a:endParaRPr lang="en-GB" sz="3700" b="1" u="sng" dirty="0"/>
          </a:p>
        </p:txBody>
      </p:sp>
      <p:graphicFrame>
        <p:nvGraphicFramePr>
          <p:cNvPr id="27" name="Table 26">
            <a:extLst>
              <a:ext uri="{FF2B5EF4-FFF2-40B4-BE49-F238E27FC236}">
                <a16:creationId xmlns:a16="http://schemas.microsoft.com/office/drawing/2014/main" id="{9885C08F-C755-1925-0F6A-4EC05B7F1EA2}"/>
              </a:ext>
            </a:extLst>
          </p:cNvPr>
          <p:cNvGraphicFramePr>
            <a:graphicFrameLocks noGrp="1"/>
          </p:cNvGraphicFramePr>
          <p:nvPr>
            <p:extLst>
              <p:ext uri="{D42A27DB-BD31-4B8C-83A1-F6EECF244321}">
                <p14:modId xmlns:p14="http://schemas.microsoft.com/office/powerpoint/2010/main" val="3579742875"/>
              </p:ext>
            </p:extLst>
          </p:nvPr>
        </p:nvGraphicFramePr>
        <p:xfrm>
          <a:off x="188623" y="25185308"/>
          <a:ext cx="19847983" cy="2309848"/>
        </p:xfrm>
        <a:graphic>
          <a:graphicData uri="http://schemas.openxmlformats.org/drawingml/2006/table">
            <a:tbl>
              <a:tblPr firstRow="1" bandRow="1">
                <a:tableStyleId>{5C22544A-7EE6-4342-B048-85BDC9FD1C3A}</a:tableStyleId>
              </a:tblPr>
              <a:tblGrid>
                <a:gridCol w="3469831">
                  <a:extLst>
                    <a:ext uri="{9D8B030D-6E8A-4147-A177-3AD203B41FA5}">
                      <a16:colId xmlns:a16="http://schemas.microsoft.com/office/drawing/2014/main" val="310761005"/>
                    </a:ext>
                  </a:extLst>
                </a:gridCol>
                <a:gridCol w="5795792">
                  <a:extLst>
                    <a:ext uri="{9D8B030D-6E8A-4147-A177-3AD203B41FA5}">
                      <a16:colId xmlns:a16="http://schemas.microsoft.com/office/drawing/2014/main" val="1066632894"/>
                    </a:ext>
                  </a:extLst>
                </a:gridCol>
                <a:gridCol w="5497027">
                  <a:extLst>
                    <a:ext uri="{9D8B030D-6E8A-4147-A177-3AD203B41FA5}">
                      <a16:colId xmlns:a16="http://schemas.microsoft.com/office/drawing/2014/main" val="3232168232"/>
                    </a:ext>
                  </a:extLst>
                </a:gridCol>
                <a:gridCol w="5085333">
                  <a:extLst>
                    <a:ext uri="{9D8B030D-6E8A-4147-A177-3AD203B41FA5}">
                      <a16:colId xmlns:a16="http://schemas.microsoft.com/office/drawing/2014/main" val="106266608"/>
                    </a:ext>
                  </a:extLst>
                </a:gridCol>
              </a:tblGrid>
              <a:tr h="785848">
                <a:tc>
                  <a:txBody>
                    <a:bodyPr/>
                    <a:lstStyle/>
                    <a:p>
                      <a:r>
                        <a:rPr lang="en-US" sz="4400" dirty="0"/>
                        <a:t>Model</a:t>
                      </a:r>
                      <a:endParaRPr lang="en-GB" sz="4400" dirty="0"/>
                    </a:p>
                  </a:txBody>
                  <a:tcPr/>
                </a:tc>
                <a:tc>
                  <a:txBody>
                    <a:bodyPr/>
                    <a:lstStyle/>
                    <a:p>
                      <a:r>
                        <a:rPr lang="en-US" sz="4400" dirty="0"/>
                        <a:t>Precision </a:t>
                      </a:r>
                    </a:p>
                  </a:txBody>
                  <a:tcPr/>
                </a:tc>
                <a:tc>
                  <a:txBody>
                    <a:bodyPr/>
                    <a:lstStyle/>
                    <a:p>
                      <a:r>
                        <a:rPr lang="en-US" sz="4400" dirty="0"/>
                        <a:t>Recall</a:t>
                      </a:r>
                      <a:endParaRPr lang="en-GB" sz="4400" dirty="0"/>
                    </a:p>
                  </a:txBody>
                  <a:tcPr/>
                </a:tc>
                <a:tc>
                  <a:txBody>
                    <a:bodyPr/>
                    <a:lstStyle/>
                    <a:p>
                      <a:r>
                        <a:rPr lang="en-US" sz="4400" dirty="0"/>
                        <a:t>F1 Score</a:t>
                      </a:r>
                      <a:endParaRPr lang="en-GB" sz="4400" dirty="0"/>
                    </a:p>
                  </a:txBody>
                  <a:tcPr/>
                </a:tc>
                <a:extLst>
                  <a:ext uri="{0D108BD9-81ED-4DB2-BD59-A6C34878D82A}">
                    <a16:rowId xmlns:a16="http://schemas.microsoft.com/office/drawing/2014/main" val="1355483385"/>
                  </a:ext>
                </a:extLst>
              </a:tr>
              <a:tr h="370840">
                <a:tc>
                  <a:txBody>
                    <a:bodyPr/>
                    <a:lstStyle/>
                    <a:p>
                      <a:r>
                        <a:rPr lang="en-US" sz="4400" dirty="0"/>
                        <a:t>Decision Tree </a:t>
                      </a:r>
                      <a:endParaRPr lang="en-GB" sz="4400" dirty="0"/>
                    </a:p>
                  </a:txBody>
                  <a:tcPr/>
                </a:tc>
                <a:tc>
                  <a:txBody>
                    <a:bodyPr/>
                    <a:lstStyle/>
                    <a:p>
                      <a:r>
                        <a:rPr lang="en-GB" sz="4400" dirty="0"/>
                        <a:t>0.24</a:t>
                      </a:r>
                      <a:endParaRPr lang="en-US" sz="4400" dirty="0"/>
                    </a:p>
                  </a:txBody>
                  <a:tcPr/>
                </a:tc>
                <a:tc>
                  <a:txBody>
                    <a:bodyPr/>
                    <a:lstStyle/>
                    <a:p>
                      <a:r>
                        <a:rPr lang="en-US" sz="4400" dirty="0"/>
                        <a:t>0.93</a:t>
                      </a:r>
                      <a:endParaRPr lang="en-GB" sz="4400" dirty="0"/>
                    </a:p>
                  </a:txBody>
                  <a:tcPr/>
                </a:tc>
                <a:tc>
                  <a:txBody>
                    <a:bodyPr/>
                    <a:lstStyle/>
                    <a:p>
                      <a:r>
                        <a:rPr lang="en-US" sz="4400" dirty="0"/>
                        <a:t>0.39</a:t>
                      </a:r>
                      <a:endParaRPr lang="en-GB" sz="4400" dirty="0"/>
                    </a:p>
                  </a:txBody>
                  <a:tcPr/>
                </a:tc>
                <a:extLst>
                  <a:ext uri="{0D108BD9-81ED-4DB2-BD59-A6C34878D82A}">
                    <a16:rowId xmlns:a16="http://schemas.microsoft.com/office/drawing/2014/main" val="514958850"/>
                  </a:ext>
                </a:extLst>
              </a:tr>
              <a:tr h="0">
                <a:tc>
                  <a:txBody>
                    <a:bodyPr/>
                    <a:lstStyle/>
                    <a:p>
                      <a:r>
                        <a:rPr lang="en-US" sz="4400" dirty="0"/>
                        <a:t>KNN</a:t>
                      </a:r>
                    </a:p>
                  </a:txBody>
                  <a:tcPr/>
                </a:tc>
                <a:tc>
                  <a:txBody>
                    <a:bodyPr/>
                    <a:lstStyle/>
                    <a:p>
                      <a:r>
                        <a:rPr lang="en-US" sz="4400" dirty="0"/>
                        <a:t>0.21</a:t>
                      </a:r>
                      <a:endParaRPr lang="en-GB" sz="4400" dirty="0"/>
                    </a:p>
                  </a:txBody>
                  <a:tcPr/>
                </a:tc>
                <a:tc>
                  <a:txBody>
                    <a:bodyPr/>
                    <a:lstStyle/>
                    <a:p>
                      <a:r>
                        <a:rPr lang="en-US" sz="4400" dirty="0"/>
                        <a:t>0.87</a:t>
                      </a:r>
                      <a:endParaRPr lang="en-GB" sz="4400" dirty="0"/>
                    </a:p>
                  </a:txBody>
                  <a:tcPr/>
                </a:tc>
                <a:tc>
                  <a:txBody>
                    <a:bodyPr/>
                    <a:lstStyle/>
                    <a:p>
                      <a:r>
                        <a:rPr lang="en-US" sz="4400" dirty="0"/>
                        <a:t>0.46</a:t>
                      </a:r>
                      <a:endParaRPr lang="en-GB" sz="4400" dirty="0"/>
                    </a:p>
                  </a:txBody>
                  <a:tcPr/>
                </a:tc>
                <a:extLst>
                  <a:ext uri="{0D108BD9-81ED-4DB2-BD59-A6C34878D82A}">
                    <a16:rowId xmlns:a16="http://schemas.microsoft.com/office/drawing/2014/main" val="1629505754"/>
                  </a:ext>
                </a:extLst>
              </a:tr>
            </a:tbl>
          </a:graphicData>
        </a:graphic>
      </p:graphicFrame>
      <p:pic>
        <p:nvPicPr>
          <p:cNvPr id="19" name="Picture 18" descr="A purple bar graph with numbers&#10;&#10;Description automatically generated">
            <a:extLst>
              <a:ext uri="{FF2B5EF4-FFF2-40B4-BE49-F238E27FC236}">
                <a16:creationId xmlns:a16="http://schemas.microsoft.com/office/drawing/2014/main" id="{FFD7DCED-E3D7-1F97-EFBE-8761E692C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2862" y="11569829"/>
            <a:ext cx="11864099" cy="11836826"/>
          </a:xfrm>
          <a:prstGeom prst="rect">
            <a:avLst/>
          </a:prstGeom>
        </p:spPr>
      </p:pic>
      <p:pic>
        <p:nvPicPr>
          <p:cNvPr id="26" name="Picture 25" descr="A graph of a number of blue rectangular objects&#10;&#10;Description automatically generated">
            <a:extLst>
              <a:ext uri="{FF2B5EF4-FFF2-40B4-BE49-F238E27FC236}">
                <a16:creationId xmlns:a16="http://schemas.microsoft.com/office/drawing/2014/main" id="{34F8B2ED-ADEA-033B-6756-32B22B6AF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29628" y="11323367"/>
            <a:ext cx="18522792" cy="10895761"/>
          </a:xfrm>
          <a:prstGeom prst="rect">
            <a:avLst/>
          </a:prstGeom>
        </p:spPr>
      </p:pic>
      <p:sp>
        <p:nvSpPr>
          <p:cNvPr id="20" name="TextBox 19">
            <a:extLst>
              <a:ext uri="{FF2B5EF4-FFF2-40B4-BE49-F238E27FC236}">
                <a16:creationId xmlns:a16="http://schemas.microsoft.com/office/drawing/2014/main" id="{B6D892C2-ABE3-4980-C8DC-011957114F81}"/>
              </a:ext>
            </a:extLst>
          </p:cNvPr>
          <p:cNvSpPr txBox="1"/>
          <p:nvPr/>
        </p:nvSpPr>
        <p:spPr>
          <a:xfrm>
            <a:off x="38084" y="28207118"/>
            <a:ext cx="19998522" cy="1815882"/>
          </a:xfrm>
          <a:prstGeom prst="rect">
            <a:avLst/>
          </a:prstGeom>
          <a:noFill/>
        </p:spPr>
        <p:txBody>
          <a:bodyPr wrap="square">
            <a:spAutoFit/>
          </a:bodyPr>
          <a:lstStyle/>
          <a:p>
            <a:r>
              <a:rPr lang="en-US" sz="2800" u="sng" dirty="0">
                <a:solidFill>
                  <a:schemeClr val="tx1"/>
                </a:solidFill>
                <a:latin typeface="+mn-lt"/>
              </a:rPr>
              <a:t>K Means clustering best model results:</a:t>
            </a:r>
          </a:p>
          <a:p>
            <a:endParaRPr lang="en-US" sz="2800" dirty="0"/>
          </a:p>
          <a:p>
            <a:r>
              <a:rPr lang="en-US" sz="2800" dirty="0">
                <a:solidFill>
                  <a:schemeClr val="tx1"/>
                </a:solidFill>
                <a:latin typeface="+mn-lt"/>
              </a:rPr>
              <a:t>Best hyperparameters found by </a:t>
            </a:r>
            <a:r>
              <a:rPr lang="en-US" sz="2800" dirty="0" err="1">
                <a:solidFill>
                  <a:schemeClr val="tx1"/>
                </a:solidFill>
                <a:latin typeface="+mn-lt"/>
              </a:rPr>
              <a:t>GridSearchCV</a:t>
            </a:r>
            <a:r>
              <a:rPr lang="en-US" sz="2800" dirty="0">
                <a:solidFill>
                  <a:schemeClr val="tx1"/>
                </a:solidFill>
                <a:latin typeface="+mn-lt"/>
              </a:rPr>
              <a:t>: {'</a:t>
            </a:r>
            <a:r>
              <a:rPr lang="en-US" sz="2800" dirty="0" err="1">
                <a:solidFill>
                  <a:schemeClr val="tx1"/>
                </a:solidFill>
                <a:latin typeface="+mn-lt"/>
              </a:rPr>
              <a:t>init</a:t>
            </a:r>
            <a:r>
              <a:rPr lang="en-US" sz="2800" dirty="0">
                <a:solidFill>
                  <a:schemeClr val="tx1"/>
                </a:solidFill>
                <a:latin typeface="+mn-lt"/>
              </a:rPr>
              <a:t>': 'random', '</a:t>
            </a:r>
            <a:r>
              <a:rPr lang="en-US" sz="2800" dirty="0" err="1">
                <a:solidFill>
                  <a:schemeClr val="tx1"/>
                </a:solidFill>
                <a:latin typeface="+mn-lt"/>
              </a:rPr>
              <a:t>max_iter</a:t>
            </a:r>
            <a:r>
              <a:rPr lang="en-US" sz="2800" dirty="0">
                <a:solidFill>
                  <a:schemeClr val="tx1"/>
                </a:solidFill>
                <a:latin typeface="+mn-lt"/>
              </a:rPr>
              <a:t>': 100, '</a:t>
            </a:r>
            <a:r>
              <a:rPr lang="en-US" sz="2800" dirty="0" err="1">
                <a:solidFill>
                  <a:schemeClr val="tx1"/>
                </a:solidFill>
                <a:latin typeface="+mn-lt"/>
              </a:rPr>
              <a:t>n_clusters</a:t>
            </a:r>
            <a:r>
              <a:rPr lang="en-US" sz="2800" dirty="0">
                <a:solidFill>
                  <a:schemeClr val="tx1"/>
                </a:solidFill>
                <a:latin typeface="+mn-lt"/>
              </a:rPr>
              <a:t>': 8, '</a:t>
            </a:r>
            <a:r>
              <a:rPr lang="en-US" sz="2800" dirty="0" err="1">
                <a:solidFill>
                  <a:schemeClr val="tx1"/>
                </a:solidFill>
                <a:latin typeface="+mn-lt"/>
              </a:rPr>
              <a:t>n_init</a:t>
            </a:r>
            <a:r>
              <a:rPr lang="en-US" sz="2800" dirty="0">
                <a:solidFill>
                  <a:schemeClr val="tx1"/>
                </a:solidFill>
                <a:latin typeface="+mn-lt"/>
              </a:rPr>
              <a:t>': 10}</a:t>
            </a:r>
          </a:p>
          <a:p>
            <a:endParaRPr lang="en-GB" sz="2800" dirty="0">
              <a:solidFill>
                <a:schemeClr val="tx1"/>
              </a:solidFill>
              <a:latin typeface="+mn-lt"/>
            </a:endParaRP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1585</TotalTime>
  <Words>710</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Hero Staff19</cp:lastModifiedBy>
  <cp:revision>87</cp:revision>
  <dcterms:created xsi:type="dcterms:W3CDTF">2012-02-03T19:11:35Z</dcterms:created>
  <dcterms:modified xsi:type="dcterms:W3CDTF">2024-11-18T18:30:47Z</dcterms:modified>
  <cp:category>Research poster templates</cp:category>
</cp:coreProperties>
</file>