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21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0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AF91544-7AFC-4F02-B266-1D2744E0E124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08588E6-0C2B-4234-A655-4FA6924D3EA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aseline="0"/>
            <a:t>Promedio de ingresos brutos por género.</a:t>
          </a:r>
          <a:endParaRPr lang="en-US"/>
        </a:p>
      </dgm:t>
    </dgm:pt>
    <dgm:pt modelId="{180E6355-39C0-42F2-901C-274F9DD0D23E}" type="parTrans" cxnId="{E0854AF5-B868-4498-913F-FA3A9CB7644A}">
      <dgm:prSet/>
      <dgm:spPr/>
      <dgm:t>
        <a:bodyPr/>
        <a:lstStyle/>
        <a:p>
          <a:endParaRPr lang="en-US"/>
        </a:p>
      </dgm:t>
    </dgm:pt>
    <dgm:pt modelId="{695F1A35-6DC8-46DA-B64D-98466055C23B}" type="sibTrans" cxnId="{E0854AF5-B868-4498-913F-FA3A9CB7644A}">
      <dgm:prSet/>
      <dgm:spPr/>
      <dgm:t>
        <a:bodyPr/>
        <a:lstStyle/>
        <a:p>
          <a:endParaRPr lang="en-US"/>
        </a:p>
      </dgm:t>
    </dgm:pt>
    <dgm:pt modelId="{48CFC3ED-A88E-4501-9F53-70EF7885EC8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aseline="0"/>
            <a:t>Retorno de inversión (ROI): (𝑔𝑟𝑜𝑠𝑠−𝑏𝑢𝑑𝑔𝑒𝑡)/𝑏𝑢𝑑𝑔𝑒𝑡(gross−budget)/budget.</a:t>
          </a:r>
          <a:endParaRPr lang="en-US"/>
        </a:p>
      </dgm:t>
    </dgm:pt>
    <dgm:pt modelId="{FCA1C301-2951-42C2-880A-BDB5850DC95D}" type="parTrans" cxnId="{D5B6686D-87BD-44A3-8FE5-777523474BA8}">
      <dgm:prSet/>
      <dgm:spPr/>
      <dgm:t>
        <a:bodyPr/>
        <a:lstStyle/>
        <a:p>
          <a:endParaRPr lang="en-US"/>
        </a:p>
      </dgm:t>
    </dgm:pt>
    <dgm:pt modelId="{E8742AFF-8516-4EE2-AE53-020D67DC76AC}" type="sibTrans" cxnId="{D5B6686D-87BD-44A3-8FE5-777523474BA8}">
      <dgm:prSet/>
      <dgm:spPr/>
      <dgm:t>
        <a:bodyPr/>
        <a:lstStyle/>
        <a:p>
          <a:endParaRPr lang="en-US"/>
        </a:p>
      </dgm:t>
    </dgm:pt>
    <dgm:pt modelId="{C7E8F565-1EEB-4576-ADCD-86177F074C8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aseline="0"/>
            <a:t>Distribución de géneros en el catálogo.</a:t>
          </a:r>
          <a:endParaRPr lang="en-US"/>
        </a:p>
      </dgm:t>
    </dgm:pt>
    <dgm:pt modelId="{5E3EC049-2AC8-41F8-BBE0-A7ACC18156BE}" type="parTrans" cxnId="{8A074249-953E-43B4-B1F2-024D223C45D1}">
      <dgm:prSet/>
      <dgm:spPr/>
      <dgm:t>
        <a:bodyPr/>
        <a:lstStyle/>
        <a:p>
          <a:endParaRPr lang="en-US"/>
        </a:p>
      </dgm:t>
    </dgm:pt>
    <dgm:pt modelId="{E0C5A141-1D54-4142-A980-D7CF11BD4A61}" type="sibTrans" cxnId="{8A074249-953E-43B4-B1F2-024D223C45D1}">
      <dgm:prSet/>
      <dgm:spPr/>
      <dgm:t>
        <a:bodyPr/>
        <a:lstStyle/>
        <a:p>
          <a:endParaRPr lang="en-US"/>
        </a:p>
      </dgm:t>
    </dgm:pt>
    <dgm:pt modelId="{4445E5D7-0E9A-42C9-B391-FAE009064CCD}" type="pres">
      <dgm:prSet presAssocID="{CAF91544-7AFC-4F02-B266-1D2744E0E124}" presName="root" presStyleCnt="0">
        <dgm:presLayoutVars>
          <dgm:dir/>
          <dgm:resizeHandles val="exact"/>
        </dgm:presLayoutVars>
      </dgm:prSet>
      <dgm:spPr/>
    </dgm:pt>
    <dgm:pt modelId="{B0AA9C4F-393D-49F7-949D-85F14F186105}" type="pres">
      <dgm:prSet presAssocID="{008588E6-0C2B-4234-A655-4FA6924D3EA4}" presName="compNode" presStyleCnt="0"/>
      <dgm:spPr/>
    </dgm:pt>
    <dgm:pt modelId="{9BB82787-968F-4426-B43C-61961A7E90A7}" type="pres">
      <dgm:prSet presAssocID="{008588E6-0C2B-4234-A655-4FA6924D3EA4}" presName="bgRect" presStyleLbl="bgShp" presStyleIdx="0" presStyleCnt="3"/>
      <dgm:spPr/>
    </dgm:pt>
    <dgm:pt modelId="{AFDC01EA-B780-4864-8945-034C87CB957E}" type="pres">
      <dgm:prSet presAssocID="{008588E6-0C2B-4234-A655-4FA6924D3EA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BC971FF9-ECB2-4F99-A850-2CD3A3C57788}" type="pres">
      <dgm:prSet presAssocID="{008588E6-0C2B-4234-A655-4FA6924D3EA4}" presName="spaceRect" presStyleCnt="0"/>
      <dgm:spPr/>
    </dgm:pt>
    <dgm:pt modelId="{D6F5DBE1-B6D2-4335-BB98-6BB010259088}" type="pres">
      <dgm:prSet presAssocID="{008588E6-0C2B-4234-A655-4FA6924D3EA4}" presName="parTx" presStyleLbl="revTx" presStyleIdx="0" presStyleCnt="3">
        <dgm:presLayoutVars>
          <dgm:chMax val="0"/>
          <dgm:chPref val="0"/>
        </dgm:presLayoutVars>
      </dgm:prSet>
      <dgm:spPr/>
    </dgm:pt>
    <dgm:pt modelId="{E665D7D9-6ED7-425F-A4A3-9BE99DF02F35}" type="pres">
      <dgm:prSet presAssocID="{695F1A35-6DC8-46DA-B64D-98466055C23B}" presName="sibTrans" presStyleCnt="0"/>
      <dgm:spPr/>
    </dgm:pt>
    <dgm:pt modelId="{CE710773-DE58-4077-A29D-59105B9B2C7E}" type="pres">
      <dgm:prSet presAssocID="{48CFC3ED-A88E-4501-9F53-70EF7885EC86}" presName="compNode" presStyleCnt="0"/>
      <dgm:spPr/>
    </dgm:pt>
    <dgm:pt modelId="{7776C29C-8114-4710-B10A-625D3C33E471}" type="pres">
      <dgm:prSet presAssocID="{48CFC3ED-A88E-4501-9F53-70EF7885EC86}" presName="bgRect" presStyleLbl="bgShp" presStyleIdx="1" presStyleCnt="3"/>
      <dgm:spPr/>
    </dgm:pt>
    <dgm:pt modelId="{79647B16-BE5F-4A00-9C2B-D09CEE0990A4}" type="pres">
      <dgm:prSet presAssocID="{48CFC3ED-A88E-4501-9F53-70EF7885EC8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alculator"/>
        </a:ext>
      </dgm:extLst>
    </dgm:pt>
    <dgm:pt modelId="{AA4E5EDD-EADD-4C80-93A2-25097A48AE0D}" type="pres">
      <dgm:prSet presAssocID="{48CFC3ED-A88E-4501-9F53-70EF7885EC86}" presName="spaceRect" presStyleCnt="0"/>
      <dgm:spPr/>
    </dgm:pt>
    <dgm:pt modelId="{3317451A-1A38-4C4A-A886-128FDD379738}" type="pres">
      <dgm:prSet presAssocID="{48CFC3ED-A88E-4501-9F53-70EF7885EC86}" presName="parTx" presStyleLbl="revTx" presStyleIdx="1" presStyleCnt="3">
        <dgm:presLayoutVars>
          <dgm:chMax val="0"/>
          <dgm:chPref val="0"/>
        </dgm:presLayoutVars>
      </dgm:prSet>
      <dgm:spPr/>
    </dgm:pt>
    <dgm:pt modelId="{9FB9C783-EA7E-4D68-80EA-86DD41C8D740}" type="pres">
      <dgm:prSet presAssocID="{E8742AFF-8516-4EE2-AE53-020D67DC76AC}" presName="sibTrans" presStyleCnt="0"/>
      <dgm:spPr/>
    </dgm:pt>
    <dgm:pt modelId="{7C91E6DF-3A19-4DF4-94DF-D8A3CFCF04DF}" type="pres">
      <dgm:prSet presAssocID="{C7E8F565-1EEB-4576-ADCD-86177F074C80}" presName="compNode" presStyleCnt="0"/>
      <dgm:spPr/>
    </dgm:pt>
    <dgm:pt modelId="{DBCA4AFA-4A16-47BE-9930-BB862FD54EE1}" type="pres">
      <dgm:prSet presAssocID="{C7E8F565-1EEB-4576-ADCD-86177F074C80}" presName="bgRect" presStyleLbl="bgShp" presStyleIdx="2" presStyleCnt="3"/>
      <dgm:spPr/>
    </dgm:pt>
    <dgm:pt modelId="{B030CC4E-ADBB-439B-B719-CC3729C02801}" type="pres">
      <dgm:prSet presAssocID="{C7E8F565-1EEB-4576-ADCD-86177F074C8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0068F332-81DD-4115-B233-2CAE59E0113F}" type="pres">
      <dgm:prSet presAssocID="{C7E8F565-1EEB-4576-ADCD-86177F074C80}" presName="spaceRect" presStyleCnt="0"/>
      <dgm:spPr/>
    </dgm:pt>
    <dgm:pt modelId="{2C491C86-4A36-4270-BAFE-5CCE3DF59478}" type="pres">
      <dgm:prSet presAssocID="{C7E8F565-1EEB-4576-ADCD-86177F074C80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491D090C-0367-4D6E-8223-E2C0BAD975EF}" type="presOf" srcId="{CAF91544-7AFC-4F02-B266-1D2744E0E124}" destId="{4445E5D7-0E9A-42C9-B391-FAE009064CCD}" srcOrd="0" destOrd="0" presId="urn:microsoft.com/office/officeart/2018/2/layout/IconVerticalSolidList"/>
    <dgm:cxn modelId="{F7542115-CA06-4A53-B234-96106A5E78F0}" type="presOf" srcId="{48CFC3ED-A88E-4501-9F53-70EF7885EC86}" destId="{3317451A-1A38-4C4A-A886-128FDD379738}" srcOrd="0" destOrd="0" presId="urn:microsoft.com/office/officeart/2018/2/layout/IconVerticalSolidList"/>
    <dgm:cxn modelId="{8A074249-953E-43B4-B1F2-024D223C45D1}" srcId="{CAF91544-7AFC-4F02-B266-1D2744E0E124}" destId="{C7E8F565-1EEB-4576-ADCD-86177F074C80}" srcOrd="2" destOrd="0" parTransId="{5E3EC049-2AC8-41F8-BBE0-A7ACC18156BE}" sibTransId="{E0C5A141-1D54-4142-A980-D7CF11BD4A61}"/>
    <dgm:cxn modelId="{D5B6686D-87BD-44A3-8FE5-777523474BA8}" srcId="{CAF91544-7AFC-4F02-B266-1D2744E0E124}" destId="{48CFC3ED-A88E-4501-9F53-70EF7885EC86}" srcOrd="1" destOrd="0" parTransId="{FCA1C301-2951-42C2-880A-BDB5850DC95D}" sibTransId="{E8742AFF-8516-4EE2-AE53-020D67DC76AC}"/>
    <dgm:cxn modelId="{A434CA53-7643-4CED-AC9A-0A688D88F610}" type="presOf" srcId="{C7E8F565-1EEB-4576-ADCD-86177F074C80}" destId="{2C491C86-4A36-4270-BAFE-5CCE3DF59478}" srcOrd="0" destOrd="0" presId="urn:microsoft.com/office/officeart/2018/2/layout/IconVerticalSolidList"/>
    <dgm:cxn modelId="{A679BBCE-7A79-4316-86F8-1FA7B67DFC45}" type="presOf" srcId="{008588E6-0C2B-4234-A655-4FA6924D3EA4}" destId="{D6F5DBE1-B6D2-4335-BB98-6BB010259088}" srcOrd="0" destOrd="0" presId="urn:microsoft.com/office/officeart/2018/2/layout/IconVerticalSolidList"/>
    <dgm:cxn modelId="{E0854AF5-B868-4498-913F-FA3A9CB7644A}" srcId="{CAF91544-7AFC-4F02-B266-1D2744E0E124}" destId="{008588E6-0C2B-4234-A655-4FA6924D3EA4}" srcOrd="0" destOrd="0" parTransId="{180E6355-39C0-42F2-901C-274F9DD0D23E}" sibTransId="{695F1A35-6DC8-46DA-B64D-98466055C23B}"/>
    <dgm:cxn modelId="{E9E44574-2264-474E-82D1-2C43F5128805}" type="presParOf" srcId="{4445E5D7-0E9A-42C9-B391-FAE009064CCD}" destId="{B0AA9C4F-393D-49F7-949D-85F14F186105}" srcOrd="0" destOrd="0" presId="urn:microsoft.com/office/officeart/2018/2/layout/IconVerticalSolidList"/>
    <dgm:cxn modelId="{F7E2EB43-D17A-46EC-8201-FFD0D0BDFC96}" type="presParOf" srcId="{B0AA9C4F-393D-49F7-949D-85F14F186105}" destId="{9BB82787-968F-4426-B43C-61961A7E90A7}" srcOrd="0" destOrd="0" presId="urn:microsoft.com/office/officeart/2018/2/layout/IconVerticalSolidList"/>
    <dgm:cxn modelId="{72D3DEF0-3F23-4225-980E-2DE71B3382FE}" type="presParOf" srcId="{B0AA9C4F-393D-49F7-949D-85F14F186105}" destId="{AFDC01EA-B780-4864-8945-034C87CB957E}" srcOrd="1" destOrd="0" presId="urn:microsoft.com/office/officeart/2018/2/layout/IconVerticalSolidList"/>
    <dgm:cxn modelId="{A7113B09-526E-4A9F-AE7D-BC8D8160E25E}" type="presParOf" srcId="{B0AA9C4F-393D-49F7-949D-85F14F186105}" destId="{BC971FF9-ECB2-4F99-A850-2CD3A3C57788}" srcOrd="2" destOrd="0" presId="urn:microsoft.com/office/officeart/2018/2/layout/IconVerticalSolidList"/>
    <dgm:cxn modelId="{6F48AEC5-FE89-47FE-9F5E-59B8FE4DC336}" type="presParOf" srcId="{B0AA9C4F-393D-49F7-949D-85F14F186105}" destId="{D6F5DBE1-B6D2-4335-BB98-6BB010259088}" srcOrd="3" destOrd="0" presId="urn:microsoft.com/office/officeart/2018/2/layout/IconVerticalSolidList"/>
    <dgm:cxn modelId="{6CF4998A-5642-4F9D-B27F-6DDBD0E11396}" type="presParOf" srcId="{4445E5D7-0E9A-42C9-B391-FAE009064CCD}" destId="{E665D7D9-6ED7-425F-A4A3-9BE99DF02F35}" srcOrd="1" destOrd="0" presId="urn:microsoft.com/office/officeart/2018/2/layout/IconVerticalSolidList"/>
    <dgm:cxn modelId="{429A4A4B-E822-4956-820A-3F53DB3E676E}" type="presParOf" srcId="{4445E5D7-0E9A-42C9-B391-FAE009064CCD}" destId="{CE710773-DE58-4077-A29D-59105B9B2C7E}" srcOrd="2" destOrd="0" presId="urn:microsoft.com/office/officeart/2018/2/layout/IconVerticalSolidList"/>
    <dgm:cxn modelId="{69D6034B-7DAA-4728-87FA-97A5880CE33D}" type="presParOf" srcId="{CE710773-DE58-4077-A29D-59105B9B2C7E}" destId="{7776C29C-8114-4710-B10A-625D3C33E471}" srcOrd="0" destOrd="0" presId="urn:microsoft.com/office/officeart/2018/2/layout/IconVerticalSolidList"/>
    <dgm:cxn modelId="{BBA5795E-D15D-4DA5-BC6B-AB64A1252A55}" type="presParOf" srcId="{CE710773-DE58-4077-A29D-59105B9B2C7E}" destId="{79647B16-BE5F-4A00-9C2B-D09CEE0990A4}" srcOrd="1" destOrd="0" presId="urn:microsoft.com/office/officeart/2018/2/layout/IconVerticalSolidList"/>
    <dgm:cxn modelId="{6E92D834-EB63-4E50-9BDC-E661A906C10A}" type="presParOf" srcId="{CE710773-DE58-4077-A29D-59105B9B2C7E}" destId="{AA4E5EDD-EADD-4C80-93A2-25097A48AE0D}" srcOrd="2" destOrd="0" presId="urn:microsoft.com/office/officeart/2018/2/layout/IconVerticalSolidList"/>
    <dgm:cxn modelId="{049A40BC-1761-45AF-B533-C72F6B040DB5}" type="presParOf" srcId="{CE710773-DE58-4077-A29D-59105B9B2C7E}" destId="{3317451A-1A38-4C4A-A886-128FDD379738}" srcOrd="3" destOrd="0" presId="urn:microsoft.com/office/officeart/2018/2/layout/IconVerticalSolidList"/>
    <dgm:cxn modelId="{85E06ED8-9316-4C71-BBA1-CD37303085AD}" type="presParOf" srcId="{4445E5D7-0E9A-42C9-B391-FAE009064CCD}" destId="{9FB9C783-EA7E-4D68-80EA-86DD41C8D740}" srcOrd="3" destOrd="0" presId="urn:microsoft.com/office/officeart/2018/2/layout/IconVerticalSolidList"/>
    <dgm:cxn modelId="{EDD869BB-8E32-49CF-BAE5-DA422130DF25}" type="presParOf" srcId="{4445E5D7-0E9A-42C9-B391-FAE009064CCD}" destId="{7C91E6DF-3A19-4DF4-94DF-D8A3CFCF04DF}" srcOrd="4" destOrd="0" presId="urn:microsoft.com/office/officeart/2018/2/layout/IconVerticalSolidList"/>
    <dgm:cxn modelId="{110594E5-2D4D-48ED-972F-5C3475557D11}" type="presParOf" srcId="{7C91E6DF-3A19-4DF4-94DF-D8A3CFCF04DF}" destId="{DBCA4AFA-4A16-47BE-9930-BB862FD54EE1}" srcOrd="0" destOrd="0" presId="urn:microsoft.com/office/officeart/2018/2/layout/IconVerticalSolidList"/>
    <dgm:cxn modelId="{133DE7CE-A049-4C2B-8355-0C1BE2B057BA}" type="presParOf" srcId="{7C91E6DF-3A19-4DF4-94DF-D8A3CFCF04DF}" destId="{B030CC4E-ADBB-439B-B719-CC3729C02801}" srcOrd="1" destOrd="0" presId="urn:microsoft.com/office/officeart/2018/2/layout/IconVerticalSolidList"/>
    <dgm:cxn modelId="{66728EB8-48D6-401B-AC70-E3D00DD175A1}" type="presParOf" srcId="{7C91E6DF-3A19-4DF4-94DF-D8A3CFCF04DF}" destId="{0068F332-81DD-4115-B233-2CAE59E0113F}" srcOrd="2" destOrd="0" presId="urn:microsoft.com/office/officeart/2018/2/layout/IconVerticalSolidList"/>
    <dgm:cxn modelId="{6A5599A9-0D24-49CC-9125-B80B1E863262}" type="presParOf" srcId="{7C91E6DF-3A19-4DF4-94DF-D8A3CFCF04DF}" destId="{2C491C86-4A36-4270-BAFE-5CCE3DF5947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7531671-4976-41FA-B7C8-7DBF2A097154}" type="doc">
      <dgm:prSet loTypeId="urn:microsoft.com/office/officeart/2005/8/layout/process4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2435C80A-5743-47E6-A6DF-8CBF40E138A4}">
      <dgm:prSet/>
      <dgm:spPr/>
      <dgm:t>
        <a:bodyPr/>
        <a:lstStyle/>
        <a:p>
          <a:r>
            <a:rPr lang="es-ES" baseline="0"/>
            <a:t>Identificar qué tipo de peliculas maximizan éxito y rentabilidad.</a:t>
          </a:r>
          <a:endParaRPr lang="en-US"/>
        </a:p>
      </dgm:t>
    </dgm:pt>
    <dgm:pt modelId="{1077AF15-22B1-4325-8CA7-68DDB170E6EA}" type="parTrans" cxnId="{DE934753-14B3-4319-8606-5F3459A7897C}">
      <dgm:prSet/>
      <dgm:spPr/>
      <dgm:t>
        <a:bodyPr/>
        <a:lstStyle/>
        <a:p>
          <a:endParaRPr lang="en-US"/>
        </a:p>
      </dgm:t>
    </dgm:pt>
    <dgm:pt modelId="{205E39A9-2D9E-41F1-A8CD-C7C9C1A2764E}" type="sibTrans" cxnId="{DE934753-14B3-4319-8606-5F3459A7897C}">
      <dgm:prSet/>
      <dgm:spPr/>
      <dgm:t>
        <a:bodyPr/>
        <a:lstStyle/>
        <a:p>
          <a:endParaRPr lang="en-US"/>
        </a:p>
      </dgm:t>
    </dgm:pt>
    <dgm:pt modelId="{431CF2B8-9ACD-41CA-9D7D-F6C97B0CC596}">
      <dgm:prSet/>
      <dgm:spPr/>
      <dgm:t>
        <a:bodyPr/>
        <a:lstStyle/>
        <a:p>
          <a:r>
            <a:rPr lang="es-ES" baseline="0"/>
            <a:t>Identificar patrones en películas exitosas</a:t>
          </a:r>
          <a:endParaRPr lang="en-US"/>
        </a:p>
      </dgm:t>
    </dgm:pt>
    <dgm:pt modelId="{5F4C2CE4-55ED-4E47-B71B-772C66188488}" type="parTrans" cxnId="{25C2AA95-8828-4525-B4C5-D29E8CDA99B1}">
      <dgm:prSet/>
      <dgm:spPr/>
      <dgm:t>
        <a:bodyPr/>
        <a:lstStyle/>
        <a:p>
          <a:endParaRPr lang="en-US"/>
        </a:p>
      </dgm:t>
    </dgm:pt>
    <dgm:pt modelId="{C3916820-EDE7-4E47-A5B7-855549C57DF2}" type="sibTrans" cxnId="{25C2AA95-8828-4525-B4C5-D29E8CDA99B1}">
      <dgm:prSet/>
      <dgm:spPr/>
      <dgm:t>
        <a:bodyPr/>
        <a:lstStyle/>
        <a:p>
          <a:endParaRPr lang="en-US"/>
        </a:p>
      </dgm:t>
    </dgm:pt>
    <dgm:pt modelId="{44B57146-1F4A-41E0-930B-B36E4B231B19}">
      <dgm:prSet/>
      <dgm:spPr/>
      <dgm:t>
        <a:bodyPr/>
        <a:lstStyle/>
        <a:p>
          <a:r>
            <a:rPr lang="es-ES" baseline="0"/>
            <a:t>Formular recomendaciones estratégicas para la especialización de un estudio cinematográfico</a:t>
          </a:r>
          <a:endParaRPr lang="en-US"/>
        </a:p>
      </dgm:t>
    </dgm:pt>
    <dgm:pt modelId="{6EC5BAB5-A0E1-4311-AC2C-DF3522DFD6A1}" type="parTrans" cxnId="{C8A89FB3-C0A8-4C3E-857D-234AF3F43280}">
      <dgm:prSet/>
      <dgm:spPr/>
      <dgm:t>
        <a:bodyPr/>
        <a:lstStyle/>
        <a:p>
          <a:endParaRPr lang="en-US"/>
        </a:p>
      </dgm:t>
    </dgm:pt>
    <dgm:pt modelId="{5D5AAD76-7675-4FA9-902B-7694243308AC}" type="sibTrans" cxnId="{C8A89FB3-C0A8-4C3E-857D-234AF3F43280}">
      <dgm:prSet/>
      <dgm:spPr/>
      <dgm:t>
        <a:bodyPr/>
        <a:lstStyle/>
        <a:p>
          <a:endParaRPr lang="en-US"/>
        </a:p>
      </dgm:t>
    </dgm:pt>
    <dgm:pt modelId="{64D9CECC-FE58-40BB-AA4F-F95D4BF347D1}" type="pres">
      <dgm:prSet presAssocID="{27531671-4976-41FA-B7C8-7DBF2A097154}" presName="Name0" presStyleCnt="0">
        <dgm:presLayoutVars>
          <dgm:dir/>
          <dgm:animLvl val="lvl"/>
          <dgm:resizeHandles val="exact"/>
        </dgm:presLayoutVars>
      </dgm:prSet>
      <dgm:spPr/>
    </dgm:pt>
    <dgm:pt modelId="{0C2DEC56-2671-440C-9E7F-E8C998969E7E}" type="pres">
      <dgm:prSet presAssocID="{44B57146-1F4A-41E0-930B-B36E4B231B19}" presName="boxAndChildren" presStyleCnt="0"/>
      <dgm:spPr/>
    </dgm:pt>
    <dgm:pt modelId="{3AC3C299-1955-4292-9749-3AEF3432A04C}" type="pres">
      <dgm:prSet presAssocID="{44B57146-1F4A-41E0-930B-B36E4B231B19}" presName="parentTextBox" presStyleLbl="node1" presStyleIdx="0" presStyleCnt="3"/>
      <dgm:spPr/>
    </dgm:pt>
    <dgm:pt modelId="{C2ABD633-0A90-43D3-9A57-EB939AAD7333}" type="pres">
      <dgm:prSet presAssocID="{C3916820-EDE7-4E47-A5B7-855549C57DF2}" presName="sp" presStyleCnt="0"/>
      <dgm:spPr/>
    </dgm:pt>
    <dgm:pt modelId="{5D77F870-F5E6-41BD-AB15-2BB510FF8ADA}" type="pres">
      <dgm:prSet presAssocID="{431CF2B8-9ACD-41CA-9D7D-F6C97B0CC596}" presName="arrowAndChildren" presStyleCnt="0"/>
      <dgm:spPr/>
    </dgm:pt>
    <dgm:pt modelId="{D9E9681C-B6B7-482E-9EC8-25DFF7D04C9F}" type="pres">
      <dgm:prSet presAssocID="{431CF2B8-9ACD-41CA-9D7D-F6C97B0CC596}" presName="parentTextArrow" presStyleLbl="node1" presStyleIdx="1" presStyleCnt="3"/>
      <dgm:spPr/>
    </dgm:pt>
    <dgm:pt modelId="{3CC96420-61B0-4197-8C6C-35CD2D9BF310}" type="pres">
      <dgm:prSet presAssocID="{205E39A9-2D9E-41F1-A8CD-C7C9C1A2764E}" presName="sp" presStyleCnt="0"/>
      <dgm:spPr/>
    </dgm:pt>
    <dgm:pt modelId="{BCC2D203-54FB-4AEE-A985-C948921EA988}" type="pres">
      <dgm:prSet presAssocID="{2435C80A-5743-47E6-A6DF-8CBF40E138A4}" presName="arrowAndChildren" presStyleCnt="0"/>
      <dgm:spPr/>
    </dgm:pt>
    <dgm:pt modelId="{6B9997F9-98AC-4A55-B2EE-9151369291FC}" type="pres">
      <dgm:prSet presAssocID="{2435C80A-5743-47E6-A6DF-8CBF40E138A4}" presName="parentTextArrow" presStyleLbl="node1" presStyleIdx="2" presStyleCnt="3"/>
      <dgm:spPr/>
    </dgm:pt>
  </dgm:ptLst>
  <dgm:cxnLst>
    <dgm:cxn modelId="{DE934753-14B3-4319-8606-5F3459A7897C}" srcId="{27531671-4976-41FA-B7C8-7DBF2A097154}" destId="{2435C80A-5743-47E6-A6DF-8CBF40E138A4}" srcOrd="0" destOrd="0" parTransId="{1077AF15-22B1-4325-8CA7-68DDB170E6EA}" sibTransId="{205E39A9-2D9E-41F1-A8CD-C7C9C1A2764E}"/>
    <dgm:cxn modelId="{6E0DD773-9A05-482A-B30D-8C8DD45D14E1}" type="presOf" srcId="{431CF2B8-9ACD-41CA-9D7D-F6C97B0CC596}" destId="{D9E9681C-B6B7-482E-9EC8-25DFF7D04C9F}" srcOrd="0" destOrd="0" presId="urn:microsoft.com/office/officeart/2005/8/layout/process4"/>
    <dgm:cxn modelId="{ABF3E683-C372-4ED3-9B18-A3548D25FAA8}" type="presOf" srcId="{44B57146-1F4A-41E0-930B-B36E4B231B19}" destId="{3AC3C299-1955-4292-9749-3AEF3432A04C}" srcOrd="0" destOrd="0" presId="urn:microsoft.com/office/officeart/2005/8/layout/process4"/>
    <dgm:cxn modelId="{25C2AA95-8828-4525-B4C5-D29E8CDA99B1}" srcId="{27531671-4976-41FA-B7C8-7DBF2A097154}" destId="{431CF2B8-9ACD-41CA-9D7D-F6C97B0CC596}" srcOrd="1" destOrd="0" parTransId="{5F4C2CE4-55ED-4E47-B71B-772C66188488}" sibTransId="{C3916820-EDE7-4E47-A5B7-855549C57DF2}"/>
    <dgm:cxn modelId="{C8A89FB3-C0A8-4C3E-857D-234AF3F43280}" srcId="{27531671-4976-41FA-B7C8-7DBF2A097154}" destId="{44B57146-1F4A-41E0-930B-B36E4B231B19}" srcOrd="2" destOrd="0" parTransId="{6EC5BAB5-A0E1-4311-AC2C-DF3522DFD6A1}" sibTransId="{5D5AAD76-7675-4FA9-902B-7694243308AC}"/>
    <dgm:cxn modelId="{850F96E4-E181-4124-96ED-8AC88B6105E4}" type="presOf" srcId="{27531671-4976-41FA-B7C8-7DBF2A097154}" destId="{64D9CECC-FE58-40BB-AA4F-F95D4BF347D1}" srcOrd="0" destOrd="0" presId="urn:microsoft.com/office/officeart/2005/8/layout/process4"/>
    <dgm:cxn modelId="{5637FFFA-1DDE-4A69-B14C-02BF0EF81304}" type="presOf" srcId="{2435C80A-5743-47E6-A6DF-8CBF40E138A4}" destId="{6B9997F9-98AC-4A55-B2EE-9151369291FC}" srcOrd="0" destOrd="0" presId="urn:microsoft.com/office/officeart/2005/8/layout/process4"/>
    <dgm:cxn modelId="{F7563B8B-9672-41EF-8BC6-AFE2B41829C8}" type="presParOf" srcId="{64D9CECC-FE58-40BB-AA4F-F95D4BF347D1}" destId="{0C2DEC56-2671-440C-9E7F-E8C998969E7E}" srcOrd="0" destOrd="0" presId="urn:microsoft.com/office/officeart/2005/8/layout/process4"/>
    <dgm:cxn modelId="{0DA2D30E-305F-432F-9142-591B2EFF24EE}" type="presParOf" srcId="{0C2DEC56-2671-440C-9E7F-E8C998969E7E}" destId="{3AC3C299-1955-4292-9749-3AEF3432A04C}" srcOrd="0" destOrd="0" presId="urn:microsoft.com/office/officeart/2005/8/layout/process4"/>
    <dgm:cxn modelId="{0090B38D-62B9-469E-9F92-B406ABB1EF96}" type="presParOf" srcId="{64D9CECC-FE58-40BB-AA4F-F95D4BF347D1}" destId="{C2ABD633-0A90-43D3-9A57-EB939AAD7333}" srcOrd="1" destOrd="0" presId="urn:microsoft.com/office/officeart/2005/8/layout/process4"/>
    <dgm:cxn modelId="{722081B9-3505-40AD-B13D-2B8472A04F5E}" type="presParOf" srcId="{64D9CECC-FE58-40BB-AA4F-F95D4BF347D1}" destId="{5D77F870-F5E6-41BD-AB15-2BB510FF8ADA}" srcOrd="2" destOrd="0" presId="urn:microsoft.com/office/officeart/2005/8/layout/process4"/>
    <dgm:cxn modelId="{1CFE7EB0-5884-43CB-BC37-A6135B841362}" type="presParOf" srcId="{5D77F870-F5E6-41BD-AB15-2BB510FF8ADA}" destId="{D9E9681C-B6B7-482E-9EC8-25DFF7D04C9F}" srcOrd="0" destOrd="0" presId="urn:microsoft.com/office/officeart/2005/8/layout/process4"/>
    <dgm:cxn modelId="{3FD39CD7-BA6A-426A-AB57-531B19DF2C96}" type="presParOf" srcId="{64D9CECC-FE58-40BB-AA4F-F95D4BF347D1}" destId="{3CC96420-61B0-4197-8C6C-35CD2D9BF310}" srcOrd="3" destOrd="0" presId="urn:microsoft.com/office/officeart/2005/8/layout/process4"/>
    <dgm:cxn modelId="{8FC5FCAB-3A25-4500-8C4A-EEB3348D23A9}" type="presParOf" srcId="{64D9CECC-FE58-40BB-AA4F-F95D4BF347D1}" destId="{BCC2D203-54FB-4AEE-A985-C948921EA988}" srcOrd="4" destOrd="0" presId="urn:microsoft.com/office/officeart/2005/8/layout/process4"/>
    <dgm:cxn modelId="{E2D8EF68-A900-42A1-85E2-9208984FFCC2}" type="presParOf" srcId="{BCC2D203-54FB-4AEE-A985-C948921EA988}" destId="{6B9997F9-98AC-4A55-B2EE-9151369291FC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C57DBA6-1C7E-4638-A621-AE6AA647B643}" type="doc">
      <dgm:prSet loTypeId="urn:microsoft.com/office/officeart/2016/7/layout/HorizontalAction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68F1348F-D35E-4A8B-AA17-792F15172FAB}">
      <dgm:prSet/>
      <dgm:spPr/>
      <dgm:t>
        <a:bodyPr/>
        <a:lstStyle/>
        <a:p>
          <a:r>
            <a:rPr lang="es-ES" baseline="0"/>
            <a:t>Especialización en Géneros:</a:t>
          </a:r>
          <a:endParaRPr lang="en-US"/>
        </a:p>
      </dgm:t>
    </dgm:pt>
    <dgm:pt modelId="{D7C27172-08BC-4A9C-A346-7A7ECDA8DE2E}" type="parTrans" cxnId="{6DFAC69A-8184-49ED-A5AE-7FC5B723C653}">
      <dgm:prSet/>
      <dgm:spPr/>
      <dgm:t>
        <a:bodyPr/>
        <a:lstStyle/>
        <a:p>
          <a:endParaRPr lang="en-US"/>
        </a:p>
      </dgm:t>
    </dgm:pt>
    <dgm:pt modelId="{A4CAFCA0-4484-4D18-A2CC-F8BC6990A777}" type="sibTrans" cxnId="{6DFAC69A-8184-49ED-A5AE-7FC5B723C653}">
      <dgm:prSet/>
      <dgm:spPr/>
      <dgm:t>
        <a:bodyPr/>
        <a:lstStyle/>
        <a:p>
          <a:endParaRPr lang="en-US"/>
        </a:p>
      </dgm:t>
    </dgm:pt>
    <dgm:pt modelId="{469227EB-F131-4D53-A878-1C2E6D88A290}">
      <dgm:prSet/>
      <dgm:spPr/>
      <dgm:t>
        <a:bodyPr/>
        <a:lstStyle/>
        <a:p>
          <a:r>
            <a:rPr lang="es-ES"/>
            <a:t>Géneros rentables: acción, animación, terror, comedia.</a:t>
          </a:r>
          <a:endParaRPr lang="en-US"/>
        </a:p>
      </dgm:t>
    </dgm:pt>
    <dgm:pt modelId="{34FB6AFA-447B-4679-ACA5-689CAB9686F0}" type="parTrans" cxnId="{BCFB5614-FD18-405D-9C3A-95AE0DEA4C33}">
      <dgm:prSet/>
      <dgm:spPr/>
      <dgm:t>
        <a:bodyPr/>
        <a:lstStyle/>
        <a:p>
          <a:endParaRPr lang="en-US"/>
        </a:p>
      </dgm:t>
    </dgm:pt>
    <dgm:pt modelId="{FF4162C6-2DE1-4EF6-99A3-B0E649DF0555}" type="sibTrans" cxnId="{BCFB5614-FD18-405D-9C3A-95AE0DEA4C33}">
      <dgm:prSet/>
      <dgm:spPr/>
      <dgm:t>
        <a:bodyPr/>
        <a:lstStyle/>
        <a:p>
          <a:endParaRPr lang="en-US"/>
        </a:p>
      </dgm:t>
    </dgm:pt>
    <dgm:pt modelId="{56A4E0C8-F26A-48B8-959D-FA8EDF424B57}">
      <dgm:prSet/>
      <dgm:spPr/>
      <dgm:t>
        <a:bodyPr/>
        <a:lstStyle/>
        <a:p>
          <a:r>
            <a:rPr lang="es-ES"/>
            <a:t>Para estudios pequeños: terror y familia con alto ROI.</a:t>
          </a:r>
          <a:endParaRPr lang="en-US"/>
        </a:p>
      </dgm:t>
    </dgm:pt>
    <dgm:pt modelId="{95F6684C-3A30-4A89-AE34-2C2D16E8E308}" type="parTrans" cxnId="{5893AE87-2CA6-4E93-B53E-C950A1C911F8}">
      <dgm:prSet/>
      <dgm:spPr/>
      <dgm:t>
        <a:bodyPr/>
        <a:lstStyle/>
        <a:p>
          <a:endParaRPr lang="en-US"/>
        </a:p>
      </dgm:t>
    </dgm:pt>
    <dgm:pt modelId="{A462B390-CB01-433E-8FF6-E1BF61813F9A}" type="sibTrans" cxnId="{5893AE87-2CA6-4E93-B53E-C950A1C911F8}">
      <dgm:prSet/>
      <dgm:spPr/>
      <dgm:t>
        <a:bodyPr/>
        <a:lstStyle/>
        <a:p>
          <a:endParaRPr lang="en-US"/>
        </a:p>
      </dgm:t>
    </dgm:pt>
    <dgm:pt modelId="{30768130-3692-49A2-872F-6B6A77004A1F}">
      <dgm:prSet/>
      <dgm:spPr/>
      <dgm:t>
        <a:bodyPr/>
        <a:lstStyle/>
        <a:p>
          <a:r>
            <a:rPr lang="es-ES"/>
            <a:t>Películas de clasificación R y PG-13 con alto potencial financiero.</a:t>
          </a:r>
          <a:endParaRPr lang="en-US"/>
        </a:p>
      </dgm:t>
    </dgm:pt>
    <dgm:pt modelId="{C90C98D9-6A06-45A3-8135-339C1C8D1A3D}" type="parTrans" cxnId="{8BA84051-3668-42CD-A18C-115C45417D35}">
      <dgm:prSet/>
      <dgm:spPr/>
      <dgm:t>
        <a:bodyPr/>
        <a:lstStyle/>
        <a:p>
          <a:endParaRPr lang="en-US"/>
        </a:p>
      </dgm:t>
    </dgm:pt>
    <dgm:pt modelId="{A2F7128F-48CD-4C9C-9303-E43BD236576F}" type="sibTrans" cxnId="{8BA84051-3668-42CD-A18C-115C45417D35}">
      <dgm:prSet/>
      <dgm:spPr/>
      <dgm:t>
        <a:bodyPr/>
        <a:lstStyle/>
        <a:p>
          <a:endParaRPr lang="en-US"/>
        </a:p>
      </dgm:t>
    </dgm:pt>
    <dgm:pt modelId="{A9BA2D7E-9CA2-48E0-856C-C1B6D0054804}">
      <dgm:prSet/>
      <dgm:spPr/>
      <dgm:t>
        <a:bodyPr/>
        <a:lstStyle/>
        <a:p>
          <a:r>
            <a:rPr lang="es-ES" baseline="0"/>
            <a:t>Colaboradores Estables:</a:t>
          </a:r>
          <a:endParaRPr lang="en-US"/>
        </a:p>
      </dgm:t>
    </dgm:pt>
    <dgm:pt modelId="{D0F4DD69-8102-4697-8329-1B6B2FA73705}" type="parTrans" cxnId="{C8A4F799-77B5-4C24-B83B-6969158E557B}">
      <dgm:prSet/>
      <dgm:spPr/>
      <dgm:t>
        <a:bodyPr/>
        <a:lstStyle/>
        <a:p>
          <a:endParaRPr lang="en-US"/>
        </a:p>
      </dgm:t>
    </dgm:pt>
    <dgm:pt modelId="{B00C3D71-DC8C-4B8C-A851-F296EE093618}" type="sibTrans" cxnId="{C8A4F799-77B5-4C24-B83B-6969158E557B}">
      <dgm:prSet/>
      <dgm:spPr/>
      <dgm:t>
        <a:bodyPr/>
        <a:lstStyle/>
        <a:p>
          <a:endParaRPr lang="en-US"/>
        </a:p>
      </dgm:t>
    </dgm:pt>
    <dgm:pt modelId="{FC719C47-147E-4C9F-8503-489BD4936AAF}">
      <dgm:prSet/>
      <dgm:spPr/>
      <dgm:t>
        <a:bodyPr/>
        <a:lstStyle/>
        <a:p>
          <a:r>
            <a:rPr lang="es-ES"/>
            <a:t>Preferir directores y actores con trayectoria estable.</a:t>
          </a:r>
          <a:endParaRPr lang="en-US"/>
        </a:p>
      </dgm:t>
    </dgm:pt>
    <dgm:pt modelId="{E571B28B-6C6E-4253-BE31-5801B07E7241}" type="parTrans" cxnId="{65F44C3A-3E44-4494-AF92-13A36EDE1248}">
      <dgm:prSet/>
      <dgm:spPr/>
      <dgm:t>
        <a:bodyPr/>
        <a:lstStyle/>
        <a:p>
          <a:endParaRPr lang="en-US"/>
        </a:p>
      </dgm:t>
    </dgm:pt>
    <dgm:pt modelId="{87162EEB-9093-4348-A5F3-FC634D98D747}" type="sibTrans" cxnId="{65F44C3A-3E44-4494-AF92-13A36EDE1248}">
      <dgm:prSet/>
      <dgm:spPr/>
      <dgm:t>
        <a:bodyPr/>
        <a:lstStyle/>
        <a:p>
          <a:endParaRPr lang="en-US"/>
        </a:p>
      </dgm:t>
    </dgm:pt>
    <dgm:pt modelId="{CD89AFCC-CEA1-4E3A-85C6-43D3A5EC3CA2}">
      <dgm:prSet/>
      <dgm:spPr/>
      <dgm:t>
        <a:bodyPr/>
        <a:lstStyle/>
        <a:p>
          <a:r>
            <a:rPr lang="es-ES"/>
            <a:t>Ejemplos: Tim Burton, Leonardo DiCaprio.</a:t>
          </a:r>
          <a:endParaRPr lang="en-US"/>
        </a:p>
      </dgm:t>
    </dgm:pt>
    <dgm:pt modelId="{25EB857E-2FE8-4D8F-98AE-44B17F2A02E0}" type="parTrans" cxnId="{21697ACC-0BDF-48C1-89EE-EA5511257A7A}">
      <dgm:prSet/>
      <dgm:spPr/>
      <dgm:t>
        <a:bodyPr/>
        <a:lstStyle/>
        <a:p>
          <a:endParaRPr lang="en-US"/>
        </a:p>
      </dgm:t>
    </dgm:pt>
    <dgm:pt modelId="{F0E4F0A1-D45B-4547-817E-3A9E9E09F482}" type="sibTrans" cxnId="{21697ACC-0BDF-48C1-89EE-EA5511257A7A}">
      <dgm:prSet/>
      <dgm:spPr/>
      <dgm:t>
        <a:bodyPr/>
        <a:lstStyle/>
        <a:p>
          <a:endParaRPr lang="en-US"/>
        </a:p>
      </dgm:t>
    </dgm:pt>
    <dgm:pt modelId="{563D84E2-7AE5-456A-BEF4-CA5245E06D09}">
      <dgm:prSet/>
      <dgm:spPr/>
      <dgm:t>
        <a:bodyPr/>
        <a:lstStyle/>
        <a:p>
          <a:r>
            <a:rPr lang="es-ES" baseline="0"/>
            <a:t>Duración de las Películas:</a:t>
          </a:r>
          <a:endParaRPr lang="en-US"/>
        </a:p>
      </dgm:t>
    </dgm:pt>
    <dgm:pt modelId="{F86D37AE-F75C-4F19-A558-8C74BF046186}" type="parTrans" cxnId="{9D4FFBF1-1BC1-496D-92C4-108296BFFFDB}">
      <dgm:prSet/>
      <dgm:spPr/>
      <dgm:t>
        <a:bodyPr/>
        <a:lstStyle/>
        <a:p>
          <a:endParaRPr lang="en-US"/>
        </a:p>
      </dgm:t>
    </dgm:pt>
    <dgm:pt modelId="{9053B7CF-C579-4216-8D9A-402FCF6CB604}" type="sibTrans" cxnId="{9D4FFBF1-1BC1-496D-92C4-108296BFFFDB}">
      <dgm:prSet/>
      <dgm:spPr/>
      <dgm:t>
        <a:bodyPr/>
        <a:lstStyle/>
        <a:p>
          <a:endParaRPr lang="en-US"/>
        </a:p>
      </dgm:t>
    </dgm:pt>
    <dgm:pt modelId="{5EE61980-2392-4CBF-97C7-E77E7E4B1794}">
      <dgm:prSet/>
      <dgm:spPr/>
      <dgm:t>
        <a:bodyPr/>
        <a:lstStyle/>
        <a:p>
          <a:r>
            <a:rPr lang="es-ES"/>
            <a:t>Películas de 70 a 150 minutos son las más rentables.</a:t>
          </a:r>
          <a:endParaRPr lang="en-US"/>
        </a:p>
      </dgm:t>
    </dgm:pt>
    <dgm:pt modelId="{2AD5C785-20AB-417A-9910-2EE351AA2A6A}" type="parTrans" cxnId="{A752638D-C6CF-4071-B973-0DF4FA84D2D4}">
      <dgm:prSet/>
      <dgm:spPr/>
      <dgm:t>
        <a:bodyPr/>
        <a:lstStyle/>
        <a:p>
          <a:endParaRPr lang="en-US"/>
        </a:p>
      </dgm:t>
    </dgm:pt>
    <dgm:pt modelId="{0F3AF8AE-C50E-4A98-9A53-1AD54203DAD4}" type="sibTrans" cxnId="{A752638D-C6CF-4071-B973-0DF4FA84D2D4}">
      <dgm:prSet/>
      <dgm:spPr/>
      <dgm:t>
        <a:bodyPr/>
        <a:lstStyle/>
        <a:p>
          <a:endParaRPr lang="en-US"/>
        </a:p>
      </dgm:t>
    </dgm:pt>
    <dgm:pt modelId="{9FA2362F-A082-434A-BCAA-D0C233CF071F}">
      <dgm:prSet/>
      <dgm:spPr/>
      <dgm:t>
        <a:bodyPr/>
        <a:lstStyle/>
        <a:p>
          <a:r>
            <a:rPr lang="es-ES"/>
            <a:t>Buen balance entre costos de producción y atractivo para la audiencia.</a:t>
          </a:r>
          <a:endParaRPr lang="en-US"/>
        </a:p>
      </dgm:t>
    </dgm:pt>
    <dgm:pt modelId="{EA7843E6-5DBC-4866-9D29-4BB28C3B3C1B}" type="parTrans" cxnId="{6D08F443-21D9-4C1B-B055-6EC91853FF0B}">
      <dgm:prSet/>
      <dgm:spPr/>
      <dgm:t>
        <a:bodyPr/>
        <a:lstStyle/>
        <a:p>
          <a:endParaRPr lang="en-US"/>
        </a:p>
      </dgm:t>
    </dgm:pt>
    <dgm:pt modelId="{B1603F17-27E5-4F49-9CEB-5D48732D8082}" type="sibTrans" cxnId="{6D08F443-21D9-4C1B-B055-6EC91853FF0B}">
      <dgm:prSet/>
      <dgm:spPr/>
      <dgm:t>
        <a:bodyPr/>
        <a:lstStyle/>
        <a:p>
          <a:endParaRPr lang="en-US"/>
        </a:p>
      </dgm:t>
    </dgm:pt>
    <dgm:pt modelId="{76E6D485-7253-4206-9BA2-CCA06E303FDC}" type="pres">
      <dgm:prSet presAssocID="{6C57DBA6-1C7E-4638-A621-AE6AA647B643}" presName="Name0" presStyleCnt="0">
        <dgm:presLayoutVars>
          <dgm:dir/>
          <dgm:animLvl val="lvl"/>
          <dgm:resizeHandles val="exact"/>
        </dgm:presLayoutVars>
      </dgm:prSet>
      <dgm:spPr/>
    </dgm:pt>
    <dgm:pt modelId="{4505A5CF-56A9-40E4-9122-383B10EEC929}" type="pres">
      <dgm:prSet presAssocID="{68F1348F-D35E-4A8B-AA17-792F15172FAB}" presName="composite" presStyleCnt="0"/>
      <dgm:spPr/>
    </dgm:pt>
    <dgm:pt modelId="{7700982E-53FC-4185-B7F2-12517CF68F7A}" type="pres">
      <dgm:prSet presAssocID="{68F1348F-D35E-4A8B-AA17-792F15172FAB}" presName="parTx" presStyleLbl="alignNode1" presStyleIdx="0" presStyleCnt="3">
        <dgm:presLayoutVars>
          <dgm:chMax val="0"/>
          <dgm:chPref val="0"/>
        </dgm:presLayoutVars>
      </dgm:prSet>
      <dgm:spPr/>
    </dgm:pt>
    <dgm:pt modelId="{A24CE4C4-C2F6-4E38-9A7A-CB46139AF90C}" type="pres">
      <dgm:prSet presAssocID="{68F1348F-D35E-4A8B-AA17-792F15172FAB}" presName="desTx" presStyleLbl="alignAccFollowNode1" presStyleIdx="0" presStyleCnt="3">
        <dgm:presLayoutVars/>
      </dgm:prSet>
      <dgm:spPr/>
    </dgm:pt>
    <dgm:pt modelId="{52E58B7A-87E2-43CB-B051-EECDD1E30F4F}" type="pres">
      <dgm:prSet presAssocID="{A4CAFCA0-4484-4D18-A2CC-F8BC6990A777}" presName="space" presStyleCnt="0"/>
      <dgm:spPr/>
    </dgm:pt>
    <dgm:pt modelId="{85879929-95C8-4DA8-A723-7EC78B55A1FB}" type="pres">
      <dgm:prSet presAssocID="{A9BA2D7E-9CA2-48E0-856C-C1B6D0054804}" presName="composite" presStyleCnt="0"/>
      <dgm:spPr/>
    </dgm:pt>
    <dgm:pt modelId="{B4EE76E5-6FA9-43FD-AF59-04E1B74CCA38}" type="pres">
      <dgm:prSet presAssocID="{A9BA2D7E-9CA2-48E0-856C-C1B6D0054804}" presName="parTx" presStyleLbl="alignNode1" presStyleIdx="1" presStyleCnt="3">
        <dgm:presLayoutVars>
          <dgm:chMax val="0"/>
          <dgm:chPref val="0"/>
        </dgm:presLayoutVars>
      </dgm:prSet>
      <dgm:spPr/>
    </dgm:pt>
    <dgm:pt modelId="{5483511B-FF31-4408-86E8-38F1782E5C2B}" type="pres">
      <dgm:prSet presAssocID="{A9BA2D7E-9CA2-48E0-856C-C1B6D0054804}" presName="desTx" presStyleLbl="alignAccFollowNode1" presStyleIdx="1" presStyleCnt="3">
        <dgm:presLayoutVars/>
      </dgm:prSet>
      <dgm:spPr/>
    </dgm:pt>
    <dgm:pt modelId="{ADFEFCDF-3480-4EB4-A621-9CA7C9E0BC68}" type="pres">
      <dgm:prSet presAssocID="{B00C3D71-DC8C-4B8C-A851-F296EE093618}" presName="space" presStyleCnt="0"/>
      <dgm:spPr/>
    </dgm:pt>
    <dgm:pt modelId="{56857ED9-34CB-46F8-B93C-CE8BCF3BAFFB}" type="pres">
      <dgm:prSet presAssocID="{563D84E2-7AE5-456A-BEF4-CA5245E06D09}" presName="composite" presStyleCnt="0"/>
      <dgm:spPr/>
    </dgm:pt>
    <dgm:pt modelId="{E612EF8B-FC2E-47D1-85A2-1F4AD27881B1}" type="pres">
      <dgm:prSet presAssocID="{563D84E2-7AE5-456A-BEF4-CA5245E06D09}" presName="parTx" presStyleLbl="alignNode1" presStyleIdx="2" presStyleCnt="3">
        <dgm:presLayoutVars>
          <dgm:chMax val="0"/>
          <dgm:chPref val="0"/>
        </dgm:presLayoutVars>
      </dgm:prSet>
      <dgm:spPr/>
    </dgm:pt>
    <dgm:pt modelId="{BF487EF7-4E57-4C33-99CB-E90BA82AC76C}" type="pres">
      <dgm:prSet presAssocID="{563D84E2-7AE5-456A-BEF4-CA5245E06D09}" presName="desTx" presStyleLbl="alignAccFollowNode1" presStyleIdx="2" presStyleCnt="3">
        <dgm:presLayoutVars/>
      </dgm:prSet>
      <dgm:spPr/>
    </dgm:pt>
  </dgm:ptLst>
  <dgm:cxnLst>
    <dgm:cxn modelId="{4964E809-F52A-4148-AE72-E9D2469AE53A}" type="presOf" srcId="{30768130-3692-49A2-872F-6B6A77004A1F}" destId="{A24CE4C4-C2F6-4E38-9A7A-CB46139AF90C}" srcOrd="0" destOrd="2" presId="urn:microsoft.com/office/officeart/2016/7/layout/HorizontalActionList"/>
    <dgm:cxn modelId="{BCFB5614-FD18-405D-9C3A-95AE0DEA4C33}" srcId="{68F1348F-D35E-4A8B-AA17-792F15172FAB}" destId="{469227EB-F131-4D53-A878-1C2E6D88A290}" srcOrd="0" destOrd="0" parTransId="{34FB6AFA-447B-4679-ACA5-689CAB9686F0}" sibTransId="{FF4162C6-2DE1-4EF6-99A3-B0E649DF0555}"/>
    <dgm:cxn modelId="{AF223E2C-CBD9-4C3C-A6B6-77273C803E32}" type="presOf" srcId="{5EE61980-2392-4CBF-97C7-E77E7E4B1794}" destId="{BF487EF7-4E57-4C33-99CB-E90BA82AC76C}" srcOrd="0" destOrd="0" presId="urn:microsoft.com/office/officeart/2016/7/layout/HorizontalActionList"/>
    <dgm:cxn modelId="{65F44C3A-3E44-4494-AF92-13A36EDE1248}" srcId="{A9BA2D7E-9CA2-48E0-856C-C1B6D0054804}" destId="{FC719C47-147E-4C9F-8503-489BD4936AAF}" srcOrd="0" destOrd="0" parTransId="{E571B28B-6C6E-4253-BE31-5801B07E7241}" sibTransId="{87162EEB-9093-4348-A5F3-FC634D98D747}"/>
    <dgm:cxn modelId="{BEE2125E-A3B3-40DC-8096-CEA9FA264ED7}" type="presOf" srcId="{68F1348F-D35E-4A8B-AA17-792F15172FAB}" destId="{7700982E-53FC-4185-B7F2-12517CF68F7A}" srcOrd="0" destOrd="0" presId="urn:microsoft.com/office/officeart/2016/7/layout/HorizontalActionList"/>
    <dgm:cxn modelId="{6D3C475E-0424-4B03-9403-48BC9FA81026}" type="presOf" srcId="{CD89AFCC-CEA1-4E3A-85C6-43D3A5EC3CA2}" destId="{5483511B-FF31-4408-86E8-38F1782E5C2B}" srcOrd="0" destOrd="1" presId="urn:microsoft.com/office/officeart/2016/7/layout/HorizontalActionList"/>
    <dgm:cxn modelId="{6D08F443-21D9-4C1B-B055-6EC91853FF0B}" srcId="{563D84E2-7AE5-456A-BEF4-CA5245E06D09}" destId="{9FA2362F-A082-434A-BCAA-D0C233CF071F}" srcOrd="1" destOrd="0" parTransId="{EA7843E6-5DBC-4866-9D29-4BB28C3B3C1B}" sibTransId="{B1603F17-27E5-4F49-9CEB-5D48732D8082}"/>
    <dgm:cxn modelId="{84F8FA4D-C39B-4767-8824-EDB4077EC12E}" type="presOf" srcId="{9FA2362F-A082-434A-BCAA-D0C233CF071F}" destId="{BF487EF7-4E57-4C33-99CB-E90BA82AC76C}" srcOrd="0" destOrd="1" presId="urn:microsoft.com/office/officeart/2016/7/layout/HorizontalActionList"/>
    <dgm:cxn modelId="{8BA84051-3668-42CD-A18C-115C45417D35}" srcId="{68F1348F-D35E-4A8B-AA17-792F15172FAB}" destId="{30768130-3692-49A2-872F-6B6A77004A1F}" srcOrd="2" destOrd="0" parTransId="{C90C98D9-6A06-45A3-8135-339C1C8D1A3D}" sibTransId="{A2F7128F-48CD-4C9C-9303-E43BD236576F}"/>
    <dgm:cxn modelId="{31427077-D4EA-4609-83E0-5505CCC02ED3}" type="presOf" srcId="{469227EB-F131-4D53-A878-1C2E6D88A290}" destId="{A24CE4C4-C2F6-4E38-9A7A-CB46139AF90C}" srcOrd="0" destOrd="0" presId="urn:microsoft.com/office/officeart/2016/7/layout/HorizontalActionList"/>
    <dgm:cxn modelId="{5893AE87-2CA6-4E93-B53E-C950A1C911F8}" srcId="{68F1348F-D35E-4A8B-AA17-792F15172FAB}" destId="{56A4E0C8-F26A-48B8-959D-FA8EDF424B57}" srcOrd="1" destOrd="0" parTransId="{95F6684C-3A30-4A89-AE34-2C2D16E8E308}" sibTransId="{A462B390-CB01-433E-8FF6-E1BF61813F9A}"/>
    <dgm:cxn modelId="{A752638D-C6CF-4071-B973-0DF4FA84D2D4}" srcId="{563D84E2-7AE5-456A-BEF4-CA5245E06D09}" destId="{5EE61980-2392-4CBF-97C7-E77E7E4B1794}" srcOrd="0" destOrd="0" parTransId="{2AD5C785-20AB-417A-9910-2EE351AA2A6A}" sibTransId="{0F3AF8AE-C50E-4A98-9A53-1AD54203DAD4}"/>
    <dgm:cxn modelId="{ED8A2E8F-63F4-4638-92AD-F09847703CF9}" type="presOf" srcId="{6C57DBA6-1C7E-4638-A621-AE6AA647B643}" destId="{76E6D485-7253-4206-9BA2-CCA06E303FDC}" srcOrd="0" destOrd="0" presId="urn:microsoft.com/office/officeart/2016/7/layout/HorizontalActionList"/>
    <dgm:cxn modelId="{A103C690-A30E-4805-9E2B-1179B2DBC78E}" type="presOf" srcId="{A9BA2D7E-9CA2-48E0-856C-C1B6D0054804}" destId="{B4EE76E5-6FA9-43FD-AF59-04E1B74CCA38}" srcOrd="0" destOrd="0" presId="urn:microsoft.com/office/officeart/2016/7/layout/HorizontalActionList"/>
    <dgm:cxn modelId="{C8A4F799-77B5-4C24-B83B-6969158E557B}" srcId="{6C57DBA6-1C7E-4638-A621-AE6AA647B643}" destId="{A9BA2D7E-9CA2-48E0-856C-C1B6D0054804}" srcOrd="1" destOrd="0" parTransId="{D0F4DD69-8102-4697-8329-1B6B2FA73705}" sibTransId="{B00C3D71-DC8C-4B8C-A851-F296EE093618}"/>
    <dgm:cxn modelId="{6DFAC69A-8184-49ED-A5AE-7FC5B723C653}" srcId="{6C57DBA6-1C7E-4638-A621-AE6AA647B643}" destId="{68F1348F-D35E-4A8B-AA17-792F15172FAB}" srcOrd="0" destOrd="0" parTransId="{D7C27172-08BC-4A9C-A346-7A7ECDA8DE2E}" sibTransId="{A4CAFCA0-4484-4D18-A2CC-F8BC6990A777}"/>
    <dgm:cxn modelId="{21697ACC-0BDF-48C1-89EE-EA5511257A7A}" srcId="{A9BA2D7E-9CA2-48E0-856C-C1B6D0054804}" destId="{CD89AFCC-CEA1-4E3A-85C6-43D3A5EC3CA2}" srcOrd="1" destOrd="0" parTransId="{25EB857E-2FE8-4D8F-98AE-44B17F2A02E0}" sibTransId="{F0E4F0A1-D45B-4547-817E-3A9E9E09F482}"/>
    <dgm:cxn modelId="{C5CF6ED1-21C3-4FC5-943B-6E7EB6993FA6}" type="presOf" srcId="{FC719C47-147E-4C9F-8503-489BD4936AAF}" destId="{5483511B-FF31-4408-86E8-38F1782E5C2B}" srcOrd="0" destOrd="0" presId="urn:microsoft.com/office/officeart/2016/7/layout/HorizontalActionList"/>
    <dgm:cxn modelId="{0598E1D9-8108-4CC4-B6C5-BB484821F4CE}" type="presOf" srcId="{563D84E2-7AE5-456A-BEF4-CA5245E06D09}" destId="{E612EF8B-FC2E-47D1-85A2-1F4AD27881B1}" srcOrd="0" destOrd="0" presId="urn:microsoft.com/office/officeart/2016/7/layout/HorizontalActionList"/>
    <dgm:cxn modelId="{CD3258EF-32BB-49F2-A9F0-AA0B76BB28DD}" type="presOf" srcId="{56A4E0C8-F26A-48B8-959D-FA8EDF424B57}" destId="{A24CE4C4-C2F6-4E38-9A7A-CB46139AF90C}" srcOrd="0" destOrd="1" presId="urn:microsoft.com/office/officeart/2016/7/layout/HorizontalActionList"/>
    <dgm:cxn modelId="{9D4FFBF1-1BC1-496D-92C4-108296BFFFDB}" srcId="{6C57DBA6-1C7E-4638-A621-AE6AA647B643}" destId="{563D84E2-7AE5-456A-BEF4-CA5245E06D09}" srcOrd="2" destOrd="0" parTransId="{F86D37AE-F75C-4F19-A558-8C74BF046186}" sibTransId="{9053B7CF-C579-4216-8D9A-402FCF6CB604}"/>
    <dgm:cxn modelId="{ED86F164-C46D-457A-851B-B99EB904EF5B}" type="presParOf" srcId="{76E6D485-7253-4206-9BA2-CCA06E303FDC}" destId="{4505A5CF-56A9-40E4-9122-383B10EEC929}" srcOrd="0" destOrd="0" presId="urn:microsoft.com/office/officeart/2016/7/layout/HorizontalActionList"/>
    <dgm:cxn modelId="{2C24064F-2107-4513-A120-BC4D996923F0}" type="presParOf" srcId="{4505A5CF-56A9-40E4-9122-383B10EEC929}" destId="{7700982E-53FC-4185-B7F2-12517CF68F7A}" srcOrd="0" destOrd="0" presId="urn:microsoft.com/office/officeart/2016/7/layout/HorizontalActionList"/>
    <dgm:cxn modelId="{B3C50E07-D660-4859-A821-FD8C739900F3}" type="presParOf" srcId="{4505A5CF-56A9-40E4-9122-383B10EEC929}" destId="{A24CE4C4-C2F6-4E38-9A7A-CB46139AF90C}" srcOrd="1" destOrd="0" presId="urn:microsoft.com/office/officeart/2016/7/layout/HorizontalActionList"/>
    <dgm:cxn modelId="{635A94EF-2510-4795-A62A-72313E6BCBCE}" type="presParOf" srcId="{76E6D485-7253-4206-9BA2-CCA06E303FDC}" destId="{52E58B7A-87E2-43CB-B051-EECDD1E30F4F}" srcOrd="1" destOrd="0" presId="urn:microsoft.com/office/officeart/2016/7/layout/HorizontalActionList"/>
    <dgm:cxn modelId="{BA63AAF7-CEF2-4819-AC66-DBB31CCF7DCF}" type="presParOf" srcId="{76E6D485-7253-4206-9BA2-CCA06E303FDC}" destId="{85879929-95C8-4DA8-A723-7EC78B55A1FB}" srcOrd="2" destOrd="0" presId="urn:microsoft.com/office/officeart/2016/7/layout/HorizontalActionList"/>
    <dgm:cxn modelId="{2E08B208-5C1C-458A-8863-81CCBA0C18BE}" type="presParOf" srcId="{85879929-95C8-4DA8-A723-7EC78B55A1FB}" destId="{B4EE76E5-6FA9-43FD-AF59-04E1B74CCA38}" srcOrd="0" destOrd="0" presId="urn:microsoft.com/office/officeart/2016/7/layout/HorizontalActionList"/>
    <dgm:cxn modelId="{8771AD77-D833-4AB4-AA4E-57969B3997B2}" type="presParOf" srcId="{85879929-95C8-4DA8-A723-7EC78B55A1FB}" destId="{5483511B-FF31-4408-86E8-38F1782E5C2B}" srcOrd="1" destOrd="0" presId="urn:microsoft.com/office/officeart/2016/7/layout/HorizontalActionList"/>
    <dgm:cxn modelId="{09A791CF-C7FA-41E8-AB5E-5F7A9147EF3B}" type="presParOf" srcId="{76E6D485-7253-4206-9BA2-CCA06E303FDC}" destId="{ADFEFCDF-3480-4EB4-A621-9CA7C9E0BC68}" srcOrd="3" destOrd="0" presId="urn:microsoft.com/office/officeart/2016/7/layout/HorizontalActionList"/>
    <dgm:cxn modelId="{C51F1748-2E00-4135-9975-EB4FE81E5713}" type="presParOf" srcId="{76E6D485-7253-4206-9BA2-CCA06E303FDC}" destId="{56857ED9-34CB-46F8-B93C-CE8BCF3BAFFB}" srcOrd="4" destOrd="0" presId="urn:microsoft.com/office/officeart/2016/7/layout/HorizontalActionList"/>
    <dgm:cxn modelId="{B7DFE456-CCC1-4830-9811-E66FA199AEC9}" type="presParOf" srcId="{56857ED9-34CB-46F8-B93C-CE8BCF3BAFFB}" destId="{E612EF8B-FC2E-47D1-85A2-1F4AD27881B1}" srcOrd="0" destOrd="0" presId="urn:microsoft.com/office/officeart/2016/7/layout/HorizontalActionList"/>
    <dgm:cxn modelId="{6CA8726F-EACF-46BD-9E87-35737854C72D}" type="presParOf" srcId="{56857ED9-34CB-46F8-B93C-CE8BCF3BAFFB}" destId="{BF487EF7-4E57-4C33-99CB-E90BA82AC76C}" srcOrd="1" destOrd="0" presId="urn:microsoft.com/office/officeart/2016/7/layout/Horizontal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B82787-968F-4426-B43C-61961A7E90A7}">
      <dsp:nvSpPr>
        <dsp:cNvPr id="0" name=""/>
        <dsp:cNvSpPr/>
      </dsp:nvSpPr>
      <dsp:spPr>
        <a:xfrm>
          <a:off x="0" y="531"/>
          <a:ext cx="859536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DC01EA-B780-4864-8945-034C87CB957E}">
      <dsp:nvSpPr>
        <dsp:cNvPr id="0" name=""/>
        <dsp:cNvSpPr/>
      </dsp:nvSpPr>
      <dsp:spPr>
        <a:xfrm>
          <a:off x="375988" y="280191"/>
          <a:ext cx="683614" cy="6836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F5DBE1-B6D2-4335-BB98-6BB010259088}">
      <dsp:nvSpPr>
        <dsp:cNvPr id="0" name=""/>
        <dsp:cNvSpPr/>
      </dsp:nvSpPr>
      <dsp:spPr>
        <a:xfrm>
          <a:off x="1435590" y="531"/>
          <a:ext cx="715976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baseline="0"/>
            <a:t>Promedio de ingresos brutos por género.</a:t>
          </a:r>
          <a:endParaRPr lang="en-US" sz="2500" kern="1200"/>
        </a:p>
      </dsp:txBody>
      <dsp:txXfrm>
        <a:off x="1435590" y="531"/>
        <a:ext cx="7159769" cy="1242935"/>
      </dsp:txXfrm>
    </dsp:sp>
    <dsp:sp modelId="{7776C29C-8114-4710-B10A-625D3C33E471}">
      <dsp:nvSpPr>
        <dsp:cNvPr id="0" name=""/>
        <dsp:cNvSpPr/>
      </dsp:nvSpPr>
      <dsp:spPr>
        <a:xfrm>
          <a:off x="0" y="1554200"/>
          <a:ext cx="859536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647B16-BE5F-4A00-9C2B-D09CEE0990A4}">
      <dsp:nvSpPr>
        <dsp:cNvPr id="0" name=""/>
        <dsp:cNvSpPr/>
      </dsp:nvSpPr>
      <dsp:spPr>
        <a:xfrm>
          <a:off x="375988" y="1833861"/>
          <a:ext cx="683614" cy="6836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17451A-1A38-4C4A-A886-128FDD379738}">
      <dsp:nvSpPr>
        <dsp:cNvPr id="0" name=""/>
        <dsp:cNvSpPr/>
      </dsp:nvSpPr>
      <dsp:spPr>
        <a:xfrm>
          <a:off x="1435590" y="1554200"/>
          <a:ext cx="715976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baseline="0"/>
            <a:t>Retorno de inversión (ROI): (𝑔𝑟𝑜𝑠𝑠−𝑏𝑢𝑑𝑔𝑒𝑡)/𝑏𝑢𝑑𝑔𝑒𝑡(gross−budget)/budget.</a:t>
          </a:r>
          <a:endParaRPr lang="en-US" sz="2500" kern="1200"/>
        </a:p>
      </dsp:txBody>
      <dsp:txXfrm>
        <a:off x="1435590" y="1554200"/>
        <a:ext cx="7159769" cy="1242935"/>
      </dsp:txXfrm>
    </dsp:sp>
    <dsp:sp modelId="{DBCA4AFA-4A16-47BE-9930-BB862FD54EE1}">
      <dsp:nvSpPr>
        <dsp:cNvPr id="0" name=""/>
        <dsp:cNvSpPr/>
      </dsp:nvSpPr>
      <dsp:spPr>
        <a:xfrm>
          <a:off x="0" y="3107870"/>
          <a:ext cx="859536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30CC4E-ADBB-439B-B719-CC3729C02801}">
      <dsp:nvSpPr>
        <dsp:cNvPr id="0" name=""/>
        <dsp:cNvSpPr/>
      </dsp:nvSpPr>
      <dsp:spPr>
        <a:xfrm>
          <a:off x="375988" y="3387530"/>
          <a:ext cx="683614" cy="6836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491C86-4A36-4270-BAFE-5CCE3DF59478}">
      <dsp:nvSpPr>
        <dsp:cNvPr id="0" name=""/>
        <dsp:cNvSpPr/>
      </dsp:nvSpPr>
      <dsp:spPr>
        <a:xfrm>
          <a:off x="1435590" y="3107870"/>
          <a:ext cx="715976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baseline="0"/>
            <a:t>Distribución de géneros en el catálogo.</a:t>
          </a:r>
          <a:endParaRPr lang="en-US" sz="2500" kern="1200"/>
        </a:p>
      </dsp:txBody>
      <dsp:txXfrm>
        <a:off x="1435590" y="3107870"/>
        <a:ext cx="7159769" cy="124293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C3C299-1955-4292-9749-3AEF3432A04C}">
      <dsp:nvSpPr>
        <dsp:cNvPr id="0" name=""/>
        <dsp:cNvSpPr/>
      </dsp:nvSpPr>
      <dsp:spPr>
        <a:xfrm>
          <a:off x="0" y="3961026"/>
          <a:ext cx="5990135" cy="130009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300" kern="1200" baseline="0"/>
            <a:t>Formular recomendaciones estratégicas para la especialización de un estudio cinematográfico</a:t>
          </a:r>
          <a:endParaRPr lang="en-US" sz="2300" kern="1200"/>
        </a:p>
      </dsp:txBody>
      <dsp:txXfrm>
        <a:off x="0" y="3961026"/>
        <a:ext cx="5990135" cy="1300097"/>
      </dsp:txXfrm>
    </dsp:sp>
    <dsp:sp modelId="{D9E9681C-B6B7-482E-9EC8-25DFF7D04C9F}">
      <dsp:nvSpPr>
        <dsp:cNvPr id="0" name=""/>
        <dsp:cNvSpPr/>
      </dsp:nvSpPr>
      <dsp:spPr>
        <a:xfrm rot="10800000">
          <a:off x="0" y="1980978"/>
          <a:ext cx="5990135" cy="1999549"/>
        </a:xfrm>
        <a:prstGeom prst="upArrowCallou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300" kern="1200" baseline="0"/>
            <a:t>Identificar patrones en películas exitosas</a:t>
          </a:r>
          <a:endParaRPr lang="en-US" sz="2300" kern="1200"/>
        </a:p>
      </dsp:txBody>
      <dsp:txXfrm rot="10800000">
        <a:off x="0" y="1980978"/>
        <a:ext cx="5990135" cy="1299247"/>
      </dsp:txXfrm>
    </dsp:sp>
    <dsp:sp modelId="{6B9997F9-98AC-4A55-B2EE-9151369291FC}">
      <dsp:nvSpPr>
        <dsp:cNvPr id="0" name=""/>
        <dsp:cNvSpPr/>
      </dsp:nvSpPr>
      <dsp:spPr>
        <a:xfrm rot="10800000">
          <a:off x="0" y="930"/>
          <a:ext cx="5990135" cy="1999549"/>
        </a:xfrm>
        <a:prstGeom prst="upArrowCallou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300" kern="1200" baseline="0"/>
            <a:t>Identificar qué tipo de peliculas maximizan éxito y rentabilidad.</a:t>
          </a:r>
          <a:endParaRPr lang="en-US" sz="2300" kern="1200"/>
        </a:p>
      </dsp:txBody>
      <dsp:txXfrm rot="10800000">
        <a:off x="0" y="930"/>
        <a:ext cx="5990135" cy="129924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00982E-53FC-4185-B7F2-12517CF68F7A}">
      <dsp:nvSpPr>
        <dsp:cNvPr id="0" name=""/>
        <dsp:cNvSpPr/>
      </dsp:nvSpPr>
      <dsp:spPr>
        <a:xfrm>
          <a:off x="6066" y="1052410"/>
          <a:ext cx="1920808" cy="57624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1787" tIns="151787" rIns="151787" bIns="151787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baseline="0"/>
            <a:t>Especialización en Géneros:</a:t>
          </a:r>
          <a:endParaRPr lang="en-US" sz="1400" kern="1200"/>
        </a:p>
      </dsp:txBody>
      <dsp:txXfrm>
        <a:off x="6066" y="1052410"/>
        <a:ext cx="1920808" cy="576242"/>
      </dsp:txXfrm>
    </dsp:sp>
    <dsp:sp modelId="{A24CE4C4-C2F6-4E38-9A7A-CB46139AF90C}">
      <dsp:nvSpPr>
        <dsp:cNvPr id="0" name=""/>
        <dsp:cNvSpPr/>
      </dsp:nvSpPr>
      <dsp:spPr>
        <a:xfrm>
          <a:off x="6066" y="1628653"/>
          <a:ext cx="1920808" cy="2580989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9733" tIns="189733" rIns="189733" bIns="189733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kern="1200"/>
            <a:t>Géneros rentables: acción, animación, terror, comedia.</a:t>
          </a:r>
          <a:endParaRPr lang="en-US" sz="1100" kern="1200"/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kern="1200"/>
            <a:t>Para estudios pequeños: terror y familia con alto ROI.</a:t>
          </a:r>
          <a:endParaRPr lang="en-US" sz="1100" kern="1200"/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kern="1200"/>
            <a:t>Películas de clasificación R y PG-13 con alto potencial financiero.</a:t>
          </a:r>
          <a:endParaRPr lang="en-US" sz="1100" kern="1200"/>
        </a:p>
      </dsp:txBody>
      <dsp:txXfrm>
        <a:off x="6066" y="1628653"/>
        <a:ext cx="1920808" cy="2580989"/>
      </dsp:txXfrm>
    </dsp:sp>
    <dsp:sp modelId="{B4EE76E5-6FA9-43FD-AF59-04E1B74CCA38}">
      <dsp:nvSpPr>
        <dsp:cNvPr id="0" name=""/>
        <dsp:cNvSpPr/>
      </dsp:nvSpPr>
      <dsp:spPr>
        <a:xfrm>
          <a:off x="2034663" y="1052410"/>
          <a:ext cx="1920808" cy="57624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1787" tIns="151787" rIns="151787" bIns="151787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baseline="0"/>
            <a:t>Colaboradores Estables:</a:t>
          </a:r>
          <a:endParaRPr lang="en-US" sz="1400" kern="1200"/>
        </a:p>
      </dsp:txBody>
      <dsp:txXfrm>
        <a:off x="2034663" y="1052410"/>
        <a:ext cx="1920808" cy="576242"/>
      </dsp:txXfrm>
    </dsp:sp>
    <dsp:sp modelId="{5483511B-FF31-4408-86E8-38F1782E5C2B}">
      <dsp:nvSpPr>
        <dsp:cNvPr id="0" name=""/>
        <dsp:cNvSpPr/>
      </dsp:nvSpPr>
      <dsp:spPr>
        <a:xfrm>
          <a:off x="2034663" y="1628653"/>
          <a:ext cx="1920808" cy="2580989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9733" tIns="189733" rIns="189733" bIns="189733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kern="1200"/>
            <a:t>Preferir directores y actores con trayectoria estable.</a:t>
          </a:r>
          <a:endParaRPr lang="en-US" sz="1100" kern="1200"/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kern="1200"/>
            <a:t>Ejemplos: Tim Burton, Leonardo DiCaprio.</a:t>
          </a:r>
          <a:endParaRPr lang="en-US" sz="1100" kern="1200"/>
        </a:p>
      </dsp:txBody>
      <dsp:txXfrm>
        <a:off x="2034663" y="1628653"/>
        <a:ext cx="1920808" cy="2580989"/>
      </dsp:txXfrm>
    </dsp:sp>
    <dsp:sp modelId="{E612EF8B-FC2E-47D1-85A2-1F4AD27881B1}">
      <dsp:nvSpPr>
        <dsp:cNvPr id="0" name=""/>
        <dsp:cNvSpPr/>
      </dsp:nvSpPr>
      <dsp:spPr>
        <a:xfrm>
          <a:off x="4063261" y="1052410"/>
          <a:ext cx="1920808" cy="57624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1787" tIns="151787" rIns="151787" bIns="151787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baseline="0"/>
            <a:t>Duración de las Películas:</a:t>
          </a:r>
          <a:endParaRPr lang="en-US" sz="1400" kern="1200"/>
        </a:p>
      </dsp:txBody>
      <dsp:txXfrm>
        <a:off x="4063261" y="1052410"/>
        <a:ext cx="1920808" cy="576242"/>
      </dsp:txXfrm>
    </dsp:sp>
    <dsp:sp modelId="{BF487EF7-4E57-4C33-99CB-E90BA82AC76C}">
      <dsp:nvSpPr>
        <dsp:cNvPr id="0" name=""/>
        <dsp:cNvSpPr/>
      </dsp:nvSpPr>
      <dsp:spPr>
        <a:xfrm>
          <a:off x="4063261" y="1628653"/>
          <a:ext cx="1920808" cy="2580989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9733" tIns="189733" rIns="189733" bIns="189733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kern="1200"/>
            <a:t>Películas de 70 a 150 minutos son las más rentables.</a:t>
          </a:r>
          <a:endParaRPr lang="en-US" sz="1100" kern="1200"/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kern="1200"/>
            <a:t>Buen balance entre costos de producción y atractivo para la audiencia.</a:t>
          </a:r>
          <a:endParaRPr lang="en-US" sz="1100" kern="1200"/>
        </a:p>
      </dsp:txBody>
      <dsp:txXfrm>
        <a:off x="4063261" y="1628653"/>
        <a:ext cx="1920808" cy="25809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HorizontalActionList">
  <dgm:title val="Horizontal Action List"/>
  <dgm:desc val="Used to show non-sequential or grouped lists of information. Works well with large amounts of text. All text has the same level of emphasis, and direction is not implied."/>
  <dgm:catLst>
    <dgm:cat type="list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54"/>
      <dgm:constr type="primFontSz" for="des" forName="desTx" refType="primFontSz" refFor="des" refForName="parTx" op="lte" fact="0.75"/>
      <dgm:constr type="h" for="des" forName="desTx" op="equ"/>
      <dgm:constr type="w" for="ch" forName="space" op="equ" val="3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3"/>
            <dgm:constr type="h"/>
            <dgm:constr type="tMarg" refType="w" fact="0.224"/>
            <dgm:constr type="bMarg" refType="w" fact="0.224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8"/>
            <dgm:constr type="tMarg" refType="w" fact="0.28"/>
            <dgm:constr type="bMarg" refType="w" fact="0.28"/>
            <dgm:constr type="lMarg" refType="w" fact="0.28"/>
            <dgm:constr type="rMarg" refType="w" fact="0.28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800E61E6-2A54-4F0C-9BBA-05421F9C329B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7B76662-536E-4E49-B723-537468DB5AF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255514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E61E6-2A54-4F0C-9BBA-05421F9C329B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76662-536E-4E49-B723-537468DB5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260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E61E6-2A54-4F0C-9BBA-05421F9C329B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76662-536E-4E49-B723-537468DB5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751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E61E6-2A54-4F0C-9BBA-05421F9C329B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76662-536E-4E49-B723-537468DB5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886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E61E6-2A54-4F0C-9BBA-05421F9C329B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76662-536E-4E49-B723-537468DB5AF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80449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E61E6-2A54-4F0C-9BBA-05421F9C329B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76662-536E-4E49-B723-537468DB5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041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E61E6-2A54-4F0C-9BBA-05421F9C329B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76662-536E-4E49-B723-537468DB5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152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E61E6-2A54-4F0C-9BBA-05421F9C329B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76662-536E-4E49-B723-537468DB5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113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E61E6-2A54-4F0C-9BBA-05421F9C329B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76662-536E-4E49-B723-537468DB5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962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E61E6-2A54-4F0C-9BBA-05421F9C329B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76662-536E-4E49-B723-537468DB5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462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E61E6-2A54-4F0C-9BBA-05421F9C329B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76662-536E-4E49-B723-537468DB5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408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800E61E6-2A54-4F0C-9BBA-05421F9C329B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7B76662-536E-4E49-B723-537468DB5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126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5B885-7C07-9AFD-99EA-8F46037CB3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Estrategia para estudios cinematográficos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AC740B-16AE-E682-A62C-251034D70F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Rodolfo Eduardo Cordova Perez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14152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4DB5839-12B9-4BA0-98A8-CAE44ED19D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29284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456900-84E5-35F5-B7CA-6965AF454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4564674"/>
            <a:ext cx="4010820" cy="1615461"/>
          </a:xfrm>
        </p:spPr>
        <p:txBody>
          <a:bodyPr anchor="ctr">
            <a:normAutofit/>
          </a:bodyPr>
          <a:lstStyle/>
          <a:p>
            <a:r>
              <a:rPr lang="es-MX" sz="3200"/>
              <a:t>Éxito según sus características</a:t>
            </a:r>
            <a:endParaRPr lang="en-US" sz="3200"/>
          </a:p>
        </p:txBody>
      </p:sp>
      <p:pic>
        <p:nvPicPr>
          <p:cNvPr id="5" name="Picture 4" descr="A colorful circle with numbers and a number of numbers&#10;&#10;Description automatically generated with medium confidence">
            <a:extLst>
              <a:ext uri="{FF2B5EF4-FFF2-40B4-BE49-F238E27FC236}">
                <a16:creationId xmlns:a16="http://schemas.microsoft.com/office/drawing/2014/main" id="{1A5654D7-68DF-608C-AB60-F82F182FB6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94" r="3099" b="-1"/>
          <a:stretch/>
        </p:blipFill>
        <p:spPr>
          <a:xfrm>
            <a:off x="20" y="10"/>
            <a:ext cx="4872546" cy="4212698"/>
          </a:xfrm>
          <a:prstGeom prst="rect">
            <a:avLst/>
          </a:prstGeom>
        </p:spPr>
      </p:pic>
      <p:pic>
        <p:nvPicPr>
          <p:cNvPr id="7" name="Picture 6" descr="A graph with blue dots&#10;&#10;Description automatically generated">
            <a:extLst>
              <a:ext uri="{FF2B5EF4-FFF2-40B4-BE49-F238E27FC236}">
                <a16:creationId xmlns:a16="http://schemas.microsoft.com/office/drawing/2014/main" id="{04D8C598-ECA3-9AFB-7383-E356DE26EE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991" r="3" b="3"/>
          <a:stretch/>
        </p:blipFill>
        <p:spPr>
          <a:xfrm>
            <a:off x="5033433" y="1"/>
            <a:ext cx="6259407" cy="4212708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41A955B-D579-48FD-A51C-51B0C0B69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53000" y="4813604"/>
            <a:ext cx="0" cy="11176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59F6CD-0306-F9DB-C8A9-44E960128B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8640" y="4564673"/>
            <a:ext cx="5665871" cy="1615463"/>
          </a:xfrm>
        </p:spPr>
        <p:txBody>
          <a:bodyPr anchor="ctr">
            <a:normAutofit/>
          </a:bodyPr>
          <a:lstStyle/>
          <a:p>
            <a:r>
              <a:rPr lang="es-MX" sz="1600"/>
              <a:t>Clasificación R y PG-13 tienen mayoría de éxitos</a:t>
            </a:r>
          </a:p>
          <a:p>
            <a:r>
              <a:rPr lang="es-MX" sz="1600"/>
              <a:t>Mayoría de películas exitosas duran 70-150 minutos</a:t>
            </a: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5713934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0B3D270-B19D-4DB8-BD3C-3E707485B5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541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5EE4E5-1C80-6C89-B238-4DB3C490D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058" y="836023"/>
            <a:ext cx="2718788" cy="5183777"/>
          </a:xfrm>
        </p:spPr>
        <p:txBody>
          <a:bodyPr anchor="ctr">
            <a:normAutofit/>
          </a:bodyPr>
          <a:lstStyle/>
          <a:p>
            <a:r>
              <a:rPr lang="es-MX" sz="2800">
                <a:solidFill>
                  <a:srgbClr val="FFFFFF"/>
                </a:solidFill>
              </a:rPr>
              <a:t>Recomendación</a:t>
            </a:r>
            <a:endParaRPr lang="en-US" sz="2800">
              <a:solidFill>
                <a:srgbClr val="FFFFFF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9BDAF94-B52E-4307-B54C-EF413086FC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2D24ECA-194A-300F-B7F2-555EA8326FD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2892311"/>
              </p:ext>
            </p:extLst>
          </p:nvPr>
        </p:nvGraphicFramePr>
        <p:xfrm>
          <a:off x="4658815" y="804672"/>
          <a:ext cx="5990136" cy="52620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84678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CC1E7-E324-6A27-4D9C-9CCB08C1C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Datos Utilizados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27783-77B8-E36D-D58F-D891102A92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Dataset</a:t>
            </a:r>
            <a:r>
              <a:rPr lang="es-ES" dirty="0"/>
              <a:t>: </a:t>
            </a:r>
            <a:r>
              <a:rPr lang="es-ES" dirty="0" err="1"/>
              <a:t>Kaggle</a:t>
            </a:r>
            <a:r>
              <a:rPr lang="es-ES" dirty="0"/>
              <a:t> (movies.csv).</a:t>
            </a:r>
          </a:p>
          <a:p>
            <a:r>
              <a:rPr lang="es-ES" dirty="0"/>
              <a:t>Atributos: nombre, género, director, presupuesto, ingresos, entre otros.</a:t>
            </a:r>
          </a:p>
          <a:p>
            <a:r>
              <a:rPr lang="es-ES" dirty="0"/>
              <a:t>Problemas resueltos:</a:t>
            </a:r>
          </a:p>
          <a:p>
            <a:pPr lvl="1"/>
            <a:r>
              <a:rPr lang="es-ES" dirty="0"/>
              <a:t>Fechas inconsistentes.</a:t>
            </a:r>
          </a:p>
          <a:p>
            <a:pPr lvl="1"/>
            <a:r>
              <a:rPr lang="es-ES" dirty="0"/>
              <a:t>Valores nulos.</a:t>
            </a:r>
          </a:p>
          <a:p>
            <a:pPr lvl="1"/>
            <a:r>
              <a:rPr lang="es-ES" dirty="0"/>
              <a:t>Espacios y formatos inconsistentes.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974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7CC0E-F8CA-2276-5549-F42BCC87B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KPIs</a:t>
            </a:r>
            <a:r>
              <a:rPr lang="es-MX" dirty="0"/>
              <a:t> Utilizados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9EC3C8C-840D-F4F6-EF5C-4D098082C20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261872" y="1828800"/>
          <a:ext cx="8595360" cy="43513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25114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0B3D270-B19D-4DB8-BD3C-3E707485B5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541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020E78-3CC4-F79A-CA7F-9C37A887B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058" y="836023"/>
            <a:ext cx="2718788" cy="5183777"/>
          </a:xfrm>
        </p:spPr>
        <p:txBody>
          <a:bodyPr anchor="ctr">
            <a:normAutofit/>
          </a:bodyPr>
          <a:lstStyle/>
          <a:p>
            <a:r>
              <a:rPr lang="es-MX" sz="3300">
                <a:solidFill>
                  <a:srgbClr val="FFFFFF"/>
                </a:solidFill>
              </a:rPr>
              <a:t>La Problemática</a:t>
            </a:r>
            <a:endParaRPr lang="en-US" sz="3300">
              <a:solidFill>
                <a:srgbClr val="FFFFFF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9BDAF94-B52E-4307-B54C-EF413086FC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BEF2769-339E-91CD-0785-6E3E80148FF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29151370"/>
              </p:ext>
            </p:extLst>
          </p:nvPr>
        </p:nvGraphicFramePr>
        <p:xfrm>
          <a:off x="4658815" y="804672"/>
          <a:ext cx="5990136" cy="52620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67454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graph with a line going up&#10;&#10;Description automatically generated">
            <a:extLst>
              <a:ext uri="{FF2B5EF4-FFF2-40B4-BE49-F238E27FC236}">
                <a16:creationId xmlns:a16="http://schemas.microsoft.com/office/drawing/2014/main" id="{6CA30829-CDE0-D83F-AC5E-6ED9B951B3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49" r="-3" b="3916"/>
          <a:stretch/>
        </p:blipFill>
        <p:spPr>
          <a:xfrm>
            <a:off x="7534656" y="1"/>
            <a:ext cx="4657344" cy="3346704"/>
          </a:xfrm>
          <a:prstGeom prst="rect">
            <a:avLst/>
          </a:prstGeom>
        </p:spPr>
      </p:pic>
      <p:pic>
        <p:nvPicPr>
          <p:cNvPr id="3" name="Picture 2" descr="A green line graph with white text&#10;&#10;Description automatically generated">
            <a:extLst>
              <a:ext uri="{FF2B5EF4-FFF2-40B4-BE49-F238E27FC236}">
                <a16:creationId xmlns:a16="http://schemas.microsoft.com/office/drawing/2014/main" id="{FB4EDC6D-36D1-FAE1-4E72-173C904EAF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" b="8458"/>
          <a:stretch/>
        </p:blipFill>
        <p:spPr>
          <a:xfrm>
            <a:off x="7534654" y="3511296"/>
            <a:ext cx="4657346" cy="3346704"/>
          </a:xfrm>
          <a:prstGeom prst="rect">
            <a:avLst/>
          </a:prstGeom>
        </p:spPr>
      </p:pic>
      <p:pic>
        <p:nvPicPr>
          <p:cNvPr id="20" name="Picture 19" descr="A blue pie chart with white text&#10;&#10;Description automatically generated">
            <a:extLst>
              <a:ext uri="{FF2B5EF4-FFF2-40B4-BE49-F238E27FC236}">
                <a16:creationId xmlns:a16="http://schemas.microsoft.com/office/drawing/2014/main" id="{9995A18D-524A-6A1F-2287-8870EBC8E7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712" y="0"/>
            <a:ext cx="63747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1334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8C1C0-34BD-0A6A-5262-84EBE402F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2584" y="501651"/>
            <a:ext cx="4434720" cy="1716255"/>
          </a:xfrm>
        </p:spPr>
        <p:txBody>
          <a:bodyPr anchor="b">
            <a:normAutofit fontScale="90000"/>
          </a:bodyPr>
          <a:lstStyle/>
          <a:p>
            <a:r>
              <a:rPr lang="es-MX" sz="4800"/>
              <a:t>Tendencias a lo largo del tiempo</a:t>
            </a:r>
            <a:endParaRPr lang="en-US" sz="48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028D2D-1D21-8D8C-04A9-895AC5B078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2583" y="2645922"/>
            <a:ext cx="4434721" cy="3710427"/>
          </a:xfrm>
        </p:spPr>
        <p:txBody>
          <a:bodyPr anchor="t">
            <a:normAutofit/>
          </a:bodyPr>
          <a:lstStyle/>
          <a:p>
            <a:r>
              <a:rPr lang="es-MX" sz="2000"/>
              <a:t>Géneros para estudio de alto presupuesto</a:t>
            </a:r>
          </a:p>
          <a:p>
            <a:pPr lvl="1"/>
            <a:r>
              <a:rPr lang="es-MX" sz="2000"/>
              <a:t>Acción o Animación</a:t>
            </a:r>
          </a:p>
          <a:p>
            <a:r>
              <a:rPr lang="es-MX" sz="2000"/>
              <a:t>Géneros para estudio de bajo presupuesto</a:t>
            </a:r>
          </a:p>
          <a:p>
            <a:pPr lvl="1"/>
            <a:r>
              <a:rPr lang="es-MX" sz="2000"/>
              <a:t>Terror, Crimen o Drama</a:t>
            </a:r>
          </a:p>
          <a:p>
            <a:r>
              <a:rPr lang="es-MX" sz="2000"/>
              <a:t>Género que evitar</a:t>
            </a:r>
          </a:p>
          <a:p>
            <a:pPr lvl="1"/>
            <a:r>
              <a:rPr lang="es-MX" sz="2000"/>
              <a:t>Comedias</a:t>
            </a:r>
          </a:p>
        </p:txBody>
      </p:sp>
      <p:pic>
        <p:nvPicPr>
          <p:cNvPr id="7" name="Picture 6" descr="A graph of red lines and numbers&#10;&#10;Description automatically generated">
            <a:extLst>
              <a:ext uri="{FF2B5EF4-FFF2-40B4-BE49-F238E27FC236}">
                <a16:creationId xmlns:a16="http://schemas.microsoft.com/office/drawing/2014/main" id="{C5FD3E4E-05B8-93EE-F38D-DFF59C103E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5750" y="186836"/>
            <a:ext cx="4383667" cy="3550771"/>
          </a:xfrm>
          <a:prstGeom prst="rect">
            <a:avLst/>
          </a:prstGeom>
        </p:spPr>
      </p:pic>
      <p:pic>
        <p:nvPicPr>
          <p:cNvPr id="11" name="Picture 10" descr="A graph of green and white lines&#10;&#10;Description automatically generated">
            <a:extLst>
              <a:ext uri="{FF2B5EF4-FFF2-40B4-BE49-F238E27FC236}">
                <a16:creationId xmlns:a16="http://schemas.microsoft.com/office/drawing/2014/main" id="{646FF57F-678B-0C6E-8504-348C58ADA0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874" y="3545900"/>
            <a:ext cx="4090641" cy="331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5950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475F4-2CA8-463C-6BD7-A86CF4D30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7489" y="640080"/>
            <a:ext cx="3075836" cy="1325562"/>
          </a:xfrm>
        </p:spPr>
        <p:txBody>
          <a:bodyPr>
            <a:normAutofit/>
          </a:bodyPr>
          <a:lstStyle/>
          <a:p>
            <a:r>
              <a:rPr lang="es-MX" sz="3200"/>
              <a:t>Éxito según el género</a:t>
            </a:r>
            <a:endParaRPr lang="en-US" sz="32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B67D982-25C5-4CC2-AA64-276BE3B2C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07119A-0678-FDE7-A8AE-2BCCBEAB97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7489" y="2301555"/>
            <a:ext cx="3075836" cy="3878582"/>
          </a:xfrm>
        </p:spPr>
        <p:txBody>
          <a:bodyPr>
            <a:normAutofit/>
          </a:bodyPr>
          <a:lstStyle/>
          <a:p>
            <a:r>
              <a:rPr lang="es-MX" sz="1600"/>
              <a:t>Terror</a:t>
            </a:r>
          </a:p>
          <a:p>
            <a:pPr lvl="1"/>
            <a:r>
              <a:rPr lang="es-MX" dirty="0"/>
              <a:t>Mayor ROI debido a bajos costos y altos ingresos</a:t>
            </a:r>
          </a:p>
          <a:p>
            <a:r>
              <a:rPr lang="es-MX" sz="1600"/>
              <a:t>Familia </a:t>
            </a:r>
          </a:p>
          <a:p>
            <a:pPr lvl="1"/>
            <a:r>
              <a:rPr lang="es-MX" dirty="0"/>
              <a:t>Alto ROI por la demanda </a:t>
            </a:r>
            <a:r>
              <a:rPr lang="es-MX"/>
              <a:t>constant</a:t>
            </a:r>
            <a:r>
              <a:rPr lang="es-MX" dirty="0"/>
              <a:t> de contenido para niños y familias</a:t>
            </a:r>
            <a:endParaRPr lang="en-US" dirty="0"/>
          </a:p>
        </p:txBody>
      </p:sp>
      <p:pic>
        <p:nvPicPr>
          <p:cNvPr id="5" name="Picture 4" descr="A graph with green and red lines&#10;&#10;Description automatically generated">
            <a:extLst>
              <a:ext uri="{FF2B5EF4-FFF2-40B4-BE49-F238E27FC236}">
                <a16:creationId xmlns:a16="http://schemas.microsoft.com/office/drawing/2014/main" id="{19A021DC-1C32-DA53-C3A9-1AC0FFAA44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" r="3" b="2"/>
          <a:stretch/>
        </p:blipFill>
        <p:spPr>
          <a:xfrm>
            <a:off x="4639057" y="10"/>
            <a:ext cx="7552944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5943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53F4E5A-C9EE-4859-B46B-F018F7D73A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29284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03C6AC-C484-62E1-52D4-08F1F1A87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4564674"/>
            <a:ext cx="4010820" cy="161546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/>
              <a:t>Éxito según los involucrados (1)</a:t>
            </a:r>
          </a:p>
        </p:txBody>
      </p:sp>
      <p:pic>
        <p:nvPicPr>
          <p:cNvPr id="5" name="Picture 4" descr="A graph with numbers and a bar chart&#10;&#10;Description automatically generated with medium confidence">
            <a:extLst>
              <a:ext uri="{FF2B5EF4-FFF2-40B4-BE49-F238E27FC236}">
                <a16:creationId xmlns:a16="http://schemas.microsoft.com/office/drawing/2014/main" id="{A758D8CE-4A8D-A163-8BA5-01FE84B872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652" r="-1" b="203"/>
          <a:stretch/>
        </p:blipFill>
        <p:spPr>
          <a:xfrm>
            <a:off x="0" y="595072"/>
            <a:ext cx="5420846" cy="3611655"/>
          </a:xfrm>
          <a:prstGeom prst="rect">
            <a:avLst/>
          </a:prstGeom>
        </p:spPr>
      </p:pic>
      <p:pic>
        <p:nvPicPr>
          <p:cNvPr id="7" name="Picture 6" descr="A graph with numbers and text&#10;&#10;Description automatically generated with medium confidence">
            <a:extLst>
              <a:ext uri="{FF2B5EF4-FFF2-40B4-BE49-F238E27FC236}">
                <a16:creationId xmlns:a16="http://schemas.microsoft.com/office/drawing/2014/main" id="{D1E16FBB-020A-3A1A-1072-4325841366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09" r="-1" b="2888"/>
          <a:stretch/>
        </p:blipFill>
        <p:spPr>
          <a:xfrm>
            <a:off x="5288640" y="668080"/>
            <a:ext cx="5351619" cy="3538647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41A955B-D579-48FD-A51C-51B0C0B69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53000" y="4813604"/>
            <a:ext cx="0" cy="11176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A6C975-E934-5850-313E-FF79BF60C9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8641" y="4564673"/>
            <a:ext cx="5356176" cy="16154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 sz="1600"/>
              <a:t>Mejor buscar actores o directores con una mayor estabilidad de ingresos</a:t>
            </a:r>
          </a:p>
          <a:p>
            <a:r>
              <a:rPr lang="es-MX" sz="1600"/>
              <a:t>Evitar riesgo con altos rangos</a:t>
            </a:r>
          </a:p>
        </p:txBody>
      </p:sp>
    </p:spTree>
    <p:extLst>
      <p:ext uri="{BB962C8B-B14F-4D97-AF65-F5344CB8AC3E}">
        <p14:creationId xmlns:p14="http://schemas.microsoft.com/office/powerpoint/2010/main" val="23290855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C23C1A9-F93B-4CA9-AAAA-50D11F4FC5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29284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8B80C3-3577-C97D-ADC6-FE0953639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7942" y="365760"/>
            <a:ext cx="5825025" cy="1325562"/>
          </a:xfrm>
        </p:spPr>
        <p:txBody>
          <a:bodyPr>
            <a:normAutofit/>
          </a:bodyPr>
          <a:lstStyle/>
          <a:p>
            <a:r>
              <a:rPr lang="es-MX" dirty="0"/>
              <a:t>Éxito según los involucrados (2)</a:t>
            </a:r>
            <a:endParaRPr lang="en-US" dirty="0"/>
          </a:p>
        </p:txBody>
      </p:sp>
      <p:pic>
        <p:nvPicPr>
          <p:cNvPr id="7" name="Picture 6" descr="A graph with different colored bars&#10;&#10;Description automatically generated">
            <a:extLst>
              <a:ext uri="{FF2B5EF4-FFF2-40B4-BE49-F238E27FC236}">
                <a16:creationId xmlns:a16="http://schemas.microsoft.com/office/drawing/2014/main" id="{EBD79E49-445A-F2BC-6C5C-198E0D30D3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28177"/>
          <a:stretch/>
        </p:blipFill>
        <p:spPr>
          <a:xfrm>
            <a:off x="20" y="10"/>
            <a:ext cx="4653291" cy="2615174"/>
          </a:xfrm>
          <a:prstGeom prst="rect">
            <a:avLst/>
          </a:prstGeom>
        </p:spPr>
      </p:pic>
      <p:pic>
        <p:nvPicPr>
          <p:cNvPr id="5" name="Picture 4" descr="A graph with different colored bars&#10;&#10;Description automatically generated with medium confidence">
            <a:extLst>
              <a:ext uri="{FF2B5EF4-FFF2-40B4-BE49-F238E27FC236}">
                <a16:creationId xmlns:a16="http://schemas.microsoft.com/office/drawing/2014/main" id="{1CCDAAF7-4E00-AB6F-53E4-590EBA2CFD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832" b="-3"/>
          <a:stretch/>
        </p:blipFill>
        <p:spPr>
          <a:xfrm>
            <a:off x="1972" y="2695617"/>
            <a:ext cx="4651339" cy="408194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3862E8-7570-6B76-B3F1-6078C49BA3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7943" y="1828800"/>
            <a:ext cx="5825024" cy="4351337"/>
          </a:xfrm>
        </p:spPr>
        <p:txBody>
          <a:bodyPr>
            <a:normAutofit/>
          </a:bodyPr>
          <a:lstStyle/>
          <a:p>
            <a:r>
              <a:rPr lang="es-MX" dirty="0"/>
              <a:t>Mayor ROI en proyectos pequeños</a:t>
            </a:r>
          </a:p>
          <a:p>
            <a:r>
              <a:rPr lang="es-MX" dirty="0"/>
              <a:t>Mayor ROI en proyectos con principiantes</a:t>
            </a:r>
          </a:p>
          <a:p>
            <a:r>
              <a:rPr lang="es-MX" dirty="0"/>
              <a:t>Mayor ROI en Terror, Comedia, Drama, Acción y Aventura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097921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51</TotalTime>
  <Words>323</Words>
  <Application>Microsoft Office PowerPoint</Application>
  <PresentationFormat>Widescreen</PresentationFormat>
  <Paragraphs>50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Schoolbook</vt:lpstr>
      <vt:lpstr>Wingdings 2</vt:lpstr>
      <vt:lpstr>View</vt:lpstr>
      <vt:lpstr>Estrategia para estudios cinematográficos</vt:lpstr>
      <vt:lpstr>Datos Utilizados</vt:lpstr>
      <vt:lpstr>KPIs Utilizados</vt:lpstr>
      <vt:lpstr>La Problemática</vt:lpstr>
      <vt:lpstr>PowerPoint Presentation</vt:lpstr>
      <vt:lpstr>Tendencias a lo largo del tiempo</vt:lpstr>
      <vt:lpstr>Éxito según el género</vt:lpstr>
      <vt:lpstr>Éxito según los involucrados (1)</vt:lpstr>
      <vt:lpstr>Éxito según los involucrados (2)</vt:lpstr>
      <vt:lpstr>Éxito según sus características</vt:lpstr>
      <vt:lpstr>Recomendación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RODOLFO EDUARDO CORDOVA PEREZ</dc:creator>
  <cp:lastModifiedBy>RODOLFO EDUARDO CORDOVA PEREZ</cp:lastModifiedBy>
  <cp:revision>2</cp:revision>
  <dcterms:created xsi:type="dcterms:W3CDTF">2024-12-11T04:34:07Z</dcterms:created>
  <dcterms:modified xsi:type="dcterms:W3CDTF">2024-12-11T05:25:56Z</dcterms:modified>
</cp:coreProperties>
</file>