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17hYJ3BPTLsUEcfTnaMb9CoF+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font" Target="fonts/Roboto-boldItalic.fntdata"/><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26bfcf74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26bfcf7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26bfcf742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26bfcf74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26bfcf74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26bfcf7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3" name="Shape 13"/>
        <p:cNvGrpSpPr/>
        <p:nvPr/>
      </p:nvGrpSpPr>
      <p:grpSpPr>
        <a:xfrm>
          <a:off x="0" y="0"/>
          <a:ext cx="0" cy="0"/>
          <a:chOff x="0" y="0"/>
          <a:chExt cx="0" cy="0"/>
        </a:xfrm>
      </p:grpSpPr>
      <p:sp>
        <p:nvSpPr>
          <p:cNvPr id="14" name="Google Shape;14;p21"/>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txBox="1"/>
          <p:nvPr>
            <p:ph type="ctrTitle"/>
          </p:nvPr>
        </p:nvSpPr>
        <p:spPr>
          <a:xfrm>
            <a:off x="514350" y="864108"/>
            <a:ext cx="6367800" cy="51207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83" name="Shape 83"/>
        <p:cNvGrpSpPr/>
        <p:nvPr/>
      </p:nvGrpSpPr>
      <p:grpSpPr>
        <a:xfrm>
          <a:off x="0" y="0"/>
          <a:ext cx="0" cy="0"/>
          <a:chOff x="0" y="0"/>
          <a:chExt cx="0" cy="0"/>
        </a:xfrm>
      </p:grpSpPr>
      <p:sp>
        <p:nvSpPr>
          <p:cNvPr id="84" name="Google Shape;84;p2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7" name="Shape 87"/>
        <p:cNvGrpSpPr/>
        <p:nvPr/>
      </p:nvGrpSpPr>
      <p:grpSpPr>
        <a:xfrm>
          <a:off x="0" y="0"/>
          <a:ext cx="0" cy="0"/>
          <a:chOff x="0" y="0"/>
          <a:chExt cx="0" cy="0"/>
        </a:xfrm>
      </p:grpSpPr>
      <p:sp>
        <p:nvSpPr>
          <p:cNvPr id="88" name="Google Shape;88;p3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0"/>
          <p:cNvSpPr/>
          <p:nvPr>
            <p:ph idx="2" type="pic"/>
          </p:nvPr>
        </p:nvSpPr>
        <p:spPr>
          <a:xfrm>
            <a:off x="3570644" y="767419"/>
            <a:ext cx="8115230" cy="5330952"/>
          </a:xfrm>
          <a:prstGeom prst="rect">
            <a:avLst/>
          </a:prstGeom>
          <a:solidFill>
            <a:srgbClr val="BFBFBF"/>
          </a:solidFill>
          <a:ln>
            <a:noFill/>
          </a:ln>
        </p:spPr>
      </p:sp>
      <p:sp>
        <p:nvSpPr>
          <p:cNvPr id="90" name="Google Shape;90;p3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91" name="Google Shape;91;p3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4" name="Shape 94"/>
        <p:cNvGrpSpPr/>
        <p:nvPr/>
      </p:nvGrpSpPr>
      <p:grpSpPr>
        <a:xfrm>
          <a:off x="0" y="0"/>
          <a:ext cx="0" cy="0"/>
          <a:chOff x="0" y="0"/>
          <a:chExt cx="0" cy="0"/>
        </a:xfrm>
      </p:grpSpPr>
      <p:sp>
        <p:nvSpPr>
          <p:cNvPr id="95" name="Google Shape;95;p3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97" name="Google Shape;97;p3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0" name="Shape 100"/>
        <p:cNvGrpSpPr/>
        <p:nvPr/>
      </p:nvGrpSpPr>
      <p:grpSpPr>
        <a:xfrm>
          <a:off x="0" y="0"/>
          <a:ext cx="0" cy="0"/>
          <a:chOff x="0" y="0"/>
          <a:chExt cx="0" cy="0"/>
        </a:xfrm>
      </p:grpSpPr>
      <p:sp>
        <p:nvSpPr>
          <p:cNvPr id="101" name="Google Shape;101;p3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103" name="Google Shape;103;p3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8" name="Google Shape;38;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1" name="Shape 41"/>
        <p:cNvGrpSpPr/>
        <p:nvPr/>
      </p:nvGrpSpPr>
      <p:grpSpPr>
        <a:xfrm>
          <a:off x="0" y="0"/>
          <a:ext cx="0" cy="0"/>
          <a:chOff x="0" y="0"/>
          <a:chExt cx="0" cy="0"/>
        </a:xfrm>
      </p:grpSpPr>
      <p:sp>
        <p:nvSpPr>
          <p:cNvPr id="42" name="Google Shape;42;p23"/>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23"/>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45" name="Google Shape;45;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4"/>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1" name="Google Shape;51;p24"/>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2" name="Google Shape;52;p24"/>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3" name="Google Shape;53;p24"/>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4" name="Google Shape;54;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57" name="Shape 57"/>
        <p:cNvGrpSpPr/>
        <p:nvPr/>
      </p:nvGrpSpPr>
      <p:grpSpPr>
        <a:xfrm>
          <a:off x="0" y="0"/>
          <a:ext cx="0" cy="0"/>
          <a:chOff x="0" y="0"/>
          <a:chExt cx="0" cy="0"/>
        </a:xfrm>
      </p:grpSpPr>
      <p:sp>
        <p:nvSpPr>
          <p:cNvPr id="58" name="Google Shape;58;p20"/>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0"/>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0"/>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0"/>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62" name="Google Shape;62;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5" name="Shape 65"/>
        <p:cNvGrpSpPr/>
        <p:nvPr/>
      </p:nvGrpSpPr>
      <p:grpSpPr>
        <a:xfrm>
          <a:off x="0" y="0"/>
          <a:ext cx="0" cy="0"/>
          <a:chOff x="0" y="0"/>
          <a:chExt cx="0" cy="0"/>
        </a:xfrm>
      </p:grpSpPr>
      <p:sp>
        <p:nvSpPr>
          <p:cNvPr id="66" name="Google Shape;66;p26"/>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68" name="Google Shape;68;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1" name="Shape 71"/>
        <p:cNvGrpSpPr/>
        <p:nvPr/>
      </p:nvGrpSpPr>
      <p:grpSpPr>
        <a:xfrm>
          <a:off x="0" y="0"/>
          <a:ext cx="0" cy="0"/>
          <a:chOff x="0" y="0"/>
          <a:chExt cx="0" cy="0"/>
        </a:xfrm>
      </p:grpSpPr>
      <p:sp>
        <p:nvSpPr>
          <p:cNvPr id="72" name="Google Shape;72;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74" name="Google Shape;74;p27"/>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75" name="Google Shape;75;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8" name="Shape 78"/>
        <p:cNvGrpSpPr/>
        <p:nvPr/>
      </p:nvGrpSpPr>
      <p:grpSpPr>
        <a:xfrm>
          <a:off x="0" y="0"/>
          <a:ext cx="0" cy="0"/>
          <a:chOff x="0" y="0"/>
          <a:chExt cx="0" cy="0"/>
        </a:xfrm>
      </p:grpSpPr>
      <p:sp>
        <p:nvSpPr>
          <p:cNvPr id="79" name="Google Shape;79;p2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9"/>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9"/>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FEFEFE"/>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FEFEFE"/>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FEFEFE"/>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9pPr>
          </a:lstStyle>
          <a:p/>
        </p:txBody>
      </p:sp>
      <p:sp>
        <p:nvSpPr>
          <p:cNvPr id="10" name="Google Shape;10;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EFEFE"/>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EFEFE"/>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2" name="Google Shape;12;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8"/>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8"/>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32" name="Google Shape;32;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3" name="Google Shape;33;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4" name="Google Shape;34;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u="none">
                <a:solidFill>
                  <a:schemeClr val="accent1"/>
                </a:solidFill>
                <a:latin typeface="Corbel"/>
                <a:ea typeface="Corbel"/>
                <a:cs typeface="Corbel"/>
                <a:sym typeface="Corbel"/>
              </a:defRPr>
            </a:lvl1pPr>
            <a:lvl2pPr indent="0" lvl="1" marL="0" marR="0" rtl="0" algn="r">
              <a:spcBef>
                <a:spcPts val="0"/>
              </a:spcBef>
              <a:buNone/>
              <a:defRPr b="1" sz="1200" u="none">
                <a:solidFill>
                  <a:schemeClr val="accent1"/>
                </a:solidFill>
                <a:latin typeface="Corbel"/>
                <a:ea typeface="Corbel"/>
                <a:cs typeface="Corbel"/>
                <a:sym typeface="Corbel"/>
              </a:defRPr>
            </a:lvl2pPr>
            <a:lvl3pPr indent="0" lvl="2" marL="0" marR="0" rtl="0" algn="r">
              <a:spcBef>
                <a:spcPts val="0"/>
              </a:spcBef>
              <a:buNone/>
              <a:defRPr b="1" sz="1200" u="none">
                <a:solidFill>
                  <a:schemeClr val="accent1"/>
                </a:solidFill>
                <a:latin typeface="Corbel"/>
                <a:ea typeface="Corbel"/>
                <a:cs typeface="Corbel"/>
                <a:sym typeface="Corbel"/>
              </a:defRPr>
            </a:lvl3pPr>
            <a:lvl4pPr indent="0" lvl="3" marL="0" marR="0" rtl="0" algn="r">
              <a:spcBef>
                <a:spcPts val="0"/>
              </a:spcBef>
              <a:buNone/>
              <a:defRPr b="1" sz="1200" u="none">
                <a:solidFill>
                  <a:schemeClr val="accent1"/>
                </a:solidFill>
                <a:latin typeface="Corbel"/>
                <a:ea typeface="Corbel"/>
                <a:cs typeface="Corbel"/>
                <a:sym typeface="Corbel"/>
              </a:defRPr>
            </a:lvl4pPr>
            <a:lvl5pPr indent="0" lvl="4" marL="0" marR="0" rtl="0" algn="r">
              <a:spcBef>
                <a:spcPts val="0"/>
              </a:spcBef>
              <a:buNone/>
              <a:defRPr b="1" sz="1200" u="none">
                <a:solidFill>
                  <a:schemeClr val="accent1"/>
                </a:solidFill>
                <a:latin typeface="Corbel"/>
                <a:ea typeface="Corbel"/>
                <a:cs typeface="Corbel"/>
                <a:sym typeface="Corbel"/>
              </a:defRPr>
            </a:lvl5pPr>
            <a:lvl6pPr indent="0" lvl="5" marL="0" marR="0" rtl="0" algn="r">
              <a:spcBef>
                <a:spcPts val="0"/>
              </a:spcBef>
              <a:buNone/>
              <a:defRPr b="1" sz="1200" u="none">
                <a:solidFill>
                  <a:schemeClr val="accent1"/>
                </a:solidFill>
                <a:latin typeface="Corbel"/>
                <a:ea typeface="Corbel"/>
                <a:cs typeface="Corbel"/>
                <a:sym typeface="Corbel"/>
              </a:defRPr>
            </a:lvl6pPr>
            <a:lvl7pPr indent="0" lvl="6" marL="0" marR="0" rtl="0" algn="r">
              <a:spcBef>
                <a:spcPts val="0"/>
              </a:spcBef>
              <a:buNone/>
              <a:defRPr b="1" sz="1200" u="none">
                <a:solidFill>
                  <a:schemeClr val="accent1"/>
                </a:solidFill>
                <a:latin typeface="Corbel"/>
                <a:ea typeface="Corbel"/>
                <a:cs typeface="Corbel"/>
                <a:sym typeface="Corbel"/>
              </a:defRPr>
            </a:lvl7pPr>
            <a:lvl8pPr indent="0" lvl="7" marL="0" marR="0" rtl="0" algn="r">
              <a:spcBef>
                <a:spcPts val="0"/>
              </a:spcBef>
              <a:buNone/>
              <a:defRPr b="1" sz="1200" u="none">
                <a:solidFill>
                  <a:schemeClr val="accent1"/>
                </a:solidFill>
                <a:latin typeface="Corbel"/>
                <a:ea typeface="Corbel"/>
                <a:cs typeface="Corbel"/>
                <a:sym typeface="Corbel"/>
              </a:defRPr>
            </a:lvl8pPr>
            <a:lvl9pPr indent="0" lvl="8" marL="0" marR="0" rtl="0" algn="r">
              <a:spcBef>
                <a:spcPts val="0"/>
              </a:spcBef>
              <a:buNone/>
              <a:defRPr b="1"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www.youtube.com/watch?v=aC-nCEOVdKE" TargetMode="Externa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www.hackmetrix.com/ethical-hac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1"/>
          <p:cNvSpPr/>
          <p:nvPr/>
        </p:nvSpPr>
        <p:spPr>
          <a:xfrm>
            <a:off x="1" y="758952"/>
            <a:ext cx="3443700" cy="533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txBox="1"/>
          <p:nvPr>
            <p:ph type="ctrTitle"/>
          </p:nvPr>
        </p:nvSpPr>
        <p:spPr>
          <a:xfrm>
            <a:off x="514350" y="864108"/>
            <a:ext cx="6367800" cy="51207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SzPts val="7200"/>
              <a:buFont typeface="Corbel"/>
              <a:buNone/>
            </a:pPr>
            <a:r>
              <a:rPr lang="en-US" sz="7250">
                <a:solidFill>
                  <a:schemeClr val="lt1"/>
                </a:solidFill>
              </a:rPr>
              <a:t>Deserialización de datos no confiables</a:t>
            </a:r>
            <a:br>
              <a:rPr lang="en-US" sz="7300"/>
            </a:br>
            <a:endParaRPr sz="7300"/>
          </a:p>
        </p:txBody>
      </p:sp>
      <p:sp>
        <p:nvSpPr>
          <p:cNvPr id="113" name="Google Shape;113;p1"/>
          <p:cNvSpPr txBox="1"/>
          <p:nvPr>
            <p:ph idx="1" type="subTitle"/>
          </p:nvPr>
        </p:nvSpPr>
        <p:spPr>
          <a:xfrm>
            <a:off x="9299974" y="864100"/>
            <a:ext cx="2892000" cy="512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200"/>
              <a:buNone/>
            </a:pPr>
            <a:r>
              <a:rPr b="1" lang="en-US">
                <a:solidFill>
                  <a:schemeClr val="lt1"/>
                </a:solidFill>
              </a:rPr>
              <a:t>Alumno</a:t>
            </a:r>
            <a:endParaRPr/>
          </a:p>
          <a:p>
            <a:pPr indent="0" lvl="0" marL="0" rtl="0" algn="l">
              <a:lnSpc>
                <a:spcPct val="90000"/>
              </a:lnSpc>
              <a:spcBef>
                <a:spcPts val="1200"/>
              </a:spcBef>
              <a:spcAft>
                <a:spcPts val="0"/>
              </a:spcAft>
              <a:buNone/>
            </a:pPr>
            <a:r>
              <a:t/>
            </a:r>
            <a:endParaRPr/>
          </a:p>
          <a:p>
            <a:pPr indent="0" lvl="0" marL="0" rtl="0" algn="l">
              <a:lnSpc>
                <a:spcPct val="90000"/>
              </a:lnSpc>
              <a:spcBef>
                <a:spcPts val="1200"/>
              </a:spcBef>
              <a:spcAft>
                <a:spcPts val="0"/>
              </a:spcAft>
              <a:buNone/>
            </a:pPr>
            <a:r>
              <a:rPr lang="en-US">
                <a:solidFill>
                  <a:schemeClr val="lt1"/>
                </a:solidFill>
              </a:rPr>
              <a:t>Rodolfo girón coronel </a:t>
            </a:r>
            <a:endParaRPr/>
          </a:p>
          <a:p>
            <a:pPr indent="0" lvl="0" marL="0" rtl="0" algn="l">
              <a:lnSpc>
                <a:spcPct val="90000"/>
              </a:lnSpc>
              <a:spcBef>
                <a:spcPts val="1200"/>
              </a:spcBef>
              <a:spcAft>
                <a:spcPts val="0"/>
              </a:spcAft>
              <a:buNone/>
            </a:pPr>
            <a:r>
              <a:t/>
            </a:r>
            <a:endParaRPr/>
          </a:p>
        </p:txBody>
      </p:sp>
      <p:sp>
        <p:nvSpPr>
          <p:cNvPr id="114" name="Google Shape;114;p1"/>
          <p:cNvSpPr txBox="1"/>
          <p:nvPr/>
        </p:nvSpPr>
        <p:spPr>
          <a:xfrm>
            <a:off x="4062513" y="389619"/>
            <a:ext cx="443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ISTITUTO TECNOLOGICO DE CANCUN</a:t>
            </a:r>
            <a:endParaRPr/>
          </a:p>
        </p:txBody>
      </p:sp>
      <p:pic>
        <p:nvPicPr>
          <p:cNvPr id="115" name="Google Shape;115;p1"/>
          <p:cNvPicPr preferRelativeResize="0"/>
          <p:nvPr/>
        </p:nvPicPr>
        <p:blipFill rotWithShape="1">
          <a:blip r:embed="rId3">
            <a:alphaModFix/>
          </a:blip>
          <a:srcRect b="0" l="0" r="0" t="0"/>
          <a:stretch/>
        </p:blipFill>
        <p:spPr>
          <a:xfrm>
            <a:off x="10497030" y="96012"/>
            <a:ext cx="1510858" cy="2071631"/>
          </a:xfrm>
          <a:prstGeom prst="rect">
            <a:avLst/>
          </a:prstGeom>
          <a:noFill/>
          <a:ln>
            <a:noFill/>
          </a:ln>
        </p:spPr>
      </p:pic>
      <p:pic>
        <p:nvPicPr>
          <p:cNvPr id="116" name="Google Shape;116;p1"/>
          <p:cNvPicPr preferRelativeResize="0"/>
          <p:nvPr/>
        </p:nvPicPr>
        <p:blipFill>
          <a:blip r:embed="rId4">
            <a:alphaModFix/>
          </a:blip>
          <a:stretch>
            <a:fillRect/>
          </a:stretch>
        </p:blipFill>
        <p:spPr>
          <a:xfrm>
            <a:off x="4865750" y="3487607"/>
            <a:ext cx="4068699" cy="22893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1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4800"/>
              </a:spcBef>
              <a:spcAft>
                <a:spcPts val="0"/>
              </a:spcAft>
              <a:buClr>
                <a:schemeClr val="dk1"/>
              </a:buClr>
              <a:buSzPts val="1100"/>
              <a:buFont typeface="Arial"/>
              <a:buNone/>
            </a:pPr>
            <a:r>
              <a:rPr b="1" lang="en-US" sz="2600">
                <a:solidFill>
                  <a:srgbClr val="FFFFFF"/>
                </a:solidFill>
                <a:highlight>
                  <a:schemeClr val="accent1"/>
                </a:highlight>
                <a:latin typeface="Arial"/>
                <a:ea typeface="Arial"/>
                <a:cs typeface="Arial"/>
                <a:sym typeface="Arial"/>
              </a:rPr>
              <a:t>¿Cuáles son los riesgos de Insecure Deserialization?</a:t>
            </a:r>
            <a:endParaRPr b="1" sz="2600">
              <a:solidFill>
                <a:srgbClr val="FFFFFF"/>
              </a:solidFill>
              <a:highlight>
                <a:schemeClr val="accent1"/>
              </a:highlight>
              <a:latin typeface="Arial"/>
              <a:ea typeface="Arial"/>
              <a:cs typeface="Arial"/>
              <a:sym typeface="Arial"/>
            </a:endParaRPr>
          </a:p>
          <a:p>
            <a:pPr indent="0" lvl="0" marL="0" rtl="0" algn="l">
              <a:lnSpc>
                <a:spcPct val="90000"/>
              </a:lnSpc>
              <a:spcBef>
                <a:spcPts val="2400"/>
              </a:spcBef>
              <a:spcAft>
                <a:spcPts val="0"/>
              </a:spcAft>
              <a:buClr>
                <a:srgbClr val="FFFFFF"/>
              </a:buClr>
              <a:buSzPts val="3600"/>
              <a:buFont typeface="Corbel"/>
              <a:buNone/>
            </a:pPr>
            <a:r>
              <a:t/>
            </a:r>
            <a:endParaRPr/>
          </a:p>
        </p:txBody>
      </p:sp>
      <p:sp>
        <p:nvSpPr>
          <p:cNvPr id="193" name="Google Shape;193;p10"/>
          <p:cNvSpPr txBox="1"/>
          <p:nvPr>
            <p:ph idx="1" type="body"/>
          </p:nvPr>
        </p:nvSpPr>
        <p:spPr>
          <a:xfrm>
            <a:off x="3586050" y="571500"/>
            <a:ext cx="7942200" cy="5715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400"/>
              </a:spcBef>
              <a:spcAft>
                <a:spcPts val="0"/>
              </a:spcAft>
              <a:buSzPts val="1100"/>
              <a:buNone/>
            </a:pPr>
            <a:r>
              <a:rPr lang="en-US" sz="1500">
                <a:solidFill>
                  <a:schemeClr val="dk1"/>
                </a:solidFill>
                <a:highlight>
                  <a:schemeClr val="lt1"/>
                </a:highlight>
                <a:latin typeface="Roboto"/>
                <a:ea typeface="Roboto"/>
                <a:cs typeface="Roboto"/>
                <a:sym typeface="Roboto"/>
              </a:rPr>
              <a:t>La deserialización insegura</a:t>
            </a:r>
            <a:r>
              <a:rPr i="1" lang="en-US" sz="1500">
                <a:solidFill>
                  <a:schemeClr val="dk1"/>
                </a:solidFill>
                <a:highlight>
                  <a:schemeClr val="lt1"/>
                </a:highlight>
                <a:latin typeface="Roboto"/>
                <a:ea typeface="Roboto"/>
                <a:cs typeface="Roboto"/>
                <a:sym typeface="Roboto"/>
              </a:rPr>
              <a:t> </a:t>
            </a:r>
            <a:r>
              <a:rPr lang="en-US" sz="1500">
                <a:solidFill>
                  <a:schemeClr val="dk1"/>
                </a:solidFill>
                <a:highlight>
                  <a:schemeClr val="lt1"/>
                </a:highlight>
                <a:latin typeface="Roboto"/>
                <a:ea typeface="Roboto"/>
                <a:cs typeface="Roboto"/>
                <a:sym typeface="Roboto"/>
              </a:rPr>
              <a:t>permite a un atacante manipular objetos serializados para pasar datos dañinos al código de la aplicación, e incluso, reemplazar un objeto serializado por un objeto de una clase distinta. </a:t>
            </a:r>
            <a:endParaRPr sz="15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500">
                <a:solidFill>
                  <a:schemeClr val="dk1"/>
                </a:solidFill>
                <a:highlight>
                  <a:schemeClr val="lt1"/>
                </a:highlight>
                <a:latin typeface="Roboto"/>
                <a:ea typeface="Roboto"/>
                <a:cs typeface="Roboto"/>
                <a:sym typeface="Roboto"/>
              </a:rPr>
              <a:t>Es decir, los objetos que estén disponibles para el sitio web serán deserializados e instanciados, independientemente de la clase que se esperaba. De hecho, es por ello que esta vulnerabilidad también se conoce como inyección de objetos.</a:t>
            </a:r>
            <a:endParaRPr sz="15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SzPts val="1100"/>
              <a:buNone/>
            </a:pPr>
            <a:r>
              <a:rPr lang="en-US" sz="1500">
                <a:solidFill>
                  <a:schemeClr val="dk1"/>
                </a:solidFill>
                <a:highlight>
                  <a:schemeClr val="lt1"/>
                </a:highlight>
                <a:latin typeface="Roboto"/>
                <a:ea typeface="Roboto"/>
                <a:cs typeface="Roboto"/>
                <a:sym typeface="Roboto"/>
              </a:rPr>
              <a:t>Muchos ataques de deserialización finalizan antes de que se complete la deserialización. Esto significa que el proceso en sí mismo puede iniciar un ataque, sin importar si la funcionalidad de la aplicación interactúa o no directamente con el objeto malicioso. </a:t>
            </a:r>
            <a:endParaRPr sz="15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500">
                <a:solidFill>
                  <a:schemeClr val="dk1"/>
                </a:solidFill>
                <a:highlight>
                  <a:schemeClr val="lt1"/>
                </a:highlight>
                <a:latin typeface="Roboto"/>
                <a:ea typeface="Roboto"/>
                <a:cs typeface="Roboto"/>
                <a:sym typeface="Roboto"/>
              </a:rPr>
              <a:t>En definitiva, aún los sitios web y las aplicaciones basadas en lenguajes fuertemente tipados también pueden ser vulnerables a estas técnicas. </a:t>
            </a:r>
            <a:endParaRPr sz="1500">
              <a:solidFill>
                <a:schemeClr val="dk1"/>
              </a:solidFill>
              <a:highlight>
                <a:schemeClr val="lt1"/>
              </a:highlight>
              <a:latin typeface="Roboto"/>
              <a:ea typeface="Roboto"/>
              <a:cs typeface="Roboto"/>
              <a:sym typeface="Roboto"/>
            </a:endParaRPr>
          </a:p>
          <a:p>
            <a:pPr indent="0" lvl="0" marL="0" rtl="0" algn="l">
              <a:lnSpc>
                <a:spcPct val="90000"/>
              </a:lnSpc>
              <a:spcBef>
                <a:spcPts val="24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1"/>
          <p:cNvSpPr/>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99" name="Google Shape;199;p11"/>
          <p:cNvSpPr/>
          <p:nvPr/>
        </p:nvSpPr>
        <p:spPr>
          <a:xfrm>
            <a:off x="-128425" y="0"/>
            <a:ext cx="6451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txBox="1"/>
          <p:nvPr>
            <p:ph type="title"/>
          </p:nvPr>
        </p:nvSpPr>
        <p:spPr>
          <a:xfrm>
            <a:off x="224498" y="401587"/>
            <a:ext cx="6451200" cy="1255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4800"/>
              </a:spcBef>
              <a:spcAft>
                <a:spcPts val="0"/>
              </a:spcAft>
              <a:buClr>
                <a:schemeClr val="dk1"/>
              </a:buClr>
              <a:buSzPct val="45205"/>
              <a:buFont typeface="Arial"/>
              <a:buNone/>
            </a:pPr>
            <a:r>
              <a:rPr b="1" lang="en-US" sz="2433">
                <a:solidFill>
                  <a:schemeClr val="lt1"/>
                </a:solidFill>
                <a:highlight>
                  <a:schemeClr val="accent1"/>
                </a:highlight>
                <a:latin typeface="Arial"/>
                <a:ea typeface="Arial"/>
                <a:cs typeface="Arial"/>
                <a:sym typeface="Arial"/>
              </a:rPr>
              <a:t>¿Cómo solucionar esta vulnerabilidad?</a:t>
            </a:r>
            <a:endParaRPr b="1" sz="2433">
              <a:solidFill>
                <a:schemeClr val="lt1"/>
              </a:solidFill>
              <a:highlight>
                <a:schemeClr val="accent1"/>
              </a:highlight>
              <a:latin typeface="Arial"/>
              <a:ea typeface="Arial"/>
              <a:cs typeface="Arial"/>
              <a:sym typeface="Arial"/>
            </a:endParaRPr>
          </a:p>
          <a:p>
            <a:pPr indent="0" lvl="0" marL="0" rtl="0" algn="l">
              <a:lnSpc>
                <a:spcPct val="90000"/>
              </a:lnSpc>
              <a:spcBef>
                <a:spcPts val="2400"/>
              </a:spcBef>
              <a:spcAft>
                <a:spcPts val="0"/>
              </a:spcAft>
              <a:buClr>
                <a:srgbClr val="FFFFFF"/>
              </a:buClr>
              <a:buSzPct val="100000"/>
              <a:buFont typeface="Corbel"/>
              <a:buNone/>
            </a:pPr>
            <a:r>
              <a:t/>
            </a:r>
            <a:endParaRPr/>
          </a:p>
        </p:txBody>
      </p:sp>
      <p:sp>
        <p:nvSpPr>
          <p:cNvPr id="201" name="Google Shape;201;p11"/>
          <p:cNvSpPr txBox="1"/>
          <p:nvPr>
            <p:ph idx="1" type="body"/>
          </p:nvPr>
        </p:nvSpPr>
        <p:spPr>
          <a:xfrm>
            <a:off x="-64225" y="1169800"/>
            <a:ext cx="6322800" cy="53310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700"/>
              <a:buNone/>
            </a:pPr>
            <a:r>
              <a:rPr lang="en-US" sz="2006">
                <a:solidFill>
                  <a:srgbClr val="FFFFFF"/>
                </a:solidFill>
                <a:highlight>
                  <a:schemeClr val="accent1"/>
                </a:highlight>
                <a:latin typeface="Roboto"/>
                <a:ea typeface="Roboto"/>
                <a:cs typeface="Roboto"/>
                <a:sym typeface="Roboto"/>
              </a:rPr>
              <a:t>Veamos un ejemplo en código PHP. Cuando se tiene control de un objeto serializado que se pasa a </a:t>
            </a:r>
            <a:r>
              <a:rPr i="1" lang="en-US" sz="2006">
                <a:solidFill>
                  <a:srgbClr val="FFFFFF"/>
                </a:solidFill>
                <a:highlight>
                  <a:schemeClr val="accent1"/>
                </a:highlight>
                <a:latin typeface="Roboto"/>
                <a:ea typeface="Roboto"/>
                <a:cs typeface="Roboto"/>
                <a:sym typeface="Roboto"/>
              </a:rPr>
              <a:t>unserialize ()</a:t>
            </a:r>
            <a:r>
              <a:rPr lang="en-US" sz="2006">
                <a:solidFill>
                  <a:srgbClr val="FFFFFF"/>
                </a:solidFill>
                <a:highlight>
                  <a:schemeClr val="accent1"/>
                </a:highlight>
                <a:latin typeface="Roboto"/>
                <a:ea typeface="Roboto"/>
                <a:cs typeface="Roboto"/>
                <a:sym typeface="Roboto"/>
              </a:rPr>
              <a:t>, es posible tener las propiedades del objeto creado. También, puede secuestrar el flujo de la aplicación controlando los valores pasados a métodos ejecutados automáticamente como </a:t>
            </a:r>
            <a:r>
              <a:rPr i="1" lang="en-US" sz="2006">
                <a:solidFill>
                  <a:srgbClr val="FFFFFF"/>
                </a:solidFill>
                <a:highlight>
                  <a:schemeClr val="accent1"/>
                </a:highlight>
                <a:latin typeface="Roboto"/>
                <a:ea typeface="Roboto"/>
                <a:cs typeface="Roboto"/>
                <a:sym typeface="Roboto"/>
              </a:rPr>
              <a:t>__wakeup ()</a:t>
            </a:r>
            <a:r>
              <a:rPr lang="en-US" sz="2006">
                <a:solidFill>
                  <a:srgbClr val="FFFFFF"/>
                </a:solidFill>
                <a:highlight>
                  <a:schemeClr val="accent1"/>
                </a:highlight>
                <a:latin typeface="Roboto"/>
                <a:ea typeface="Roboto"/>
                <a:cs typeface="Roboto"/>
                <a:sym typeface="Roboto"/>
              </a:rPr>
              <a:t> o </a:t>
            </a:r>
            <a:r>
              <a:rPr i="1" lang="en-US" sz="2006">
                <a:solidFill>
                  <a:srgbClr val="FFFFFF"/>
                </a:solidFill>
                <a:highlight>
                  <a:schemeClr val="accent1"/>
                </a:highlight>
                <a:latin typeface="Roboto"/>
                <a:ea typeface="Roboto"/>
                <a:cs typeface="Roboto"/>
                <a:sym typeface="Roboto"/>
              </a:rPr>
              <a:t>__destruct ()</a:t>
            </a:r>
            <a:r>
              <a:rPr lang="en-US" sz="2006">
                <a:solidFill>
                  <a:srgbClr val="FFFFFF"/>
                </a:solidFill>
                <a:highlight>
                  <a:schemeClr val="accent1"/>
                </a:highlight>
                <a:latin typeface="Roboto"/>
                <a:ea typeface="Roboto"/>
                <a:cs typeface="Roboto"/>
                <a:sym typeface="Roboto"/>
              </a:rPr>
              <a:t>. </a:t>
            </a:r>
            <a:endParaRPr sz="2006">
              <a:solidFill>
                <a:srgbClr val="FFFFFF"/>
              </a:solidFill>
              <a:highlight>
                <a:schemeClr val="accent1"/>
              </a:highlight>
              <a:latin typeface="Roboto"/>
              <a:ea typeface="Roboto"/>
              <a:cs typeface="Roboto"/>
              <a:sym typeface="Roboto"/>
            </a:endParaRPr>
          </a:p>
          <a:p>
            <a:pPr indent="0" lvl="0" marL="0" rtl="0" algn="l">
              <a:lnSpc>
                <a:spcPct val="95000"/>
              </a:lnSpc>
              <a:spcBef>
                <a:spcPts val="2400"/>
              </a:spcBef>
              <a:spcAft>
                <a:spcPts val="0"/>
              </a:spcAft>
              <a:buClr>
                <a:schemeClr val="dk1"/>
              </a:buClr>
              <a:buSzPts val="935"/>
              <a:buFont typeface="Arial"/>
              <a:buNone/>
            </a:pPr>
            <a:r>
              <a:rPr lang="en-US" sz="2006">
                <a:solidFill>
                  <a:srgbClr val="FFFFFF"/>
                </a:solidFill>
                <a:highlight>
                  <a:schemeClr val="accent1"/>
                </a:highlight>
                <a:latin typeface="Roboto"/>
                <a:ea typeface="Roboto"/>
                <a:cs typeface="Roboto"/>
                <a:sym typeface="Roboto"/>
              </a:rPr>
              <a:t>A esto se le llama inyección de objetos PHP (PHP Object Injection). La inyección de objetos PHP puede conducir a la manipulación de variables, ejecución de código, inyección SQL, recorrido de ruta o DoS. Una forma posible de aprovechar la inyección de objetos PHP es, como vimos en el ejemplo de explotación, mediante la manipulación de variables.</a:t>
            </a:r>
            <a:endParaRPr sz="2006">
              <a:solidFill>
                <a:srgbClr val="FFFFFF"/>
              </a:solidFill>
              <a:highlight>
                <a:schemeClr val="accent1"/>
              </a:highlight>
              <a:latin typeface="Roboto"/>
              <a:ea typeface="Roboto"/>
              <a:cs typeface="Roboto"/>
              <a:sym typeface="Roboto"/>
            </a:endParaRPr>
          </a:p>
          <a:p>
            <a:pPr indent="0" lvl="0" marL="0" rtl="0" algn="l">
              <a:lnSpc>
                <a:spcPct val="95000"/>
              </a:lnSpc>
              <a:spcBef>
                <a:spcPts val="2400"/>
              </a:spcBef>
              <a:spcAft>
                <a:spcPts val="0"/>
              </a:spcAft>
              <a:buClr>
                <a:schemeClr val="dk1"/>
              </a:buClr>
              <a:buSzPts val="935"/>
              <a:buFont typeface="Arial"/>
              <a:buNone/>
            </a:pPr>
            <a:r>
              <a:rPr lang="en-US" sz="2006">
                <a:solidFill>
                  <a:srgbClr val="FFFFFF"/>
                </a:solidFill>
                <a:highlight>
                  <a:schemeClr val="accent1"/>
                </a:highlight>
                <a:latin typeface="Roboto"/>
                <a:ea typeface="Roboto"/>
                <a:cs typeface="Roboto"/>
                <a:sym typeface="Roboto"/>
              </a:rPr>
              <a:t>Veamos en el siguiente ejemplo en PHP, cómo un atacante podría conseguir una ejecución remota de código: </a:t>
            </a:r>
            <a:endParaRPr sz="2006">
              <a:solidFill>
                <a:srgbClr val="FFFFFF"/>
              </a:solidFill>
              <a:highlight>
                <a:schemeClr val="accent1"/>
              </a:highlight>
              <a:latin typeface="Roboto"/>
              <a:ea typeface="Roboto"/>
              <a:cs typeface="Roboto"/>
              <a:sym typeface="Roboto"/>
            </a:endParaRPr>
          </a:p>
          <a:p>
            <a:pPr indent="0" lvl="0" marL="0" rtl="0" algn="l">
              <a:lnSpc>
                <a:spcPct val="70000"/>
              </a:lnSpc>
              <a:spcBef>
                <a:spcPts val="2400"/>
              </a:spcBef>
              <a:spcAft>
                <a:spcPts val="0"/>
              </a:spcAft>
              <a:buSzPts val="1700"/>
              <a:buNone/>
            </a:pPr>
            <a:r>
              <a:t/>
            </a:r>
            <a:endParaRPr sz="2100">
              <a:solidFill>
                <a:srgbClr val="FFFFFF"/>
              </a:solidFill>
            </a:endParaRPr>
          </a:p>
          <a:p>
            <a:pPr indent="-55879" lvl="0" marL="182880" rtl="0" algn="l">
              <a:lnSpc>
                <a:spcPct val="70000"/>
              </a:lnSpc>
              <a:spcBef>
                <a:spcPts val="1200"/>
              </a:spcBef>
              <a:spcAft>
                <a:spcPts val="0"/>
              </a:spcAft>
              <a:buSzPts val="1700"/>
              <a:buNone/>
            </a:pPr>
            <a:r>
              <a:t/>
            </a:r>
            <a:endParaRPr sz="2100">
              <a:solidFill>
                <a:srgbClr val="FFFFFF"/>
              </a:solidFill>
            </a:endParaRPr>
          </a:p>
        </p:txBody>
      </p:sp>
      <p:sp>
        <p:nvSpPr>
          <p:cNvPr id="202" name="Google Shape;202;p1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11"/>
          <p:cNvPicPr preferRelativeResize="0"/>
          <p:nvPr/>
        </p:nvPicPr>
        <p:blipFill>
          <a:blip r:embed="rId3">
            <a:alphaModFix/>
          </a:blip>
          <a:stretch>
            <a:fillRect/>
          </a:stretch>
        </p:blipFill>
        <p:spPr>
          <a:xfrm>
            <a:off x="6675700" y="917850"/>
            <a:ext cx="5555874" cy="502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626bfcf742_0_25"/>
          <p:cNvSpPr txBox="1"/>
          <p:nvPr/>
        </p:nvSpPr>
        <p:spPr>
          <a:xfrm>
            <a:off x="0" y="526800"/>
            <a:ext cx="5923500" cy="580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lang="en-US" sz="2000">
                <a:solidFill>
                  <a:schemeClr val="dk1"/>
                </a:solidFill>
                <a:highlight>
                  <a:schemeClr val="lt1"/>
                </a:highlight>
                <a:latin typeface="Roboto"/>
                <a:ea typeface="Roboto"/>
                <a:cs typeface="Roboto"/>
                <a:sym typeface="Roboto"/>
              </a:rPr>
              <a:t>Este código es vulnerable debido a que: </a:t>
            </a:r>
            <a:endParaRPr sz="2000">
              <a:solidFill>
                <a:schemeClr val="dk1"/>
              </a:solidFill>
              <a:highlight>
                <a:schemeClr val="lt1"/>
              </a:highlight>
              <a:latin typeface="Roboto"/>
              <a:ea typeface="Roboto"/>
              <a:cs typeface="Roboto"/>
              <a:sym typeface="Roboto"/>
            </a:endParaRPr>
          </a:p>
          <a:p>
            <a:pPr indent="-355600" lvl="0" marL="457200" rtl="0" algn="l">
              <a:lnSpc>
                <a:spcPct val="115000"/>
              </a:lnSpc>
              <a:spcBef>
                <a:spcPts val="2400"/>
              </a:spcBef>
              <a:spcAft>
                <a:spcPts val="0"/>
              </a:spcAft>
              <a:buClr>
                <a:schemeClr val="dk1"/>
              </a:buClr>
              <a:buSzPts val="2000"/>
              <a:buFont typeface="Roboto"/>
              <a:buChar char="●"/>
            </a:pPr>
            <a:r>
              <a:rPr lang="en-US" sz="2000">
                <a:solidFill>
                  <a:schemeClr val="dk1"/>
                </a:solidFill>
                <a:highlight>
                  <a:schemeClr val="lt1"/>
                </a:highlight>
                <a:latin typeface="Roboto"/>
                <a:ea typeface="Roboto"/>
                <a:cs typeface="Roboto"/>
                <a:sym typeface="Roboto"/>
              </a:rPr>
              <a:t>Está deserializando un objeto proporcionado por el usuario a través de la función </a:t>
            </a:r>
            <a:r>
              <a:rPr i="1" lang="en-US" sz="2000">
                <a:solidFill>
                  <a:schemeClr val="dk1"/>
                </a:solidFill>
                <a:highlight>
                  <a:schemeClr val="lt1"/>
                </a:highlight>
                <a:latin typeface="Roboto"/>
                <a:ea typeface="Roboto"/>
                <a:cs typeface="Roboto"/>
                <a:sym typeface="Roboto"/>
              </a:rPr>
              <a:t>unserialize()</a:t>
            </a:r>
            <a:endParaRPr i="1" sz="2000">
              <a:solidFill>
                <a:schemeClr val="dk1"/>
              </a:solidFill>
              <a:highlight>
                <a:schemeClr val="lt1"/>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highlight>
                  <a:schemeClr val="lt1"/>
                </a:highlight>
                <a:latin typeface="Roboto"/>
                <a:ea typeface="Roboto"/>
                <a:cs typeface="Roboto"/>
                <a:sym typeface="Roboto"/>
              </a:rPr>
              <a:t>La clase </a:t>
            </a:r>
            <a:r>
              <a:rPr i="1" lang="en-US" sz="2000">
                <a:solidFill>
                  <a:schemeClr val="dk1"/>
                </a:solidFill>
                <a:highlight>
                  <a:schemeClr val="lt1"/>
                </a:highlight>
                <a:latin typeface="Roboto"/>
                <a:ea typeface="Roboto"/>
                <a:cs typeface="Roboto"/>
                <a:sym typeface="Roboto"/>
              </a:rPr>
              <a:t>Example</a:t>
            </a:r>
            <a:r>
              <a:rPr lang="en-US" sz="2000">
                <a:solidFill>
                  <a:schemeClr val="dk1"/>
                </a:solidFill>
                <a:highlight>
                  <a:schemeClr val="lt1"/>
                </a:highlight>
                <a:latin typeface="Roboto"/>
                <a:ea typeface="Roboto"/>
                <a:cs typeface="Roboto"/>
                <a:sym typeface="Roboto"/>
              </a:rPr>
              <a:t> tiene la función mágica </a:t>
            </a:r>
            <a:r>
              <a:rPr i="1" lang="en-US" sz="2000">
                <a:solidFill>
                  <a:schemeClr val="dk1"/>
                </a:solidFill>
                <a:highlight>
                  <a:schemeClr val="lt1"/>
                </a:highlight>
                <a:latin typeface="Roboto"/>
                <a:ea typeface="Roboto"/>
                <a:cs typeface="Roboto"/>
                <a:sym typeface="Roboto"/>
              </a:rPr>
              <a:t>__wakeup() </a:t>
            </a:r>
            <a:r>
              <a:rPr lang="en-US" sz="2000">
                <a:solidFill>
                  <a:schemeClr val="dk1"/>
                </a:solidFill>
                <a:highlight>
                  <a:schemeClr val="lt1"/>
                </a:highlight>
                <a:latin typeface="Roboto"/>
                <a:ea typeface="Roboto"/>
                <a:cs typeface="Roboto"/>
                <a:sym typeface="Roboto"/>
              </a:rPr>
              <a:t>que se ejecutará automáticamente cuando llame a </a:t>
            </a:r>
            <a:r>
              <a:rPr i="1" lang="en-US" sz="2000">
                <a:solidFill>
                  <a:schemeClr val="dk1"/>
                </a:solidFill>
                <a:highlight>
                  <a:schemeClr val="lt1"/>
                </a:highlight>
                <a:latin typeface="Roboto"/>
                <a:ea typeface="Roboto"/>
                <a:cs typeface="Roboto"/>
                <a:sym typeface="Roboto"/>
              </a:rPr>
              <a:t>unserialize()</a:t>
            </a:r>
            <a:r>
              <a:rPr lang="en-US" sz="2000">
                <a:solidFill>
                  <a:schemeClr val="dk1"/>
                </a:solidFill>
                <a:highlight>
                  <a:schemeClr val="lt1"/>
                </a:highlight>
                <a:latin typeface="Roboto"/>
                <a:ea typeface="Roboto"/>
                <a:cs typeface="Roboto"/>
                <a:sym typeface="Roboto"/>
              </a:rPr>
              <a:t> y la cual ejecuta </a:t>
            </a:r>
            <a:r>
              <a:rPr i="1" lang="en-US" sz="2000">
                <a:solidFill>
                  <a:schemeClr val="dk1"/>
                </a:solidFill>
                <a:highlight>
                  <a:schemeClr val="lt1"/>
                </a:highlight>
                <a:latin typeface="Roboto"/>
                <a:ea typeface="Roboto"/>
                <a:cs typeface="Roboto"/>
                <a:sym typeface="Roboto"/>
              </a:rPr>
              <a:t>eval () </a:t>
            </a:r>
            <a:r>
              <a:rPr lang="en-US" sz="2000">
                <a:solidFill>
                  <a:schemeClr val="dk1"/>
                </a:solidFill>
                <a:highlight>
                  <a:schemeClr val="lt1"/>
                </a:highlight>
                <a:latin typeface="Roboto"/>
                <a:ea typeface="Roboto"/>
                <a:cs typeface="Roboto"/>
                <a:sym typeface="Roboto"/>
              </a:rPr>
              <a:t>en la entrada proporcionada por el usuario.</a:t>
            </a:r>
            <a:endParaRPr sz="20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2000">
                <a:solidFill>
                  <a:schemeClr val="dk1"/>
                </a:solidFill>
                <a:highlight>
                  <a:schemeClr val="lt1"/>
                </a:highlight>
                <a:latin typeface="Roboto"/>
                <a:ea typeface="Roboto"/>
                <a:cs typeface="Roboto"/>
                <a:sym typeface="Roboto"/>
              </a:rPr>
              <a:t>Para que el atacante logre la ejecución remota de código, simplemente debe configurar la </a:t>
            </a:r>
            <a:r>
              <a:rPr i="1" lang="en-US" sz="2000">
                <a:solidFill>
                  <a:schemeClr val="dk1"/>
                </a:solidFill>
                <a:highlight>
                  <a:schemeClr val="lt1"/>
                </a:highlight>
                <a:latin typeface="Roboto"/>
                <a:ea typeface="Roboto"/>
                <a:cs typeface="Roboto"/>
                <a:sym typeface="Roboto"/>
              </a:rPr>
              <a:t>cookie data</a:t>
            </a:r>
            <a:r>
              <a:rPr lang="en-US" sz="2000">
                <a:solidFill>
                  <a:schemeClr val="dk1"/>
                </a:solidFill>
                <a:highlight>
                  <a:schemeClr val="lt1"/>
                </a:highlight>
                <a:latin typeface="Roboto"/>
                <a:ea typeface="Roboto"/>
                <a:cs typeface="Roboto"/>
                <a:sym typeface="Roboto"/>
              </a:rPr>
              <a:t> en un objeto </a:t>
            </a:r>
            <a:r>
              <a:rPr i="1" lang="en-US" sz="2000">
                <a:solidFill>
                  <a:schemeClr val="dk1"/>
                </a:solidFill>
                <a:highlight>
                  <a:schemeClr val="lt1"/>
                </a:highlight>
                <a:latin typeface="Roboto"/>
                <a:ea typeface="Roboto"/>
                <a:cs typeface="Roboto"/>
                <a:sym typeface="Roboto"/>
              </a:rPr>
              <a:t>Example</a:t>
            </a:r>
            <a:r>
              <a:rPr lang="en-US" sz="2000">
                <a:solidFill>
                  <a:schemeClr val="dk1"/>
                </a:solidFill>
                <a:highlight>
                  <a:schemeClr val="lt1"/>
                </a:highlight>
                <a:latin typeface="Roboto"/>
                <a:ea typeface="Roboto"/>
                <a:cs typeface="Roboto"/>
                <a:sym typeface="Roboto"/>
              </a:rPr>
              <a:t> serializado con la propiedad </a:t>
            </a:r>
            <a:r>
              <a:rPr i="1" lang="en-US" sz="2000">
                <a:solidFill>
                  <a:schemeClr val="dk1"/>
                </a:solidFill>
                <a:highlight>
                  <a:schemeClr val="lt1"/>
                </a:highlight>
                <a:latin typeface="Roboto"/>
                <a:ea typeface="Roboto"/>
                <a:cs typeface="Roboto"/>
                <a:sym typeface="Roboto"/>
              </a:rPr>
              <a:t>hook</a:t>
            </a:r>
            <a:r>
              <a:rPr lang="en-US" sz="2000">
                <a:solidFill>
                  <a:schemeClr val="dk1"/>
                </a:solidFill>
                <a:highlight>
                  <a:schemeClr val="lt1"/>
                </a:highlight>
                <a:latin typeface="Roboto"/>
                <a:ea typeface="Roboto"/>
                <a:cs typeface="Roboto"/>
                <a:sym typeface="Roboto"/>
              </a:rPr>
              <a:t> configurada con el código PHP deseado, que en este caso es </a:t>
            </a:r>
            <a:r>
              <a:rPr i="1" lang="en-US" sz="2000">
                <a:solidFill>
                  <a:schemeClr val="dk1"/>
                </a:solidFill>
                <a:highlight>
                  <a:schemeClr val="lt1"/>
                </a:highlight>
                <a:latin typeface="Roboto"/>
                <a:ea typeface="Roboto"/>
                <a:cs typeface="Roboto"/>
                <a:sym typeface="Roboto"/>
              </a:rPr>
              <a:t>phpinfo()</a:t>
            </a:r>
            <a:endParaRPr i="1" sz="2000">
              <a:solidFill>
                <a:schemeClr val="dk1"/>
              </a:solidFill>
              <a:highlight>
                <a:schemeClr val="lt1"/>
              </a:highlight>
              <a:latin typeface="Roboto"/>
              <a:ea typeface="Roboto"/>
              <a:cs typeface="Roboto"/>
              <a:sym typeface="Roboto"/>
            </a:endParaRPr>
          </a:p>
          <a:p>
            <a:pPr indent="0" lvl="0" marL="0" rtl="0" algn="l">
              <a:spcBef>
                <a:spcPts val="2400"/>
              </a:spcBef>
              <a:spcAft>
                <a:spcPts val="0"/>
              </a:spcAft>
              <a:buNone/>
            </a:pPr>
            <a:r>
              <a:t/>
            </a:r>
            <a:endParaRPr sz="2000">
              <a:solidFill>
                <a:srgbClr val="595959"/>
              </a:solidFill>
              <a:latin typeface="Corbel"/>
              <a:ea typeface="Corbel"/>
              <a:cs typeface="Corbel"/>
              <a:sym typeface="Corbel"/>
            </a:endParaRPr>
          </a:p>
        </p:txBody>
      </p:sp>
      <p:pic>
        <p:nvPicPr>
          <p:cNvPr id="209" name="Google Shape;209;g2626bfcf742_0_25"/>
          <p:cNvPicPr preferRelativeResize="0"/>
          <p:nvPr/>
        </p:nvPicPr>
        <p:blipFill>
          <a:blip r:embed="rId3">
            <a:alphaModFix/>
          </a:blip>
          <a:stretch>
            <a:fillRect/>
          </a:stretch>
        </p:blipFill>
        <p:spPr>
          <a:xfrm>
            <a:off x="6135450" y="2164350"/>
            <a:ext cx="5915025" cy="25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12"/>
          <p:cNvSpPr txBox="1"/>
          <p:nvPr/>
        </p:nvSpPr>
        <p:spPr>
          <a:xfrm>
            <a:off x="132175" y="2007675"/>
            <a:ext cx="3125400" cy="3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1"/>
                </a:solidFill>
                <a:highlight>
                  <a:schemeClr val="accent1"/>
                </a:highlight>
                <a:latin typeface="Roboto"/>
                <a:ea typeface="Roboto"/>
                <a:cs typeface="Roboto"/>
                <a:sym typeface="Roboto"/>
              </a:rPr>
              <a:t>Si pasa la cadena generada anteriormente a la </a:t>
            </a:r>
            <a:r>
              <a:rPr i="1" lang="en-US" sz="2200">
                <a:solidFill>
                  <a:schemeClr val="lt1"/>
                </a:solidFill>
                <a:highlight>
                  <a:schemeClr val="accent1"/>
                </a:highlight>
                <a:latin typeface="Roboto"/>
                <a:ea typeface="Roboto"/>
                <a:cs typeface="Roboto"/>
                <a:sym typeface="Roboto"/>
              </a:rPr>
              <a:t>cookie data</a:t>
            </a:r>
            <a:r>
              <a:rPr lang="en-US" sz="2200">
                <a:solidFill>
                  <a:schemeClr val="lt1"/>
                </a:solidFill>
                <a:highlight>
                  <a:schemeClr val="accent1"/>
                </a:highlight>
                <a:latin typeface="Roboto"/>
                <a:ea typeface="Roboto"/>
                <a:cs typeface="Roboto"/>
                <a:sym typeface="Roboto"/>
              </a:rPr>
              <a:t> hará que se ejecute el código </a:t>
            </a:r>
            <a:r>
              <a:rPr i="1" lang="en-US" sz="2200">
                <a:solidFill>
                  <a:schemeClr val="lt1"/>
                </a:solidFill>
                <a:highlight>
                  <a:schemeClr val="accent1"/>
                </a:highlight>
                <a:latin typeface="Roboto"/>
                <a:ea typeface="Roboto"/>
                <a:cs typeface="Roboto"/>
                <a:sym typeface="Roboto"/>
              </a:rPr>
              <a:t>phpinfo ()</a:t>
            </a:r>
            <a:r>
              <a:rPr lang="en-US" sz="2200">
                <a:solidFill>
                  <a:schemeClr val="lt1"/>
                </a:solidFill>
                <a:highlight>
                  <a:schemeClr val="accent1"/>
                </a:highlight>
                <a:latin typeface="Roboto"/>
                <a:ea typeface="Roboto"/>
                <a:cs typeface="Roboto"/>
                <a:sym typeface="Roboto"/>
              </a:rPr>
              <a:t>. Y una vez que se pase el objeto serializado al programa ocurrirá lo siguiente:</a:t>
            </a:r>
            <a:endParaRPr sz="3000">
              <a:solidFill>
                <a:schemeClr val="lt1"/>
              </a:solidFill>
              <a:highlight>
                <a:schemeClr val="accent1"/>
              </a:highlight>
              <a:latin typeface="Corbel"/>
              <a:ea typeface="Corbel"/>
              <a:cs typeface="Corbel"/>
              <a:sym typeface="Corbel"/>
            </a:endParaRPr>
          </a:p>
        </p:txBody>
      </p:sp>
      <p:sp>
        <p:nvSpPr>
          <p:cNvPr id="215" name="Google Shape;215;p12"/>
          <p:cNvSpPr txBox="1"/>
          <p:nvPr/>
        </p:nvSpPr>
        <p:spPr>
          <a:xfrm>
            <a:off x="3971925" y="817050"/>
            <a:ext cx="7203300" cy="517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2400"/>
              </a:spcBef>
              <a:spcAft>
                <a:spcPts val="0"/>
              </a:spcAft>
              <a:buClr>
                <a:schemeClr val="dk1"/>
              </a:buClr>
              <a:buSzPts val="1800"/>
              <a:buFont typeface="Roboto"/>
              <a:buAutoNum type="arabicPeriod"/>
            </a:pPr>
            <a:r>
              <a:rPr lang="en-US" sz="1800">
                <a:solidFill>
                  <a:schemeClr val="dk1"/>
                </a:solidFill>
                <a:highlight>
                  <a:schemeClr val="lt1"/>
                </a:highlight>
                <a:latin typeface="Roboto"/>
                <a:ea typeface="Roboto"/>
                <a:cs typeface="Roboto"/>
                <a:sym typeface="Roboto"/>
              </a:rPr>
              <a:t>El objeto serializado </a:t>
            </a:r>
            <a:r>
              <a:rPr i="1" lang="en-US" sz="1800">
                <a:solidFill>
                  <a:schemeClr val="dk1"/>
                </a:solidFill>
                <a:highlight>
                  <a:schemeClr val="lt1"/>
                </a:highlight>
                <a:latin typeface="Roboto"/>
                <a:ea typeface="Roboto"/>
                <a:cs typeface="Roboto"/>
                <a:sym typeface="Roboto"/>
              </a:rPr>
              <a:t>Example</a:t>
            </a:r>
            <a:r>
              <a:rPr lang="en-US" sz="1800">
                <a:solidFill>
                  <a:schemeClr val="dk1"/>
                </a:solidFill>
                <a:highlight>
                  <a:schemeClr val="lt1"/>
                </a:highlight>
                <a:latin typeface="Roboto"/>
                <a:ea typeface="Roboto"/>
                <a:cs typeface="Roboto"/>
                <a:sym typeface="Roboto"/>
              </a:rPr>
              <a:t> se enviará al programa en la</a:t>
            </a:r>
            <a:r>
              <a:rPr i="1" lang="en-US" sz="1800">
                <a:solidFill>
                  <a:schemeClr val="dk1"/>
                </a:solidFill>
                <a:highlight>
                  <a:schemeClr val="lt1"/>
                </a:highlight>
                <a:latin typeface="Roboto"/>
                <a:ea typeface="Roboto"/>
                <a:cs typeface="Roboto"/>
                <a:sym typeface="Roboto"/>
              </a:rPr>
              <a:t> cookie data</a:t>
            </a:r>
            <a:r>
              <a:rPr lang="en-US" sz="1800">
                <a:solidFill>
                  <a:schemeClr val="dk1"/>
                </a:solidFill>
                <a:highlight>
                  <a:schemeClr val="lt1"/>
                </a:highlight>
                <a:latin typeface="Roboto"/>
                <a:ea typeface="Roboto"/>
                <a:cs typeface="Roboto"/>
                <a:sym typeface="Roboto"/>
              </a:rPr>
              <a:t>.</a:t>
            </a:r>
            <a:endParaRPr sz="1800">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AutoNum type="arabicPeriod"/>
            </a:pPr>
            <a:r>
              <a:rPr lang="en-US" sz="1800">
                <a:solidFill>
                  <a:schemeClr val="dk1"/>
                </a:solidFill>
                <a:highlight>
                  <a:schemeClr val="lt1"/>
                </a:highlight>
                <a:latin typeface="Roboto"/>
                <a:ea typeface="Roboto"/>
                <a:cs typeface="Roboto"/>
                <a:sym typeface="Roboto"/>
              </a:rPr>
              <a:t>El programa llamará a </a:t>
            </a:r>
            <a:r>
              <a:rPr i="1" lang="en-US" sz="1800">
                <a:solidFill>
                  <a:schemeClr val="dk1"/>
                </a:solidFill>
                <a:highlight>
                  <a:schemeClr val="lt1"/>
                </a:highlight>
                <a:latin typeface="Roboto"/>
                <a:ea typeface="Roboto"/>
                <a:cs typeface="Roboto"/>
                <a:sym typeface="Roboto"/>
              </a:rPr>
              <a:t>unserialize ()</a:t>
            </a:r>
            <a:r>
              <a:rPr lang="en-US" sz="1800">
                <a:solidFill>
                  <a:schemeClr val="dk1"/>
                </a:solidFill>
                <a:highlight>
                  <a:schemeClr val="lt1"/>
                </a:highlight>
                <a:latin typeface="Roboto"/>
                <a:ea typeface="Roboto"/>
                <a:cs typeface="Roboto"/>
                <a:sym typeface="Roboto"/>
              </a:rPr>
              <a:t> en la </a:t>
            </a:r>
            <a:r>
              <a:rPr i="1" lang="en-US" sz="1800">
                <a:solidFill>
                  <a:schemeClr val="dk1"/>
                </a:solidFill>
                <a:highlight>
                  <a:schemeClr val="lt1"/>
                </a:highlight>
                <a:latin typeface="Roboto"/>
                <a:ea typeface="Roboto"/>
                <a:cs typeface="Roboto"/>
                <a:sym typeface="Roboto"/>
              </a:rPr>
              <a:t>cookie data</a:t>
            </a:r>
            <a:r>
              <a:rPr lang="en-US" sz="1800">
                <a:solidFill>
                  <a:schemeClr val="dk1"/>
                </a:solidFill>
                <a:highlight>
                  <a:schemeClr val="lt1"/>
                </a:highlight>
                <a:latin typeface="Roboto"/>
                <a:ea typeface="Roboto"/>
                <a:cs typeface="Roboto"/>
                <a:sym typeface="Roboto"/>
              </a:rPr>
              <a:t>. </a:t>
            </a:r>
            <a:endParaRPr sz="1800">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AutoNum type="arabicPeriod"/>
            </a:pPr>
            <a:r>
              <a:rPr lang="en-US" sz="1800">
                <a:solidFill>
                  <a:schemeClr val="dk1"/>
                </a:solidFill>
                <a:highlight>
                  <a:schemeClr val="lt1"/>
                </a:highlight>
                <a:latin typeface="Roboto"/>
                <a:ea typeface="Roboto"/>
                <a:cs typeface="Roboto"/>
                <a:sym typeface="Roboto"/>
              </a:rPr>
              <a:t>unserialize () creará una instancia de un nuevo objeto </a:t>
            </a:r>
            <a:r>
              <a:rPr i="1" lang="en-US" sz="1800">
                <a:solidFill>
                  <a:schemeClr val="dk1"/>
                </a:solidFill>
                <a:highlight>
                  <a:schemeClr val="lt1"/>
                </a:highlight>
                <a:latin typeface="Roboto"/>
                <a:ea typeface="Roboto"/>
                <a:cs typeface="Roboto"/>
                <a:sym typeface="Roboto"/>
              </a:rPr>
              <a:t>Example</a:t>
            </a:r>
            <a:r>
              <a:rPr lang="en-US" sz="1800">
                <a:solidFill>
                  <a:schemeClr val="dk1"/>
                </a:solidFill>
                <a:highlight>
                  <a:schemeClr val="lt1"/>
                </a:highlight>
                <a:latin typeface="Roboto"/>
                <a:ea typeface="Roboto"/>
                <a:cs typeface="Roboto"/>
                <a:sym typeface="Roboto"/>
              </a:rPr>
              <a:t> debido a que la </a:t>
            </a:r>
            <a:r>
              <a:rPr i="1" lang="en-US" sz="1800">
                <a:solidFill>
                  <a:schemeClr val="dk1"/>
                </a:solidFill>
                <a:highlight>
                  <a:schemeClr val="lt1"/>
                </a:highlight>
                <a:latin typeface="Roboto"/>
                <a:ea typeface="Roboto"/>
                <a:cs typeface="Roboto"/>
                <a:sym typeface="Roboto"/>
              </a:rPr>
              <a:t>cookie data</a:t>
            </a:r>
            <a:r>
              <a:rPr lang="en-US" sz="1800">
                <a:solidFill>
                  <a:schemeClr val="dk1"/>
                </a:solidFill>
                <a:highlight>
                  <a:schemeClr val="lt1"/>
                </a:highlight>
                <a:latin typeface="Roboto"/>
                <a:ea typeface="Roboto"/>
                <a:cs typeface="Roboto"/>
                <a:sym typeface="Roboto"/>
              </a:rPr>
              <a:t> es un objeto </a:t>
            </a:r>
            <a:r>
              <a:rPr i="1" lang="en-US" sz="1800">
                <a:solidFill>
                  <a:schemeClr val="dk1"/>
                </a:solidFill>
                <a:highlight>
                  <a:schemeClr val="lt1"/>
                </a:highlight>
                <a:latin typeface="Roboto"/>
                <a:ea typeface="Roboto"/>
                <a:cs typeface="Roboto"/>
                <a:sym typeface="Roboto"/>
              </a:rPr>
              <a:t>Example</a:t>
            </a:r>
            <a:r>
              <a:rPr lang="en-US" sz="1800">
                <a:solidFill>
                  <a:schemeClr val="dk1"/>
                </a:solidFill>
                <a:highlight>
                  <a:schemeClr val="lt1"/>
                </a:highlight>
                <a:latin typeface="Roboto"/>
                <a:ea typeface="Roboto"/>
                <a:cs typeface="Roboto"/>
                <a:sym typeface="Roboto"/>
              </a:rPr>
              <a:t> serializado, </a:t>
            </a:r>
            <a:endParaRPr sz="1800">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AutoNum type="arabicPeriod"/>
            </a:pPr>
            <a:r>
              <a:rPr i="1" lang="en-US" sz="1800">
                <a:solidFill>
                  <a:schemeClr val="dk1"/>
                </a:solidFill>
                <a:highlight>
                  <a:schemeClr val="lt1"/>
                </a:highlight>
                <a:latin typeface="Roboto"/>
                <a:ea typeface="Roboto"/>
                <a:cs typeface="Roboto"/>
                <a:sym typeface="Roboto"/>
              </a:rPr>
              <a:t>unserialize ()</a:t>
            </a:r>
            <a:r>
              <a:rPr lang="en-US" sz="1800">
                <a:solidFill>
                  <a:schemeClr val="dk1"/>
                </a:solidFill>
                <a:highlight>
                  <a:schemeClr val="lt1"/>
                </a:highlight>
                <a:latin typeface="Roboto"/>
                <a:ea typeface="Roboto"/>
                <a:cs typeface="Roboto"/>
                <a:sym typeface="Roboto"/>
              </a:rPr>
              <a:t> verá que la clase</a:t>
            </a:r>
            <a:r>
              <a:rPr i="1" lang="en-US" sz="1800">
                <a:solidFill>
                  <a:schemeClr val="dk1"/>
                </a:solidFill>
                <a:highlight>
                  <a:schemeClr val="lt1"/>
                </a:highlight>
                <a:latin typeface="Roboto"/>
                <a:ea typeface="Roboto"/>
                <a:cs typeface="Roboto"/>
                <a:sym typeface="Roboto"/>
              </a:rPr>
              <a:t> Example </a:t>
            </a:r>
            <a:r>
              <a:rPr lang="en-US" sz="1800">
                <a:solidFill>
                  <a:schemeClr val="dk1"/>
                </a:solidFill>
                <a:highlight>
                  <a:schemeClr val="lt1"/>
                </a:highlight>
                <a:latin typeface="Roboto"/>
                <a:ea typeface="Roboto"/>
                <a:cs typeface="Roboto"/>
                <a:sym typeface="Roboto"/>
              </a:rPr>
              <a:t>tiene implementado </a:t>
            </a:r>
            <a:r>
              <a:rPr i="1" lang="en-US" sz="1800">
                <a:solidFill>
                  <a:schemeClr val="dk1"/>
                </a:solidFill>
                <a:highlight>
                  <a:schemeClr val="lt1"/>
                </a:highlight>
                <a:latin typeface="Roboto"/>
                <a:ea typeface="Roboto"/>
                <a:cs typeface="Roboto"/>
                <a:sym typeface="Roboto"/>
              </a:rPr>
              <a:t>__wakeup ()</a:t>
            </a:r>
            <a:r>
              <a:rPr lang="en-US" sz="1800">
                <a:solidFill>
                  <a:schemeClr val="dk1"/>
                </a:solidFill>
                <a:highlight>
                  <a:schemeClr val="lt1"/>
                </a:highlight>
                <a:latin typeface="Roboto"/>
                <a:ea typeface="Roboto"/>
                <a:cs typeface="Roboto"/>
                <a:sym typeface="Roboto"/>
              </a:rPr>
              <a:t>, por lo que, al ser una función mágica, se ejecutará automáticamente.</a:t>
            </a:r>
            <a:endParaRPr sz="1800">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AutoNum type="arabicPeriod"/>
            </a:pPr>
            <a:r>
              <a:rPr i="1" lang="en-US" sz="1800">
                <a:solidFill>
                  <a:schemeClr val="dk1"/>
                </a:solidFill>
                <a:highlight>
                  <a:schemeClr val="lt1"/>
                </a:highlight>
                <a:latin typeface="Roboto"/>
                <a:ea typeface="Roboto"/>
                <a:cs typeface="Roboto"/>
                <a:sym typeface="Roboto"/>
              </a:rPr>
              <a:t>__wakeup ()</a:t>
            </a:r>
            <a:r>
              <a:rPr lang="en-US" sz="1800">
                <a:solidFill>
                  <a:schemeClr val="dk1"/>
                </a:solidFill>
                <a:highlight>
                  <a:schemeClr val="lt1"/>
                </a:highlight>
                <a:latin typeface="Roboto"/>
                <a:ea typeface="Roboto"/>
                <a:cs typeface="Roboto"/>
                <a:sym typeface="Roboto"/>
              </a:rPr>
              <a:t> buscará la propiedad</a:t>
            </a:r>
            <a:r>
              <a:rPr i="1" lang="en-US" sz="1800">
                <a:solidFill>
                  <a:schemeClr val="dk1"/>
                </a:solidFill>
                <a:highlight>
                  <a:schemeClr val="lt1"/>
                </a:highlight>
                <a:latin typeface="Roboto"/>
                <a:ea typeface="Roboto"/>
                <a:cs typeface="Roboto"/>
                <a:sym typeface="Roboto"/>
              </a:rPr>
              <a:t> $hook </a:t>
            </a:r>
            <a:r>
              <a:rPr lang="en-US" sz="1800">
                <a:solidFill>
                  <a:schemeClr val="dk1"/>
                </a:solidFill>
                <a:highlight>
                  <a:schemeClr val="lt1"/>
                </a:highlight>
                <a:latin typeface="Roboto"/>
                <a:ea typeface="Roboto"/>
                <a:cs typeface="Roboto"/>
                <a:sym typeface="Roboto"/>
              </a:rPr>
              <a:t>del objeto, y si no es </a:t>
            </a:r>
            <a:r>
              <a:rPr i="1" lang="en-US" sz="1800">
                <a:solidFill>
                  <a:schemeClr val="dk1"/>
                </a:solidFill>
                <a:highlight>
                  <a:schemeClr val="lt1"/>
                </a:highlight>
                <a:latin typeface="Roboto"/>
                <a:ea typeface="Roboto"/>
                <a:cs typeface="Roboto"/>
                <a:sym typeface="Roboto"/>
              </a:rPr>
              <a:t>NULL</a:t>
            </a:r>
            <a:r>
              <a:rPr lang="en-US" sz="1800">
                <a:solidFill>
                  <a:schemeClr val="dk1"/>
                </a:solidFill>
                <a:highlight>
                  <a:schemeClr val="lt1"/>
                </a:highlight>
                <a:latin typeface="Roboto"/>
                <a:ea typeface="Roboto"/>
                <a:cs typeface="Roboto"/>
                <a:sym typeface="Roboto"/>
              </a:rPr>
              <a:t>, ejecuta </a:t>
            </a:r>
            <a:r>
              <a:rPr i="1" lang="en-US" sz="1800">
                <a:solidFill>
                  <a:schemeClr val="dk1"/>
                </a:solidFill>
                <a:highlight>
                  <a:schemeClr val="lt1"/>
                </a:highlight>
                <a:latin typeface="Roboto"/>
                <a:ea typeface="Roboto"/>
                <a:cs typeface="Roboto"/>
                <a:sym typeface="Roboto"/>
              </a:rPr>
              <a:t>eval ($ hook)</a:t>
            </a:r>
            <a:r>
              <a:rPr lang="en-US" sz="1800">
                <a:solidFill>
                  <a:schemeClr val="dk1"/>
                </a:solidFill>
                <a:highlight>
                  <a:schemeClr val="lt1"/>
                </a:highlight>
                <a:latin typeface="Roboto"/>
                <a:ea typeface="Roboto"/>
                <a:cs typeface="Roboto"/>
                <a:sym typeface="Roboto"/>
              </a:rPr>
              <a:t>. </a:t>
            </a:r>
            <a:endParaRPr sz="1800">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AutoNum type="arabicPeriod"/>
            </a:pPr>
            <a:r>
              <a:rPr lang="en-US" sz="1800">
                <a:solidFill>
                  <a:schemeClr val="dk1"/>
                </a:solidFill>
                <a:highlight>
                  <a:schemeClr val="lt1"/>
                </a:highlight>
                <a:latin typeface="Roboto"/>
                <a:ea typeface="Roboto"/>
                <a:cs typeface="Roboto"/>
                <a:sym typeface="Roboto"/>
              </a:rPr>
              <a:t>Como </a:t>
            </a:r>
            <a:r>
              <a:rPr i="1" lang="en-US" sz="1800">
                <a:solidFill>
                  <a:schemeClr val="dk1"/>
                </a:solidFill>
                <a:highlight>
                  <a:schemeClr val="lt1"/>
                </a:highlight>
                <a:latin typeface="Roboto"/>
                <a:ea typeface="Roboto"/>
                <a:cs typeface="Roboto"/>
                <a:sym typeface="Roboto"/>
              </a:rPr>
              <a:t>$hook</a:t>
            </a:r>
            <a:r>
              <a:rPr lang="en-US" sz="1800">
                <a:solidFill>
                  <a:schemeClr val="dk1"/>
                </a:solidFill>
                <a:highlight>
                  <a:schemeClr val="lt1"/>
                </a:highlight>
                <a:latin typeface="Roboto"/>
                <a:ea typeface="Roboto"/>
                <a:cs typeface="Roboto"/>
                <a:sym typeface="Roboto"/>
              </a:rPr>
              <a:t> no ser </a:t>
            </a:r>
            <a:r>
              <a:rPr i="1" lang="en-US" sz="1800">
                <a:solidFill>
                  <a:schemeClr val="dk1"/>
                </a:solidFill>
                <a:highlight>
                  <a:schemeClr val="lt1"/>
                </a:highlight>
                <a:latin typeface="Roboto"/>
                <a:ea typeface="Roboto"/>
                <a:cs typeface="Roboto"/>
                <a:sym typeface="Roboto"/>
              </a:rPr>
              <a:t>NULL</a:t>
            </a:r>
            <a:r>
              <a:rPr lang="en-US" sz="1800">
                <a:solidFill>
                  <a:schemeClr val="dk1"/>
                </a:solidFill>
                <a:highlight>
                  <a:schemeClr val="lt1"/>
                </a:highlight>
                <a:latin typeface="Roboto"/>
                <a:ea typeface="Roboto"/>
                <a:cs typeface="Roboto"/>
                <a:sym typeface="Roboto"/>
              </a:rPr>
              <a:t> y está configurado como </a:t>
            </a:r>
            <a:r>
              <a:rPr i="1" lang="en-US" sz="1800">
                <a:solidFill>
                  <a:schemeClr val="dk1"/>
                </a:solidFill>
                <a:highlight>
                  <a:schemeClr val="lt1"/>
                </a:highlight>
                <a:latin typeface="Roboto"/>
                <a:ea typeface="Roboto"/>
                <a:cs typeface="Roboto"/>
                <a:sym typeface="Roboto"/>
              </a:rPr>
              <a:t>phpinfo (),entonces eval(“phpinfo ();”) </a:t>
            </a:r>
            <a:r>
              <a:rPr lang="en-US" sz="1800">
                <a:solidFill>
                  <a:schemeClr val="dk1"/>
                </a:solidFill>
                <a:highlight>
                  <a:schemeClr val="lt1"/>
                </a:highlight>
                <a:latin typeface="Roboto"/>
                <a:ea typeface="Roboto"/>
                <a:cs typeface="Roboto"/>
                <a:sym typeface="Roboto"/>
              </a:rPr>
              <a:t>se ejecuta. </a:t>
            </a:r>
            <a:endParaRPr sz="1800">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AutoNum type="arabicPeriod"/>
            </a:pPr>
            <a:r>
              <a:rPr lang="en-US" sz="1800">
                <a:solidFill>
                  <a:schemeClr val="dk1"/>
                </a:solidFill>
                <a:highlight>
                  <a:schemeClr val="lt1"/>
                </a:highlight>
                <a:latin typeface="Roboto"/>
                <a:ea typeface="Roboto"/>
                <a:cs typeface="Roboto"/>
                <a:sym typeface="Roboto"/>
              </a:rPr>
              <a:t>Finalmente, al ejecutarse el </a:t>
            </a:r>
            <a:r>
              <a:rPr i="1" lang="en-US" sz="1800">
                <a:solidFill>
                  <a:schemeClr val="dk1"/>
                </a:solidFill>
                <a:highlight>
                  <a:schemeClr val="lt1"/>
                </a:highlight>
                <a:latin typeface="Roboto"/>
                <a:ea typeface="Roboto"/>
                <a:cs typeface="Roboto"/>
                <a:sym typeface="Roboto"/>
              </a:rPr>
              <a:t>eval($hook)</a:t>
            </a:r>
            <a:r>
              <a:rPr lang="en-US" sz="1800">
                <a:solidFill>
                  <a:schemeClr val="dk1"/>
                </a:solidFill>
                <a:highlight>
                  <a:schemeClr val="lt1"/>
                </a:highlight>
                <a:latin typeface="Roboto"/>
                <a:ea typeface="Roboto"/>
                <a:cs typeface="Roboto"/>
                <a:sym typeface="Roboto"/>
              </a:rPr>
              <a:t> el atacante logra la ejecución remota de código también llamada Remote Code Execution. </a:t>
            </a:r>
            <a:endParaRPr sz="1800">
              <a:solidFill>
                <a:schemeClr val="dk1"/>
              </a:solidFill>
              <a:highlight>
                <a:schemeClr val="lt1"/>
              </a:highlight>
              <a:latin typeface="Roboto"/>
              <a:ea typeface="Roboto"/>
              <a:cs typeface="Roboto"/>
              <a:sym typeface="Roboto"/>
            </a:endParaRPr>
          </a:p>
          <a:p>
            <a:pPr indent="0" lvl="0" marL="0" rtl="0" algn="l">
              <a:spcBef>
                <a:spcPts val="2400"/>
              </a:spcBef>
              <a:spcAft>
                <a:spcPts val="0"/>
              </a:spcAft>
              <a:buNone/>
            </a:pPr>
            <a:r>
              <a:t/>
            </a:r>
            <a:endParaRPr sz="2000">
              <a:solidFill>
                <a:srgbClr val="595959"/>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3"/>
          <p:cNvSpPr/>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1" name="Google Shape;221;p13"/>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txBox="1"/>
          <p:nvPr/>
        </p:nvSpPr>
        <p:spPr>
          <a:xfrm>
            <a:off x="1293025" y="382950"/>
            <a:ext cx="9435600" cy="60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800"/>
              </a:spcBef>
              <a:spcAft>
                <a:spcPts val="0"/>
              </a:spcAft>
              <a:buClr>
                <a:schemeClr val="dk1"/>
              </a:buClr>
              <a:buSzPts val="1100"/>
              <a:buFont typeface="Arial"/>
              <a:buNone/>
            </a:pPr>
            <a:r>
              <a:rPr b="1" lang="en-US" sz="2300">
                <a:solidFill>
                  <a:schemeClr val="dk1"/>
                </a:solidFill>
                <a:highlight>
                  <a:schemeClr val="lt1"/>
                </a:highlight>
              </a:rPr>
              <a:t>Solución</a:t>
            </a:r>
            <a:endParaRPr b="1" sz="2300">
              <a:solidFill>
                <a:schemeClr val="dk1"/>
              </a:solidFill>
              <a:highlight>
                <a:schemeClr val="lt1"/>
              </a:highlight>
            </a:endParaRPr>
          </a:p>
          <a:p>
            <a:pPr indent="0" lvl="0" marL="0" rtl="0" algn="l">
              <a:lnSpc>
                <a:spcPct val="115000"/>
              </a:lnSpc>
              <a:spcBef>
                <a:spcPts val="2400"/>
              </a:spcBef>
              <a:spcAft>
                <a:spcPts val="0"/>
              </a:spcAft>
              <a:buClr>
                <a:schemeClr val="dk1"/>
              </a:buClr>
              <a:buSzPts val="1100"/>
              <a:buFont typeface="Arial"/>
              <a:buNone/>
            </a:pPr>
            <a:r>
              <a:rPr lang="en-US" sz="2200">
                <a:solidFill>
                  <a:schemeClr val="dk1"/>
                </a:solidFill>
                <a:highlight>
                  <a:schemeClr val="lt1"/>
                </a:highlight>
                <a:latin typeface="Roboto"/>
                <a:ea typeface="Roboto"/>
                <a:cs typeface="Roboto"/>
                <a:sym typeface="Roboto"/>
              </a:rPr>
              <a:t>Para evitar que se produzcan inyecciones de objetos PHP, te recomendamos no pasar nunca la entrada de un usuario que no sea de confianza a </a:t>
            </a:r>
            <a:r>
              <a:rPr i="1" lang="en-US" sz="2200">
                <a:solidFill>
                  <a:schemeClr val="dk1"/>
                </a:solidFill>
                <a:highlight>
                  <a:schemeClr val="lt1"/>
                </a:highlight>
                <a:latin typeface="Roboto"/>
                <a:ea typeface="Roboto"/>
                <a:cs typeface="Roboto"/>
                <a:sym typeface="Roboto"/>
              </a:rPr>
              <a:t>unserialize ()</a:t>
            </a:r>
            <a:r>
              <a:rPr lang="en-US" sz="2200">
                <a:solidFill>
                  <a:schemeClr val="dk1"/>
                </a:solidFill>
                <a:highlight>
                  <a:schemeClr val="lt1"/>
                </a:highlight>
                <a:latin typeface="Roboto"/>
                <a:ea typeface="Roboto"/>
                <a:cs typeface="Roboto"/>
                <a:sym typeface="Roboto"/>
              </a:rPr>
              <a:t>.</a:t>
            </a:r>
            <a:endParaRPr sz="2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2200">
                <a:solidFill>
                  <a:schemeClr val="dk1"/>
                </a:solidFill>
                <a:highlight>
                  <a:schemeClr val="lt1"/>
                </a:highlight>
                <a:latin typeface="Roboto"/>
                <a:ea typeface="Roboto"/>
                <a:cs typeface="Roboto"/>
                <a:sym typeface="Roboto"/>
              </a:rPr>
              <a:t>En caso de ser necesario, debes pasar los datos serializados que no sean de confianza a </a:t>
            </a:r>
            <a:r>
              <a:rPr i="1" lang="en-US" sz="2200">
                <a:solidFill>
                  <a:schemeClr val="dk1"/>
                </a:solidFill>
                <a:highlight>
                  <a:schemeClr val="lt1"/>
                </a:highlight>
                <a:latin typeface="Roboto"/>
                <a:ea typeface="Roboto"/>
                <a:cs typeface="Roboto"/>
                <a:sym typeface="Roboto"/>
              </a:rPr>
              <a:t>unserialize ()</a:t>
            </a:r>
            <a:r>
              <a:rPr lang="en-US" sz="2200">
                <a:solidFill>
                  <a:schemeClr val="dk1"/>
                </a:solidFill>
                <a:highlight>
                  <a:schemeClr val="lt1"/>
                </a:highlight>
                <a:latin typeface="Roboto"/>
                <a:ea typeface="Roboto"/>
                <a:cs typeface="Roboto"/>
                <a:sym typeface="Roboto"/>
              </a:rPr>
              <a:t>. Es fundamental implementar una validación de datos rigurosa para minimizar el riesgo de una vulnerabilidad crítica.</a:t>
            </a:r>
            <a:endParaRPr sz="2200">
              <a:solidFill>
                <a:schemeClr val="dk1"/>
              </a:solidFill>
              <a:highlight>
                <a:schemeClr val="lt1"/>
              </a:highlight>
              <a:latin typeface="Roboto"/>
              <a:ea typeface="Roboto"/>
              <a:cs typeface="Roboto"/>
              <a:sym typeface="Roboto"/>
            </a:endParaRPr>
          </a:p>
          <a:p>
            <a:pPr indent="0" lvl="0" marL="0" rtl="0" algn="l">
              <a:spcBef>
                <a:spcPts val="2400"/>
              </a:spcBef>
              <a:spcAft>
                <a:spcPts val="0"/>
              </a:spcAft>
              <a:buNone/>
            </a:pPr>
            <a:r>
              <a:t/>
            </a:r>
            <a:endParaRPr sz="2000">
              <a:solidFill>
                <a:srgbClr val="595959"/>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26bfcf742_0_52"/>
          <p:cNvSpPr txBox="1"/>
          <p:nvPr/>
        </p:nvSpPr>
        <p:spPr>
          <a:xfrm>
            <a:off x="5307150" y="799775"/>
            <a:ext cx="1577700" cy="10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rgbClr val="595959"/>
                </a:solidFill>
                <a:latin typeface="Corbel"/>
                <a:ea typeface="Corbel"/>
                <a:cs typeface="Corbel"/>
                <a:sym typeface="Corbel"/>
              </a:rPr>
              <a:t>Ejemplo</a:t>
            </a:r>
            <a:endParaRPr sz="2900">
              <a:solidFill>
                <a:srgbClr val="595959"/>
              </a:solidFill>
              <a:latin typeface="Corbel"/>
              <a:ea typeface="Corbel"/>
              <a:cs typeface="Corbel"/>
              <a:sym typeface="Corbel"/>
            </a:endParaRPr>
          </a:p>
        </p:txBody>
      </p:sp>
      <p:pic>
        <p:nvPicPr>
          <p:cNvPr descr="In this Explainer video from Secure Code Warrior, we’ll be looking at Insecure Deserialization, or A8 in the OWASP Top 10 for 2017. We will explain what the vulnerability is, its causes and prevention, and some potential hazards. To learn more about our solutions, visit us at https://www.securecodewarrior.com or follow us on our other social media channels.&#10;&#10;Twitter: https://twitter.com/SecCodeWarrior&#10;LinkedIn: https://www.linkedin.com/company/securecodewarrior&#10;Facebook: https://www.facebook.com/securecodewarrior" id="228" name="Google Shape;228;g2626bfcf742_0_52" title="Insecure Deserialization | Owasp Top 10 Explainer Video | Secure Code Warrior">
            <a:hlinkClick r:id="rId3"/>
          </p:cNvPr>
          <p:cNvPicPr preferRelativeResize="0"/>
          <p:nvPr/>
        </p:nvPicPr>
        <p:blipFill>
          <a:blip r:embed="rId4">
            <a:alphaModFix/>
          </a:blip>
          <a:stretch>
            <a:fillRect/>
          </a:stretch>
        </p:blipFill>
        <p:spPr>
          <a:xfrm>
            <a:off x="2273838" y="1841675"/>
            <a:ext cx="7644318" cy="429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626bfcf742_0_43"/>
          <p:cNvSpPr txBox="1"/>
          <p:nvPr/>
        </p:nvSpPr>
        <p:spPr>
          <a:xfrm>
            <a:off x="787000" y="876575"/>
            <a:ext cx="10477500" cy="61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800"/>
              </a:spcBef>
              <a:spcAft>
                <a:spcPts val="0"/>
              </a:spcAft>
              <a:buClr>
                <a:schemeClr val="dk1"/>
              </a:buClr>
              <a:buSzPts val="1100"/>
              <a:buFont typeface="Arial"/>
              <a:buNone/>
            </a:pPr>
            <a:r>
              <a:rPr b="1" lang="en-US" sz="1800">
                <a:solidFill>
                  <a:schemeClr val="dk1"/>
                </a:solidFill>
                <a:highlight>
                  <a:schemeClr val="lt1"/>
                </a:highlight>
              </a:rPr>
              <a:t>Conclusión</a:t>
            </a:r>
            <a:endParaRPr b="1" sz="1800">
              <a:solidFill>
                <a:schemeClr val="dk1"/>
              </a:solidFill>
              <a:highlight>
                <a:schemeClr val="lt1"/>
              </a:highlight>
            </a:endParaRPr>
          </a:p>
          <a:p>
            <a:pPr indent="0" lvl="0" marL="0" rtl="0" algn="l">
              <a:lnSpc>
                <a:spcPct val="115000"/>
              </a:lnSpc>
              <a:spcBef>
                <a:spcPts val="2400"/>
              </a:spcBef>
              <a:spcAft>
                <a:spcPts val="0"/>
              </a:spcAft>
              <a:buClr>
                <a:schemeClr val="dk1"/>
              </a:buClr>
              <a:buSzPts val="1100"/>
              <a:buFont typeface="Arial"/>
              <a:buNone/>
            </a:pPr>
            <a:r>
              <a:rPr lang="en-US" sz="1800">
                <a:solidFill>
                  <a:schemeClr val="dk1"/>
                </a:solidFill>
                <a:highlight>
                  <a:schemeClr val="lt1"/>
                </a:highlight>
                <a:latin typeface="Roboto"/>
                <a:ea typeface="Roboto"/>
                <a:cs typeface="Roboto"/>
                <a:sym typeface="Roboto"/>
              </a:rPr>
              <a:t>.</a:t>
            </a:r>
            <a:endParaRPr sz="18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800">
                <a:solidFill>
                  <a:schemeClr val="dk1"/>
                </a:solidFill>
                <a:highlight>
                  <a:schemeClr val="lt1"/>
                </a:highlight>
                <a:latin typeface="Roboto"/>
                <a:ea typeface="Roboto"/>
                <a:cs typeface="Roboto"/>
                <a:sym typeface="Roboto"/>
              </a:rPr>
              <a:t>Evitar estos riesgos es de suma importancia para una organización ya que podría poner en peligro a los usuarios de la plataforma y eventualmente generar una brecha costosa para el negocio.</a:t>
            </a:r>
            <a:endParaRPr sz="18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800">
                <a:solidFill>
                  <a:schemeClr val="dk1"/>
                </a:solidFill>
                <a:highlight>
                  <a:schemeClr val="lt1"/>
                </a:highlight>
                <a:latin typeface="Roboto"/>
                <a:ea typeface="Roboto"/>
                <a:cs typeface="Roboto"/>
                <a:sym typeface="Roboto"/>
              </a:rPr>
              <a:t>Por otro lado, para detectar esta vulnerabilidad se requiere del trabajo de una persona calificada que analice, evalúe e interprete la información, por este motivo, es recomendable realizar </a:t>
            </a:r>
            <a:r>
              <a:rPr lang="en-US" sz="1800" u="sng">
                <a:solidFill>
                  <a:schemeClr val="dk1"/>
                </a:solidFill>
                <a:highlight>
                  <a:schemeClr val="lt1"/>
                </a:highlight>
                <a:latin typeface="Roboto"/>
                <a:ea typeface="Roboto"/>
                <a:cs typeface="Roboto"/>
                <a:sym typeface="Roboto"/>
                <a:hlinkClick r:id="rId3">
                  <a:extLst>
                    <a:ext uri="{A12FA001-AC4F-418D-AE19-62706E023703}">
                      <ahyp:hlinkClr val="tx"/>
                    </a:ext>
                  </a:extLst>
                </a:hlinkClick>
              </a:rPr>
              <a:t>pruebas de intrusión</a:t>
            </a:r>
            <a:r>
              <a:rPr lang="en-US" sz="1800">
                <a:solidFill>
                  <a:schemeClr val="dk1"/>
                </a:solidFill>
                <a:highlight>
                  <a:schemeClr val="lt1"/>
                </a:highlight>
                <a:latin typeface="Roboto"/>
                <a:ea typeface="Roboto"/>
                <a:cs typeface="Roboto"/>
                <a:sym typeface="Roboto"/>
              </a:rPr>
              <a:t> periódicas para detectarlas de forma temprana.</a:t>
            </a:r>
            <a:endParaRPr sz="18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800">
                <a:solidFill>
                  <a:schemeClr val="dk1"/>
                </a:solidFill>
                <a:highlight>
                  <a:schemeClr val="lt1"/>
                </a:highlight>
                <a:latin typeface="Roboto"/>
                <a:ea typeface="Roboto"/>
                <a:cs typeface="Roboto"/>
                <a:sym typeface="Roboto"/>
              </a:rPr>
              <a:t>De todas formas, ahora conoces los métodos de remediación que te ayudarán a resolver este tipo de errores y a tenerlos en cuenta en la escritura del código.</a:t>
            </a:r>
            <a:endParaRPr sz="1800">
              <a:solidFill>
                <a:schemeClr val="dk1"/>
              </a:solidFill>
              <a:highlight>
                <a:schemeClr val="lt1"/>
              </a:highlight>
              <a:latin typeface="Roboto"/>
              <a:ea typeface="Roboto"/>
              <a:cs typeface="Roboto"/>
              <a:sym typeface="Roboto"/>
            </a:endParaRPr>
          </a:p>
          <a:p>
            <a:pPr indent="0" lvl="0" marL="0" rtl="0" algn="l">
              <a:spcBef>
                <a:spcPts val="2400"/>
              </a:spcBef>
              <a:spcAft>
                <a:spcPts val="0"/>
              </a:spcAft>
              <a:buNone/>
            </a:pPr>
            <a:r>
              <a:t/>
            </a:r>
            <a:endParaRPr sz="2000">
              <a:solidFill>
                <a:srgbClr val="595959"/>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Que Es la D</a:t>
            </a:r>
            <a:r>
              <a:rPr lang="en-US"/>
              <a:t>eserialización</a:t>
            </a:r>
            <a:r>
              <a:rPr lang="en-US"/>
              <a:t> de datos no confiables</a:t>
            </a:r>
            <a:endParaRPr/>
          </a:p>
        </p:txBody>
      </p:sp>
      <p:sp>
        <p:nvSpPr>
          <p:cNvPr id="122" name="Google Shape;122;p2"/>
          <p:cNvSpPr txBox="1"/>
          <p:nvPr>
            <p:ph idx="1" type="body"/>
          </p:nvPr>
        </p:nvSpPr>
        <p:spPr>
          <a:xfrm>
            <a:off x="3625271" y="938325"/>
            <a:ext cx="3585900" cy="49722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FFFFFF">
                <a:alpha val="0"/>
              </a:srgbClr>
            </a:outerShdw>
          </a:effectLst>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latin typeface="Roboto"/>
                <a:ea typeface="Roboto"/>
                <a:cs typeface="Roboto"/>
                <a:sym typeface="Roboto"/>
              </a:rPr>
              <a:t>La deserialización insegura (o </a:t>
            </a:r>
            <a:r>
              <a:rPr i="1" lang="en-US" sz="1200">
                <a:solidFill>
                  <a:schemeClr val="dk1"/>
                </a:solidFill>
                <a:highlight>
                  <a:schemeClr val="lt1"/>
                </a:highlight>
                <a:latin typeface="Roboto"/>
                <a:ea typeface="Roboto"/>
                <a:cs typeface="Roboto"/>
                <a:sym typeface="Roboto"/>
              </a:rPr>
              <a:t>Insecure Deserialization</a:t>
            </a:r>
            <a:r>
              <a:rPr lang="en-US" sz="1200">
                <a:solidFill>
                  <a:schemeClr val="dk1"/>
                </a:solidFill>
                <a:highlight>
                  <a:schemeClr val="lt1"/>
                </a:highlight>
                <a:latin typeface="Roboto"/>
                <a:ea typeface="Roboto"/>
                <a:cs typeface="Roboto"/>
                <a:sym typeface="Roboto"/>
              </a:rPr>
              <a:t>) es una vulnerabilidad que ocurre cuando una aplicación o una API deserializa datos manipulados por un atacante en el lado del servidor.</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200">
                <a:solidFill>
                  <a:schemeClr val="dk1"/>
                </a:solidFill>
                <a:highlight>
                  <a:schemeClr val="lt1"/>
                </a:highlight>
                <a:latin typeface="Roboto"/>
                <a:ea typeface="Roboto"/>
                <a:cs typeface="Roboto"/>
                <a:sym typeface="Roboto"/>
              </a:rPr>
              <a:t>Es decir, durante el momento en el que se transforman los datos serializados a un objeto, un atacante puede abusar de la lógica de la aplicación, y realizar ataques de denegación de servicio (DoS), omitir autenticaciones o incluso ejecutar código malicioso de forma remota.</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sz="1200">
              <a:solidFill>
                <a:srgbClr val="FFFFFF"/>
              </a:solidFill>
              <a:highlight>
                <a:srgbClr val="1C1C1C"/>
              </a:highlight>
              <a:latin typeface="Roboto"/>
              <a:ea typeface="Roboto"/>
              <a:cs typeface="Roboto"/>
              <a:sym typeface="Roboto"/>
            </a:endParaRPr>
          </a:p>
          <a:p>
            <a:pPr indent="0" lvl="0" marL="0" rtl="0" algn="l">
              <a:lnSpc>
                <a:spcPct val="90000"/>
              </a:lnSpc>
              <a:spcBef>
                <a:spcPts val="2400"/>
              </a:spcBef>
              <a:spcAft>
                <a:spcPts val="0"/>
              </a:spcAft>
              <a:buSzPts val="2000"/>
              <a:buNone/>
            </a:pPr>
            <a:r>
              <a:t/>
            </a:r>
            <a:endParaRPr b="1">
              <a:latin typeface="Arial"/>
              <a:ea typeface="Arial"/>
              <a:cs typeface="Arial"/>
              <a:sym typeface="Arial"/>
            </a:endParaRPr>
          </a:p>
        </p:txBody>
      </p:sp>
      <p:pic>
        <p:nvPicPr>
          <p:cNvPr id="123" name="Google Shape;123;p2"/>
          <p:cNvPicPr preferRelativeResize="0"/>
          <p:nvPr/>
        </p:nvPicPr>
        <p:blipFill rotWithShape="1">
          <a:blip r:embed="rId3">
            <a:alphaModFix/>
          </a:blip>
          <a:srcRect b="1550" l="0" r="11308" t="1540"/>
          <a:stretch/>
        </p:blipFill>
        <p:spPr>
          <a:xfrm>
            <a:off x="7543425" y="1554313"/>
            <a:ext cx="4147125" cy="374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29" name="Google Shape;129;p3"/>
          <p:cNvSpPr/>
          <p:nvPr/>
        </p:nvSpPr>
        <p:spPr>
          <a:xfrm>
            <a:off x="1" y="758952"/>
            <a:ext cx="10905976" cy="165113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 name="Google Shape;130;p3"/>
          <p:cNvSpPr txBox="1"/>
          <p:nvPr>
            <p:ph type="title"/>
          </p:nvPr>
        </p:nvSpPr>
        <p:spPr>
          <a:xfrm>
            <a:off x="1600754" y="1087374"/>
            <a:ext cx="8983489" cy="1000978"/>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4800"/>
              </a:spcBef>
              <a:spcAft>
                <a:spcPts val="0"/>
              </a:spcAft>
              <a:buClr>
                <a:schemeClr val="dk1"/>
              </a:buClr>
              <a:buSzPts val="990"/>
              <a:buFont typeface="Arial"/>
              <a:buNone/>
            </a:pPr>
            <a:r>
              <a:rPr b="1" lang="en-US" sz="2630">
                <a:solidFill>
                  <a:schemeClr val="lt1"/>
                </a:solidFill>
                <a:highlight>
                  <a:schemeClr val="accent1"/>
                </a:highlight>
                <a:latin typeface="Arial"/>
                <a:ea typeface="Arial"/>
                <a:cs typeface="Arial"/>
                <a:sym typeface="Arial"/>
              </a:rPr>
              <a:t>¿Qué es la serialización y la deserialización?</a:t>
            </a:r>
            <a:endParaRPr b="1" sz="2830">
              <a:solidFill>
                <a:schemeClr val="lt1"/>
              </a:solidFill>
              <a:highlight>
                <a:schemeClr val="accent1"/>
              </a:highlight>
              <a:latin typeface="Arial"/>
              <a:ea typeface="Arial"/>
              <a:cs typeface="Arial"/>
              <a:sym typeface="Arial"/>
            </a:endParaRPr>
          </a:p>
          <a:p>
            <a:pPr indent="0" lvl="0" marL="0" rtl="0" algn="l">
              <a:lnSpc>
                <a:spcPct val="90000"/>
              </a:lnSpc>
              <a:spcBef>
                <a:spcPts val="2400"/>
              </a:spcBef>
              <a:spcAft>
                <a:spcPts val="0"/>
              </a:spcAft>
              <a:buClr>
                <a:srgbClr val="FFFFFF"/>
              </a:buClr>
              <a:buSzPts val="3240"/>
              <a:buFont typeface="Corbel"/>
              <a:buNone/>
            </a:pPr>
            <a:r>
              <a:t/>
            </a:r>
            <a:endParaRPr sz="3240"/>
          </a:p>
        </p:txBody>
      </p:sp>
      <p:sp>
        <p:nvSpPr>
          <p:cNvPr id="131" name="Google Shape;131;p3"/>
          <p:cNvSpPr/>
          <p:nvPr/>
        </p:nvSpPr>
        <p:spPr>
          <a:xfrm>
            <a:off x="11014533" y="758952"/>
            <a:ext cx="1185379" cy="1651133"/>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63" y="2526526"/>
            <a:ext cx="1169701" cy="3563378"/>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279019" y="2526526"/>
            <a:ext cx="10920893" cy="3563377"/>
          </a:xfrm>
          <a:prstGeom prst="rect">
            <a:avLst/>
          </a:prstGeom>
          <a:solidFill>
            <a:srgbClr val="D8D8D8">
              <a:alpha val="6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 name="Google Shape;134;p3"/>
          <p:cNvSpPr txBox="1"/>
          <p:nvPr>
            <p:ph idx="1" type="body"/>
          </p:nvPr>
        </p:nvSpPr>
        <p:spPr>
          <a:xfrm>
            <a:off x="1279024" y="2531025"/>
            <a:ext cx="10512000" cy="3554400"/>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15000"/>
              </a:lnSpc>
              <a:spcBef>
                <a:spcPts val="2400"/>
              </a:spcBef>
              <a:spcAft>
                <a:spcPts val="0"/>
              </a:spcAft>
              <a:buClr>
                <a:schemeClr val="dk1"/>
              </a:buClr>
              <a:buSzPct val="39993"/>
              <a:buFont typeface="Arial"/>
              <a:buNone/>
            </a:pPr>
            <a:r>
              <a:rPr lang="en-US" sz="2750">
                <a:solidFill>
                  <a:schemeClr val="dk1"/>
                </a:solidFill>
                <a:highlight>
                  <a:srgbClr val="EFEFEF"/>
                </a:highlight>
                <a:latin typeface="Roboto"/>
                <a:ea typeface="Roboto"/>
                <a:cs typeface="Roboto"/>
                <a:sym typeface="Roboto"/>
              </a:rPr>
              <a:t>La serialización es un proceso en el que se traducen estructuras de datos (o estados de objetos) a un formato que puede almacenarse y reconstruirse con posterioridad. </a:t>
            </a:r>
            <a:endParaRPr sz="2750">
              <a:solidFill>
                <a:schemeClr val="dk1"/>
              </a:solidFill>
              <a:highlight>
                <a:srgbClr val="EFEFEF"/>
              </a:highlight>
              <a:latin typeface="Roboto"/>
              <a:ea typeface="Roboto"/>
              <a:cs typeface="Roboto"/>
              <a:sym typeface="Roboto"/>
            </a:endParaRPr>
          </a:p>
          <a:p>
            <a:pPr indent="0" lvl="0" marL="0" rtl="0" algn="l">
              <a:lnSpc>
                <a:spcPct val="115000"/>
              </a:lnSpc>
              <a:spcBef>
                <a:spcPts val="2400"/>
              </a:spcBef>
              <a:spcAft>
                <a:spcPts val="0"/>
              </a:spcAft>
              <a:buClr>
                <a:schemeClr val="dk1"/>
              </a:buClr>
              <a:buSzPct val="39993"/>
              <a:buFont typeface="Arial"/>
              <a:buNone/>
            </a:pPr>
            <a:r>
              <a:rPr lang="en-US" sz="2750">
                <a:solidFill>
                  <a:schemeClr val="dk1"/>
                </a:solidFill>
                <a:highlight>
                  <a:srgbClr val="EFEFEF"/>
                </a:highlight>
                <a:latin typeface="Roboto"/>
                <a:ea typeface="Roboto"/>
                <a:cs typeface="Roboto"/>
                <a:sym typeface="Roboto"/>
              </a:rPr>
              <a:t>La deserialización, por otro lado, es lo opuesto a la serialización, es transformar los datos serializados provenientes de un archivo, secuencia o socket de red en un objeto, y es en este último proceso donde reside la vulnerabilidad.</a:t>
            </a:r>
            <a:endParaRPr sz="2750">
              <a:solidFill>
                <a:schemeClr val="dk1"/>
              </a:solidFill>
              <a:highlight>
                <a:srgbClr val="D9D9D9"/>
              </a:highlight>
              <a:latin typeface="Roboto"/>
              <a:ea typeface="Roboto"/>
              <a:cs typeface="Roboto"/>
              <a:sym typeface="Roboto"/>
            </a:endParaRPr>
          </a:p>
          <a:p>
            <a:pPr indent="0" lvl="0" marL="0" rtl="0" algn="l">
              <a:lnSpc>
                <a:spcPct val="115000"/>
              </a:lnSpc>
              <a:spcBef>
                <a:spcPts val="2400"/>
              </a:spcBef>
              <a:spcAft>
                <a:spcPts val="0"/>
              </a:spcAft>
              <a:buClr>
                <a:schemeClr val="dk1"/>
              </a:buClr>
              <a:buSzPct val="39993"/>
              <a:buFont typeface="Arial"/>
              <a:buNone/>
            </a:pPr>
            <a:r>
              <a:rPr lang="en-US" sz="2750">
                <a:solidFill>
                  <a:schemeClr val="dk1"/>
                </a:solidFill>
                <a:highlight>
                  <a:srgbClr val="EFEFEF"/>
                </a:highlight>
                <a:latin typeface="Roboto"/>
                <a:ea typeface="Roboto"/>
                <a:cs typeface="Roboto"/>
                <a:sym typeface="Roboto"/>
              </a:rPr>
              <a:t>Aunque muchos lenguajes de programación permiten personalizar los procesos de deserialización, con frecuencia los atacantes logran abusar de estas características cuando la aplicación deserializa datos controlados por el atacante. </a:t>
            </a:r>
            <a:endParaRPr sz="2750">
              <a:solidFill>
                <a:schemeClr val="dk1"/>
              </a:solidFill>
              <a:highlight>
                <a:srgbClr val="EFEFEF"/>
              </a:highlight>
              <a:latin typeface="Roboto"/>
              <a:ea typeface="Roboto"/>
              <a:cs typeface="Roboto"/>
              <a:sym typeface="Roboto"/>
            </a:endParaRPr>
          </a:p>
          <a:p>
            <a:pPr indent="0" lvl="0" marL="0" rtl="0" algn="l">
              <a:lnSpc>
                <a:spcPct val="90000"/>
              </a:lnSpc>
              <a:spcBef>
                <a:spcPts val="2400"/>
              </a:spcBef>
              <a:spcAft>
                <a:spcPts val="0"/>
              </a:spcAft>
              <a:buSzPct val="100000"/>
              <a:buNone/>
            </a:pPr>
            <a:r>
              <a:t/>
            </a:r>
            <a:endParaRPr b="1"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4"/>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0" y="759600"/>
            <a:ext cx="11724600" cy="533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4"/>
          <p:cNvPicPr preferRelativeResize="0"/>
          <p:nvPr/>
        </p:nvPicPr>
        <p:blipFill>
          <a:blip r:embed="rId3">
            <a:alphaModFix/>
          </a:blip>
          <a:stretch>
            <a:fillRect/>
          </a:stretch>
        </p:blipFill>
        <p:spPr>
          <a:xfrm>
            <a:off x="1106350" y="1242537"/>
            <a:ext cx="9511901" cy="436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5"/>
          <p:cNvSpPr/>
          <p:nvPr/>
        </p:nvSpPr>
        <p:spPr>
          <a:xfrm>
            <a:off x="0" y="759599"/>
            <a:ext cx="7052486"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txBox="1"/>
          <p:nvPr>
            <p:ph idx="1" type="body"/>
          </p:nvPr>
        </p:nvSpPr>
        <p:spPr>
          <a:xfrm>
            <a:off x="289248" y="1008993"/>
            <a:ext cx="6500435" cy="47759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1800">
                <a:solidFill>
                  <a:srgbClr val="FFFFFF"/>
                </a:solidFill>
              </a:rPr>
              <a:t>investigación cuantitativa:</a:t>
            </a:r>
            <a:endParaRPr/>
          </a:p>
          <a:p>
            <a:pPr indent="0" lvl="0" marL="0" rtl="0" algn="l">
              <a:lnSpc>
                <a:spcPct val="90000"/>
              </a:lnSpc>
              <a:spcBef>
                <a:spcPts val="1200"/>
              </a:spcBef>
              <a:spcAft>
                <a:spcPts val="0"/>
              </a:spcAft>
              <a:buSzPts val="1800"/>
              <a:buNone/>
            </a:pPr>
            <a:r>
              <a:rPr lang="en-US" sz="1800">
                <a:solidFill>
                  <a:srgbClr val="FFFFFF"/>
                </a:solidFill>
              </a:rPr>
              <a:t>utiliza la recolección y el análisis de datos para contestar preguntas de investigación y probar hipótesis establecidas previamente, y confía en la medición numérica, el conteo y frecuentemente en el uso de la estadística.</a:t>
            </a:r>
            <a:endParaRPr/>
          </a:p>
          <a:p>
            <a:pPr indent="0" lvl="0" marL="0" rtl="0" algn="l">
              <a:lnSpc>
                <a:spcPct val="90000"/>
              </a:lnSpc>
              <a:spcBef>
                <a:spcPts val="1200"/>
              </a:spcBef>
              <a:spcAft>
                <a:spcPts val="0"/>
              </a:spcAft>
              <a:buSzPts val="1800"/>
              <a:buNone/>
            </a:pPr>
            <a:r>
              <a:rPr lang="en-US" sz="1800">
                <a:solidFill>
                  <a:srgbClr val="FFFFFF"/>
                </a:solidFill>
              </a:rPr>
              <a:t>Normalmente l proceso de investigación consiste en el desarrollo de escalas y preguntas, así que se utilice para medir varios factores importantes, incluyendo nivel numérico, los sentimientos y la satisfacción. Algunos ejemplos de la investigación cuantitativa son</a:t>
            </a:r>
            <a:endParaRPr/>
          </a:p>
          <a:p>
            <a:pPr indent="0" lvl="0" marL="0" rtl="0" algn="l">
              <a:lnSpc>
                <a:spcPct val="90000"/>
              </a:lnSpc>
              <a:spcBef>
                <a:spcPts val="1200"/>
              </a:spcBef>
              <a:spcAft>
                <a:spcPts val="0"/>
              </a:spcAft>
              <a:buSzPts val="1800"/>
              <a:buNone/>
            </a:pPr>
            <a:r>
              <a:rPr lang="en-US" sz="1800">
                <a:solidFill>
                  <a:srgbClr val="FFFFFF"/>
                </a:solidFill>
              </a:rPr>
              <a:t>• Grupo de Investigación</a:t>
            </a:r>
            <a:endParaRPr/>
          </a:p>
          <a:p>
            <a:pPr indent="0" lvl="0" marL="0" rtl="0" algn="l">
              <a:lnSpc>
                <a:spcPct val="90000"/>
              </a:lnSpc>
              <a:spcBef>
                <a:spcPts val="1200"/>
              </a:spcBef>
              <a:spcAft>
                <a:spcPts val="0"/>
              </a:spcAft>
              <a:buSzPts val="1800"/>
              <a:buNone/>
            </a:pPr>
            <a:r>
              <a:rPr lang="en-US" sz="1800">
                <a:solidFill>
                  <a:srgbClr val="FFFFFF"/>
                </a:solidFill>
              </a:rPr>
              <a:t>• De papel o por correo encuestas</a:t>
            </a:r>
            <a:endParaRPr/>
          </a:p>
          <a:p>
            <a:pPr indent="0" lvl="0" marL="0" rtl="0" algn="l">
              <a:lnSpc>
                <a:spcPct val="90000"/>
              </a:lnSpc>
              <a:spcBef>
                <a:spcPts val="1200"/>
              </a:spcBef>
              <a:spcAft>
                <a:spcPts val="0"/>
              </a:spcAft>
              <a:buSzPts val="1800"/>
              <a:buNone/>
            </a:pPr>
            <a:r>
              <a:rPr lang="en-US" sz="1800">
                <a:solidFill>
                  <a:srgbClr val="FFFFFF"/>
                </a:solidFill>
              </a:rPr>
              <a:t>• Encuestas telefónicas</a:t>
            </a:r>
            <a:endParaRPr/>
          </a:p>
          <a:p>
            <a:pPr indent="0" lvl="0" marL="0" rtl="0" algn="l">
              <a:lnSpc>
                <a:spcPct val="90000"/>
              </a:lnSpc>
              <a:spcBef>
                <a:spcPts val="1200"/>
              </a:spcBef>
              <a:spcAft>
                <a:spcPts val="0"/>
              </a:spcAft>
              <a:buSzPts val="1800"/>
              <a:buNone/>
            </a:pPr>
            <a:r>
              <a:rPr lang="en-US" sz="1800">
                <a:solidFill>
                  <a:srgbClr val="FFFFFF"/>
                </a:solidFill>
              </a:rPr>
              <a:t>• Encuestas en línea</a:t>
            </a:r>
            <a:endParaRPr/>
          </a:p>
        </p:txBody>
      </p:sp>
      <p:pic>
        <p:nvPicPr>
          <p:cNvPr id="149" name="Google Shape;149;p5"/>
          <p:cNvPicPr preferRelativeResize="0"/>
          <p:nvPr/>
        </p:nvPicPr>
        <p:blipFill rotWithShape="1">
          <a:blip r:embed="rId3">
            <a:alphaModFix/>
          </a:blip>
          <a:srcRect b="-1" l="43845" r="8987" t="0"/>
          <a:stretch/>
        </p:blipFill>
        <p:spPr>
          <a:xfrm>
            <a:off x="7545032" y="759599"/>
            <a:ext cx="3778286" cy="533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6"/>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0" y="759599"/>
            <a:ext cx="7052486"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txBox="1"/>
          <p:nvPr>
            <p:ph type="title"/>
          </p:nvPr>
        </p:nvSpPr>
        <p:spPr>
          <a:xfrm>
            <a:off x="0" y="784427"/>
            <a:ext cx="6451110" cy="1255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Características de la investigación cuantitativa</a:t>
            </a:r>
            <a:endParaRPr/>
          </a:p>
        </p:txBody>
      </p:sp>
      <p:sp>
        <p:nvSpPr>
          <p:cNvPr id="158" name="Google Shape;158;p6"/>
          <p:cNvSpPr txBox="1"/>
          <p:nvPr>
            <p:ph idx="2" type="body"/>
          </p:nvPr>
        </p:nvSpPr>
        <p:spPr>
          <a:xfrm>
            <a:off x="115613" y="1891862"/>
            <a:ext cx="6828043" cy="43723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Char char="●"/>
            </a:pPr>
            <a:r>
              <a:rPr lang="en-US" sz="1800">
                <a:solidFill>
                  <a:srgbClr val="FFFFFF"/>
                </a:solidFill>
              </a:rPr>
              <a:t>- La objetividad es la única forma de alcanzar el conocimiento, por lo que utiliza</a:t>
            </a:r>
            <a:endParaRPr sz="1800">
              <a:solidFill>
                <a:srgbClr val="FFFFFF"/>
              </a:solidFill>
            </a:endParaRPr>
          </a:p>
          <a:p>
            <a:pPr indent="0" lvl="0" marL="0" rtl="0" algn="l">
              <a:lnSpc>
                <a:spcPct val="90000"/>
              </a:lnSpc>
              <a:spcBef>
                <a:spcPts val="1200"/>
              </a:spcBef>
              <a:spcAft>
                <a:spcPts val="0"/>
              </a:spcAft>
              <a:buSzPts val="1800"/>
              <a:buChar char="●"/>
            </a:pPr>
            <a:r>
              <a:rPr lang="en-US" sz="1800">
                <a:solidFill>
                  <a:srgbClr val="FFFFFF"/>
                </a:solidFill>
              </a:rPr>
              <a:t>- la medición exhaustiva y controlada, intentando buscar la certeza del mismo.</a:t>
            </a:r>
            <a:endParaRPr/>
          </a:p>
          <a:p>
            <a:pPr indent="0" lvl="0" marL="0" rtl="0" algn="l">
              <a:lnSpc>
                <a:spcPct val="90000"/>
              </a:lnSpc>
              <a:spcBef>
                <a:spcPts val="1200"/>
              </a:spcBef>
              <a:spcAft>
                <a:spcPts val="0"/>
              </a:spcAft>
              <a:buSzPts val="1800"/>
              <a:buChar char="●"/>
            </a:pPr>
            <a:r>
              <a:rPr lang="en-US" sz="1800">
                <a:solidFill>
                  <a:srgbClr val="FFFFFF"/>
                </a:solidFill>
              </a:rPr>
              <a:t>- El objeto de estudio es el elemento singular Empírico. Sostiene que al existir</a:t>
            </a:r>
            <a:endParaRPr sz="1800">
              <a:solidFill>
                <a:srgbClr val="FFFFFF"/>
              </a:solidFill>
            </a:endParaRPr>
          </a:p>
          <a:p>
            <a:pPr indent="0" lvl="0" marL="0" rtl="0" algn="l">
              <a:lnSpc>
                <a:spcPct val="90000"/>
              </a:lnSpc>
              <a:spcBef>
                <a:spcPts val="1200"/>
              </a:spcBef>
              <a:spcAft>
                <a:spcPts val="0"/>
              </a:spcAft>
              <a:buSzPts val="1800"/>
              <a:buChar char="●"/>
            </a:pPr>
            <a:r>
              <a:rPr lang="en-US" sz="1800">
                <a:solidFill>
                  <a:srgbClr val="FFFFFF"/>
                </a:solidFill>
              </a:rPr>
              <a:t>- relación de independencia entre el sujeto y el objeto, ya que el investigador tiene</a:t>
            </a:r>
            <a:endParaRPr sz="1800">
              <a:solidFill>
                <a:srgbClr val="FFFFFF"/>
              </a:solidFill>
            </a:endParaRPr>
          </a:p>
          <a:p>
            <a:pPr indent="0" lvl="0" marL="0" rtl="0" algn="l">
              <a:lnSpc>
                <a:spcPct val="90000"/>
              </a:lnSpc>
              <a:spcBef>
                <a:spcPts val="1200"/>
              </a:spcBef>
              <a:spcAft>
                <a:spcPts val="0"/>
              </a:spcAft>
              <a:buSzPts val="1800"/>
              <a:buChar char="●"/>
            </a:pPr>
            <a:r>
              <a:rPr lang="en-US" sz="1800">
                <a:solidFill>
                  <a:srgbClr val="FFFFFF"/>
                </a:solidFill>
              </a:rPr>
              <a:t>una perspectiva desde afuera.</a:t>
            </a:r>
            <a:endParaRPr/>
          </a:p>
          <a:p>
            <a:pPr indent="0" lvl="0" marL="0" rtl="0" algn="l">
              <a:lnSpc>
                <a:spcPct val="90000"/>
              </a:lnSpc>
              <a:spcBef>
                <a:spcPts val="1200"/>
              </a:spcBef>
              <a:spcAft>
                <a:spcPts val="0"/>
              </a:spcAft>
              <a:buSzPts val="1800"/>
              <a:buChar char="●"/>
            </a:pPr>
            <a:r>
              <a:rPr lang="en-US" sz="1800">
                <a:solidFill>
                  <a:srgbClr val="FFFFFF"/>
                </a:solidFill>
              </a:rPr>
              <a:t>- La teoría es el elemento fundamental de la investigación Social, le aporta su</a:t>
            </a:r>
            <a:endParaRPr sz="1800">
              <a:solidFill>
                <a:srgbClr val="FFFFFF"/>
              </a:solidFill>
            </a:endParaRPr>
          </a:p>
          <a:p>
            <a:pPr indent="0" lvl="0" marL="0" rtl="0" algn="l">
              <a:lnSpc>
                <a:spcPct val="90000"/>
              </a:lnSpc>
              <a:spcBef>
                <a:spcPts val="1200"/>
              </a:spcBef>
              <a:spcAft>
                <a:spcPts val="0"/>
              </a:spcAft>
              <a:buSzPts val="1800"/>
              <a:buChar char="●"/>
            </a:pPr>
            <a:r>
              <a:rPr lang="en-US" sz="1800">
                <a:solidFill>
                  <a:srgbClr val="FFFFFF"/>
                </a:solidFill>
              </a:rPr>
              <a:t>origen, su marco y su fin.</a:t>
            </a:r>
            <a:endParaRPr/>
          </a:p>
          <a:p>
            <a:pPr indent="0" lvl="0" marL="0" rtl="0" algn="l">
              <a:lnSpc>
                <a:spcPct val="90000"/>
              </a:lnSpc>
              <a:spcBef>
                <a:spcPts val="1200"/>
              </a:spcBef>
              <a:spcAft>
                <a:spcPts val="0"/>
              </a:spcAft>
              <a:buSzPts val="1800"/>
              <a:buChar char="●"/>
            </a:pPr>
            <a:r>
              <a:rPr lang="en-US" sz="1800">
                <a:solidFill>
                  <a:srgbClr val="FFFFFF"/>
                </a:solidFill>
              </a:rPr>
              <a:t> </a:t>
            </a:r>
            <a:endParaRPr/>
          </a:p>
        </p:txBody>
      </p:sp>
      <p:pic>
        <p:nvPicPr>
          <p:cNvPr id="159" name="Google Shape;159;p6"/>
          <p:cNvPicPr preferRelativeResize="0"/>
          <p:nvPr/>
        </p:nvPicPr>
        <p:blipFill rotWithShape="1">
          <a:blip r:embed="rId3">
            <a:alphaModFix/>
          </a:blip>
          <a:srcRect b="0" l="22838" r="26342" t="0"/>
          <a:stretch/>
        </p:blipFill>
        <p:spPr>
          <a:xfrm>
            <a:off x="7545032" y="759599"/>
            <a:ext cx="3778286" cy="533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7"/>
          <p:cNvSpPr txBox="1"/>
          <p:nvPr>
            <p:ph idx="1" type="body"/>
          </p:nvPr>
        </p:nvSpPr>
        <p:spPr>
          <a:xfrm>
            <a:off x="3619925" y="758950"/>
            <a:ext cx="7177500" cy="2427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5000"/>
              </a:lnSpc>
              <a:spcBef>
                <a:spcPts val="2400"/>
              </a:spcBef>
              <a:spcAft>
                <a:spcPts val="0"/>
              </a:spcAft>
              <a:buClr>
                <a:schemeClr val="dk1"/>
              </a:buClr>
              <a:buSzPct val="64705"/>
              <a:buFont typeface="Arial"/>
              <a:buNone/>
            </a:pPr>
            <a:r>
              <a:rPr lang="en-US" sz="1700">
                <a:solidFill>
                  <a:schemeClr val="dk1"/>
                </a:solidFill>
                <a:highlight>
                  <a:schemeClr val="lt1"/>
                </a:highlight>
                <a:latin typeface="Roboto"/>
                <a:ea typeface="Roboto"/>
                <a:cs typeface="Roboto"/>
                <a:sym typeface="Roboto"/>
              </a:rPr>
              <a:t>Generalmente esta vulnerabilidad ocurre por falta de comprensión de lo peligroso que puede ser la deserialización de datos controlables por el usuario. </a:t>
            </a:r>
            <a:endParaRPr sz="17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ct val="64705"/>
              <a:buFont typeface="Arial"/>
              <a:buNone/>
            </a:pPr>
            <a:r>
              <a:rPr lang="en-US" sz="1700">
                <a:solidFill>
                  <a:schemeClr val="dk1"/>
                </a:solidFill>
                <a:highlight>
                  <a:schemeClr val="lt1"/>
                </a:highlight>
                <a:latin typeface="Roboto"/>
                <a:ea typeface="Roboto"/>
                <a:cs typeface="Roboto"/>
                <a:sym typeface="Roboto"/>
              </a:rPr>
              <a:t>Ya que, idealmente, la entrada del usuario nunca debería deserializarse en absoluto. Es decir que no es posible deserializar de forma segura una entrada que no es de confianza.</a:t>
            </a:r>
            <a:endParaRPr sz="1700">
              <a:solidFill>
                <a:schemeClr val="dk1"/>
              </a:solidFill>
              <a:highlight>
                <a:schemeClr val="lt1"/>
              </a:highlight>
              <a:latin typeface="Roboto"/>
              <a:ea typeface="Roboto"/>
              <a:cs typeface="Roboto"/>
              <a:sym typeface="Roboto"/>
            </a:endParaRPr>
          </a:p>
          <a:p>
            <a:pPr indent="0" lvl="0" marL="0" rtl="0" algn="l">
              <a:lnSpc>
                <a:spcPct val="90000"/>
              </a:lnSpc>
              <a:spcBef>
                <a:spcPts val="2400"/>
              </a:spcBef>
              <a:spcAft>
                <a:spcPts val="0"/>
              </a:spcAft>
              <a:buSzPct val="100000"/>
              <a:buNone/>
            </a:pPr>
            <a:r>
              <a:t/>
            </a:r>
            <a:endParaRPr b="1"/>
          </a:p>
          <a:p>
            <a:pPr indent="0" lvl="0" marL="0" rtl="0" algn="l">
              <a:lnSpc>
                <a:spcPct val="90000"/>
              </a:lnSpc>
              <a:spcBef>
                <a:spcPts val="1200"/>
              </a:spcBef>
              <a:spcAft>
                <a:spcPts val="0"/>
              </a:spcAft>
              <a:buSzPct val="100000"/>
              <a:buNone/>
            </a:pPr>
            <a:r>
              <a:t/>
            </a:r>
            <a:endParaRPr/>
          </a:p>
        </p:txBody>
      </p:sp>
      <p:sp>
        <p:nvSpPr>
          <p:cNvPr id="165" name="Google Shape;165;p7"/>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txBox="1"/>
          <p:nvPr/>
        </p:nvSpPr>
        <p:spPr>
          <a:xfrm>
            <a:off x="275675" y="1636125"/>
            <a:ext cx="3078900" cy="29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800"/>
              </a:spcBef>
              <a:spcAft>
                <a:spcPts val="0"/>
              </a:spcAft>
              <a:buClr>
                <a:schemeClr val="dk1"/>
              </a:buClr>
              <a:buSzPts val="1100"/>
              <a:buFont typeface="Arial"/>
              <a:buNone/>
            </a:pPr>
            <a:r>
              <a:rPr b="1" lang="en-US" sz="2200">
                <a:solidFill>
                  <a:srgbClr val="FFFFFF"/>
                </a:solidFill>
                <a:highlight>
                  <a:schemeClr val="accent1"/>
                </a:highlight>
              </a:rPr>
              <a:t>¿Cómo funciona la deserialización insegura?</a:t>
            </a:r>
            <a:endParaRPr b="1" sz="2200">
              <a:solidFill>
                <a:srgbClr val="FFFFFF"/>
              </a:solidFill>
              <a:highlight>
                <a:schemeClr val="accent1"/>
              </a:highlight>
            </a:endParaRPr>
          </a:p>
          <a:p>
            <a:pPr indent="0" lvl="0" marL="0" rtl="0" algn="l">
              <a:spcBef>
                <a:spcPts val="2400"/>
              </a:spcBef>
              <a:spcAft>
                <a:spcPts val="0"/>
              </a:spcAft>
              <a:buNone/>
            </a:pPr>
            <a:r>
              <a:t/>
            </a:r>
            <a:endParaRPr sz="2000">
              <a:solidFill>
                <a:srgbClr val="595959"/>
              </a:solidFill>
              <a:latin typeface="Corbel"/>
              <a:ea typeface="Corbel"/>
              <a:cs typeface="Corbel"/>
              <a:sym typeface="Corbel"/>
            </a:endParaRPr>
          </a:p>
        </p:txBody>
      </p:sp>
      <p:pic>
        <p:nvPicPr>
          <p:cNvPr id="167" name="Google Shape;167;p7"/>
          <p:cNvPicPr preferRelativeResize="0"/>
          <p:nvPr/>
        </p:nvPicPr>
        <p:blipFill>
          <a:blip r:embed="rId3">
            <a:alphaModFix/>
          </a:blip>
          <a:stretch>
            <a:fillRect/>
          </a:stretch>
        </p:blipFill>
        <p:spPr>
          <a:xfrm>
            <a:off x="4127200" y="3095600"/>
            <a:ext cx="5984621" cy="3366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3" name="Google Shape;173;p8"/>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4800"/>
              </a:spcBef>
              <a:spcAft>
                <a:spcPts val="0"/>
              </a:spcAft>
              <a:buClr>
                <a:schemeClr val="dk1"/>
              </a:buClr>
              <a:buSzPts val="1100"/>
              <a:buFont typeface="Arial"/>
              <a:buNone/>
            </a:pPr>
            <a:r>
              <a:rPr b="1" lang="en-US" sz="1900">
                <a:solidFill>
                  <a:srgbClr val="FFFFFF"/>
                </a:solidFill>
                <a:highlight>
                  <a:schemeClr val="accent1"/>
                </a:highlight>
                <a:latin typeface="Arial"/>
                <a:ea typeface="Arial"/>
                <a:cs typeface="Arial"/>
                <a:sym typeface="Arial"/>
              </a:rPr>
              <a:t>Ejemplo de explotación</a:t>
            </a:r>
            <a:endParaRPr b="1" sz="1900">
              <a:solidFill>
                <a:srgbClr val="FFFFFF"/>
              </a:solidFill>
              <a:highlight>
                <a:schemeClr val="accent1"/>
              </a:highlight>
              <a:latin typeface="Arial"/>
              <a:ea typeface="Arial"/>
              <a:cs typeface="Arial"/>
              <a:sym typeface="Arial"/>
            </a:endParaRPr>
          </a:p>
          <a:p>
            <a:pPr indent="0" lvl="0" marL="0" rtl="0" algn="l">
              <a:lnSpc>
                <a:spcPct val="90000"/>
              </a:lnSpc>
              <a:spcBef>
                <a:spcPts val="2400"/>
              </a:spcBef>
              <a:spcAft>
                <a:spcPts val="0"/>
              </a:spcAft>
              <a:buClr>
                <a:srgbClr val="FFFFFF"/>
              </a:buClr>
              <a:buSzPts val="3600"/>
              <a:buFont typeface="Corbel"/>
              <a:buNone/>
            </a:pPr>
            <a:r>
              <a:t/>
            </a:r>
            <a:endParaRPr b="1"/>
          </a:p>
        </p:txBody>
      </p:sp>
      <p:sp>
        <p:nvSpPr>
          <p:cNvPr id="175" name="Google Shape;175;p8"/>
          <p:cNvSpPr/>
          <p:nvPr/>
        </p:nvSpPr>
        <p:spPr>
          <a:xfrm>
            <a:off x="3697130" y="754144"/>
            <a:ext cx="7865196" cy="5335760"/>
          </a:xfrm>
          <a:prstGeom prst="rect">
            <a:avLst/>
          </a:prstGeom>
          <a:solidFill>
            <a:schemeClr val="lt1">
              <a:alpha val="8784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txBox="1"/>
          <p:nvPr>
            <p:ph idx="1" type="body"/>
          </p:nvPr>
        </p:nvSpPr>
        <p:spPr>
          <a:xfrm>
            <a:off x="3972130" y="86865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rPr lang="en-US" sz="1500">
                <a:solidFill>
                  <a:schemeClr val="dk1"/>
                </a:solidFill>
                <a:highlight>
                  <a:schemeClr val="lt1"/>
                </a:highlight>
                <a:latin typeface="Roboto"/>
                <a:ea typeface="Roboto"/>
                <a:cs typeface="Roboto"/>
                <a:sym typeface="Roboto"/>
              </a:rPr>
              <a:t>A continuación podemos observar un escenario de un sistema vulnerable:</a:t>
            </a:r>
            <a:endParaRPr sz="1500">
              <a:solidFill>
                <a:schemeClr val="dk1"/>
              </a:solidFill>
              <a:highlight>
                <a:schemeClr val="lt1"/>
              </a:highlight>
              <a:latin typeface="Roboto"/>
              <a:ea typeface="Roboto"/>
              <a:cs typeface="Roboto"/>
              <a:sym typeface="Roboto"/>
            </a:endParaRPr>
          </a:p>
          <a:p>
            <a:pPr indent="-323850" lvl="0" marL="457200" rtl="0" algn="l">
              <a:lnSpc>
                <a:spcPct val="115000"/>
              </a:lnSpc>
              <a:spcBef>
                <a:spcPts val="2400"/>
              </a:spcBef>
              <a:spcAft>
                <a:spcPts val="0"/>
              </a:spcAft>
              <a:buClr>
                <a:schemeClr val="dk1"/>
              </a:buClr>
              <a:buSzPts val="1500"/>
              <a:buFont typeface="Roboto"/>
              <a:buAutoNum type="arabicPeriod"/>
            </a:pPr>
            <a:r>
              <a:rPr lang="en-US" sz="1500">
                <a:solidFill>
                  <a:schemeClr val="dk1"/>
                </a:solidFill>
                <a:highlight>
                  <a:schemeClr val="lt1"/>
                </a:highlight>
                <a:latin typeface="Roboto"/>
                <a:ea typeface="Roboto"/>
                <a:cs typeface="Roboto"/>
                <a:sym typeface="Roboto"/>
              </a:rPr>
              <a:t>Al iniciar sesión en una aplicación es posible identificar que la </a:t>
            </a:r>
            <a:r>
              <a:rPr i="1" lang="en-US" sz="1500">
                <a:solidFill>
                  <a:schemeClr val="dk1"/>
                </a:solidFill>
                <a:highlight>
                  <a:schemeClr val="lt1"/>
                </a:highlight>
                <a:latin typeface="Roboto"/>
                <a:ea typeface="Roboto"/>
                <a:cs typeface="Roboto"/>
                <a:sym typeface="Roboto"/>
              </a:rPr>
              <a:t>cookie</a:t>
            </a:r>
            <a:r>
              <a:rPr lang="en-US" sz="1500">
                <a:solidFill>
                  <a:schemeClr val="dk1"/>
                </a:solidFill>
                <a:highlight>
                  <a:schemeClr val="lt1"/>
                </a:highlight>
                <a:latin typeface="Roboto"/>
                <a:ea typeface="Roboto"/>
                <a:cs typeface="Roboto"/>
                <a:sym typeface="Roboto"/>
              </a:rPr>
              <a:t> de sesión está codificada con URL y Base64. </a:t>
            </a:r>
            <a:endParaRPr sz="1500">
              <a:solidFill>
                <a:schemeClr val="dk1"/>
              </a:solidFill>
              <a:highlight>
                <a:schemeClr val="lt1"/>
              </a:highlight>
              <a:latin typeface="Roboto"/>
              <a:ea typeface="Roboto"/>
              <a:cs typeface="Roboto"/>
              <a:sym typeface="Roboto"/>
            </a:endParaRPr>
          </a:p>
          <a:p>
            <a:pPr indent="0" lvl="0" marL="0" rtl="0" algn="l">
              <a:lnSpc>
                <a:spcPct val="90000"/>
              </a:lnSpc>
              <a:spcBef>
                <a:spcPts val="2400"/>
              </a:spcBef>
              <a:spcAft>
                <a:spcPts val="0"/>
              </a:spcAft>
              <a:buSzPts val="2000"/>
              <a:buNone/>
            </a:pPr>
            <a:r>
              <a:t/>
            </a:r>
            <a:endParaRPr/>
          </a:p>
          <a:p>
            <a:pPr indent="0" lvl="0" marL="0" rtl="0" algn="l">
              <a:lnSpc>
                <a:spcPct val="90000"/>
              </a:lnSpc>
              <a:spcBef>
                <a:spcPts val="1200"/>
              </a:spcBef>
              <a:spcAft>
                <a:spcPts val="0"/>
              </a:spcAft>
              <a:buSzPts val="2000"/>
              <a:buNone/>
            </a:pPr>
            <a:r>
              <a:t/>
            </a:r>
            <a:endParaRPr b="0" i="0"/>
          </a:p>
          <a:p>
            <a:pPr indent="-55879" lvl="0" marL="182880" rtl="0" algn="l">
              <a:lnSpc>
                <a:spcPct val="90000"/>
              </a:lnSpc>
              <a:spcBef>
                <a:spcPts val="1200"/>
              </a:spcBef>
              <a:spcAft>
                <a:spcPts val="0"/>
              </a:spcAft>
              <a:buSzPts val="2000"/>
              <a:buNone/>
            </a:pPr>
            <a:r>
              <a:rPr lang="en-US" sz="1500">
                <a:solidFill>
                  <a:schemeClr val="dk1"/>
                </a:solidFill>
                <a:highlight>
                  <a:schemeClr val="lt1"/>
                </a:highlight>
                <a:latin typeface="Roboto"/>
                <a:ea typeface="Roboto"/>
                <a:cs typeface="Roboto"/>
                <a:sym typeface="Roboto"/>
              </a:rPr>
              <a:t>2. Pero luego de decodificar esta </a:t>
            </a:r>
            <a:r>
              <a:rPr i="1" lang="en-US" sz="1500">
                <a:solidFill>
                  <a:schemeClr val="dk1"/>
                </a:solidFill>
                <a:highlight>
                  <a:schemeClr val="lt1"/>
                </a:highlight>
                <a:latin typeface="Roboto"/>
                <a:ea typeface="Roboto"/>
                <a:cs typeface="Roboto"/>
                <a:sym typeface="Roboto"/>
              </a:rPr>
              <a:t>cookie</a:t>
            </a:r>
            <a:r>
              <a:rPr lang="en-US" sz="1500">
                <a:solidFill>
                  <a:schemeClr val="dk1"/>
                </a:solidFill>
                <a:highlight>
                  <a:schemeClr val="lt1"/>
                </a:highlight>
                <a:latin typeface="Roboto"/>
                <a:ea typeface="Roboto"/>
                <a:cs typeface="Roboto"/>
                <a:sym typeface="Roboto"/>
              </a:rPr>
              <a:t>, se puede obtener el objeto serializado: en el que el atributo </a:t>
            </a:r>
            <a:r>
              <a:rPr i="1" lang="en-US" sz="1500">
                <a:solidFill>
                  <a:schemeClr val="dk1"/>
                </a:solidFill>
                <a:highlight>
                  <a:schemeClr val="lt1"/>
                </a:highlight>
                <a:latin typeface="Roboto"/>
                <a:ea typeface="Roboto"/>
                <a:cs typeface="Roboto"/>
                <a:sym typeface="Roboto"/>
              </a:rPr>
              <a:t>admin </a:t>
            </a:r>
            <a:r>
              <a:rPr lang="en-US" sz="1500">
                <a:solidFill>
                  <a:schemeClr val="dk1"/>
                </a:solidFill>
                <a:highlight>
                  <a:schemeClr val="lt1"/>
                </a:highlight>
                <a:latin typeface="Roboto"/>
                <a:ea typeface="Roboto"/>
                <a:cs typeface="Roboto"/>
                <a:sym typeface="Roboto"/>
              </a:rPr>
              <a:t>contiene el valor </a:t>
            </a:r>
            <a:r>
              <a:rPr i="1" lang="en-US" sz="1500">
                <a:solidFill>
                  <a:schemeClr val="dk1"/>
                </a:solidFill>
                <a:highlight>
                  <a:schemeClr val="lt1"/>
                </a:highlight>
                <a:latin typeface="Roboto"/>
                <a:ea typeface="Roboto"/>
                <a:cs typeface="Roboto"/>
                <a:sym typeface="Roboto"/>
              </a:rPr>
              <a:t>b:0</a:t>
            </a:r>
            <a:r>
              <a:rPr lang="en-US" sz="1500">
                <a:solidFill>
                  <a:schemeClr val="dk1"/>
                </a:solidFill>
                <a:highlight>
                  <a:schemeClr val="lt1"/>
                </a:highlight>
                <a:latin typeface="Roboto"/>
                <a:ea typeface="Roboto"/>
                <a:cs typeface="Roboto"/>
                <a:sym typeface="Roboto"/>
              </a:rPr>
              <a:t> el cual indica que el valor del booleano es falso (es decir, que el usuario no es </a:t>
            </a:r>
            <a:r>
              <a:rPr i="1" lang="en-US" sz="1500">
                <a:solidFill>
                  <a:schemeClr val="dk1"/>
                </a:solidFill>
                <a:highlight>
                  <a:schemeClr val="lt1"/>
                </a:highlight>
                <a:latin typeface="Roboto"/>
                <a:ea typeface="Roboto"/>
                <a:cs typeface="Roboto"/>
                <a:sym typeface="Roboto"/>
              </a:rPr>
              <a:t>admin</a:t>
            </a:r>
            <a:r>
              <a:rPr lang="en-US" sz="1500">
                <a:solidFill>
                  <a:schemeClr val="dk1"/>
                </a:solidFill>
                <a:highlight>
                  <a:schemeClr val="lt1"/>
                </a:highlight>
                <a:latin typeface="Roboto"/>
                <a:ea typeface="Roboto"/>
                <a:cs typeface="Roboto"/>
                <a:sym typeface="Roboto"/>
              </a:rPr>
              <a:t>).</a:t>
            </a:r>
            <a:endParaRPr sz="2300">
              <a:solidFill>
                <a:schemeClr val="dk1"/>
              </a:solidFill>
              <a:highlight>
                <a:schemeClr val="lt1"/>
              </a:highlight>
            </a:endParaRPr>
          </a:p>
        </p:txBody>
      </p:sp>
      <p:sp>
        <p:nvSpPr>
          <p:cNvPr id="177" name="Google Shape;177;p8"/>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8"/>
          <p:cNvPicPr preferRelativeResize="0"/>
          <p:nvPr/>
        </p:nvPicPr>
        <p:blipFill>
          <a:blip r:embed="rId3">
            <a:alphaModFix/>
          </a:blip>
          <a:stretch>
            <a:fillRect/>
          </a:stretch>
        </p:blipFill>
        <p:spPr>
          <a:xfrm>
            <a:off x="4891288" y="3152775"/>
            <a:ext cx="5476875" cy="552450"/>
          </a:xfrm>
          <a:prstGeom prst="rect">
            <a:avLst/>
          </a:prstGeom>
          <a:noFill/>
          <a:ln>
            <a:noFill/>
          </a:ln>
        </p:spPr>
      </p:pic>
      <p:pic>
        <p:nvPicPr>
          <p:cNvPr id="179" name="Google Shape;179;p8"/>
          <p:cNvPicPr preferRelativeResize="0"/>
          <p:nvPr/>
        </p:nvPicPr>
        <p:blipFill>
          <a:blip r:embed="rId4">
            <a:alphaModFix/>
          </a:blip>
          <a:stretch>
            <a:fillRect/>
          </a:stretch>
        </p:blipFill>
        <p:spPr>
          <a:xfrm>
            <a:off x="4886538" y="5029650"/>
            <a:ext cx="5486400" cy="34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85" name="Google Shape;185;p9"/>
          <p:cNvSpPr/>
          <p:nvPr/>
        </p:nvSpPr>
        <p:spPr>
          <a:xfrm>
            <a:off x="-7912"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txBox="1"/>
          <p:nvPr/>
        </p:nvSpPr>
        <p:spPr>
          <a:xfrm>
            <a:off x="691050" y="758950"/>
            <a:ext cx="10809900" cy="48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US" sz="1200">
                <a:solidFill>
                  <a:schemeClr val="dk1"/>
                </a:solidFill>
                <a:highlight>
                  <a:schemeClr val="lt1"/>
                </a:highlight>
                <a:latin typeface="Roboto"/>
                <a:ea typeface="Roboto"/>
                <a:cs typeface="Roboto"/>
                <a:sym typeface="Roboto"/>
              </a:rPr>
              <a:t>3. Si modificamos el atributo </a:t>
            </a:r>
            <a:r>
              <a:rPr i="1" lang="en-US" sz="1200">
                <a:solidFill>
                  <a:schemeClr val="dk1"/>
                </a:solidFill>
                <a:highlight>
                  <a:schemeClr val="lt1"/>
                </a:highlight>
                <a:latin typeface="Roboto"/>
                <a:ea typeface="Roboto"/>
                <a:cs typeface="Roboto"/>
                <a:sym typeface="Roboto"/>
              </a:rPr>
              <a:t>admin </a:t>
            </a:r>
            <a:r>
              <a:rPr lang="en-US" sz="1200">
                <a:solidFill>
                  <a:schemeClr val="dk1"/>
                </a:solidFill>
                <a:highlight>
                  <a:schemeClr val="lt1"/>
                </a:highlight>
                <a:latin typeface="Roboto"/>
                <a:ea typeface="Roboto"/>
                <a:cs typeface="Roboto"/>
                <a:sym typeface="Roboto"/>
              </a:rPr>
              <a:t>con el valor </a:t>
            </a:r>
            <a:r>
              <a:rPr i="1" lang="en-US" sz="1200">
                <a:solidFill>
                  <a:schemeClr val="dk1"/>
                </a:solidFill>
                <a:highlight>
                  <a:schemeClr val="lt1"/>
                </a:highlight>
                <a:latin typeface="Roboto"/>
                <a:ea typeface="Roboto"/>
                <a:cs typeface="Roboto"/>
                <a:sym typeface="Roboto"/>
              </a:rPr>
              <a:t>b:1</a:t>
            </a:r>
            <a:r>
              <a:rPr lang="en-US" sz="1200">
                <a:solidFill>
                  <a:schemeClr val="dk1"/>
                </a:solidFill>
                <a:highlight>
                  <a:schemeClr val="lt1"/>
                </a:highlight>
                <a:latin typeface="Roboto"/>
                <a:ea typeface="Roboto"/>
                <a:cs typeface="Roboto"/>
                <a:sym typeface="Roboto"/>
              </a:rPr>
              <a:t> y se vuelve a codificar, obtenemos como resultado el siguiente objeto serializado:</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200">
                <a:solidFill>
                  <a:schemeClr val="dk1"/>
                </a:solidFill>
                <a:highlight>
                  <a:schemeClr val="lt1"/>
                </a:highlight>
                <a:latin typeface="Roboto"/>
                <a:ea typeface="Roboto"/>
                <a:cs typeface="Roboto"/>
                <a:sym typeface="Roboto"/>
              </a:rPr>
              <a:t>4. Y si reemplazamos la </a:t>
            </a:r>
            <a:r>
              <a:rPr i="1" lang="en-US" sz="1200">
                <a:solidFill>
                  <a:schemeClr val="dk1"/>
                </a:solidFill>
                <a:highlight>
                  <a:schemeClr val="lt1"/>
                </a:highlight>
                <a:latin typeface="Roboto"/>
                <a:ea typeface="Roboto"/>
                <a:cs typeface="Roboto"/>
                <a:sym typeface="Roboto"/>
              </a:rPr>
              <a:t>cookie</a:t>
            </a:r>
            <a:r>
              <a:rPr lang="en-US" sz="1200">
                <a:solidFill>
                  <a:schemeClr val="dk1"/>
                </a:solidFill>
                <a:highlight>
                  <a:schemeClr val="lt1"/>
                </a:highlight>
                <a:latin typeface="Roboto"/>
                <a:ea typeface="Roboto"/>
                <a:cs typeface="Roboto"/>
                <a:sym typeface="Roboto"/>
              </a:rPr>
              <a:t> de sesión por el objeto serializado en el WebStorage del navegador y refrescamos la página se puede ver cómo se habilita un enlace para acceder al Admin Panel.</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en-US" sz="1200">
                <a:solidFill>
                  <a:schemeClr val="dk1"/>
                </a:solidFill>
                <a:highlight>
                  <a:schemeClr val="lt1"/>
                </a:highlight>
                <a:latin typeface="Roboto"/>
                <a:ea typeface="Roboto"/>
                <a:cs typeface="Roboto"/>
                <a:sym typeface="Roboto"/>
              </a:rPr>
              <a:t>5. De esta forma, un atacante puede acceder directamente al Admin Panel para operar de forma maliciosa.</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None/>
            </a:pPr>
            <a:r>
              <a:t/>
            </a:r>
            <a:endParaRPr sz="1100">
              <a:solidFill>
                <a:schemeClr val="dk1"/>
              </a:solidFill>
            </a:endParaRPr>
          </a:p>
          <a:p>
            <a:pPr indent="0" lvl="0" marL="0" rtl="0" algn="l">
              <a:spcBef>
                <a:spcPts val="0"/>
              </a:spcBef>
              <a:spcAft>
                <a:spcPts val="0"/>
              </a:spcAft>
              <a:buNone/>
            </a:pPr>
            <a:r>
              <a:t/>
            </a:r>
            <a:endParaRPr sz="2000">
              <a:solidFill>
                <a:srgbClr val="595959"/>
              </a:solidFill>
              <a:latin typeface="Corbel"/>
              <a:ea typeface="Corbel"/>
              <a:cs typeface="Corbel"/>
              <a:sym typeface="Corbel"/>
            </a:endParaRPr>
          </a:p>
        </p:txBody>
      </p:sp>
      <p:pic>
        <p:nvPicPr>
          <p:cNvPr id="187" name="Google Shape;187;p9"/>
          <p:cNvPicPr preferRelativeResize="0"/>
          <p:nvPr/>
        </p:nvPicPr>
        <p:blipFill>
          <a:blip r:embed="rId3">
            <a:alphaModFix/>
          </a:blip>
          <a:stretch>
            <a:fillRect/>
          </a:stretch>
        </p:blipFill>
        <p:spPr>
          <a:xfrm>
            <a:off x="3343275" y="1163938"/>
            <a:ext cx="5505450" cy="54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2022-09-01T23:18:41Z</dcterms:created>
  <dc:creator>JESUS IGNACIO MIRANDA SOSA</dc:creator>
</cp:coreProperties>
</file>