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 smtClean="0"/>
              <a:t>sdfsdf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B5F9-6FA2-43FC-A8BB-AB9DBC863D83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62A75-D993-41E7-ADA6-0113E521AB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58184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 smtClean="0"/>
              <a:t>sdfsdf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DD54C-D8CB-40A2-879A-B011220BEDA4}" type="datetimeFigureOut">
              <a:rPr lang="es-MX" smtClean="0"/>
              <a:t>13/06/2024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79F45-864C-4C29-B575-215F64222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44301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MX" smtClean="0"/>
              <a:t>sdfsdf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11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MX" smtClean="0"/>
              <a:t>sdfsdf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98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F245-316A-4612-823F-4BADC6982606}" type="datetime1">
              <a:rPr lang="es-MX" smtClean="0"/>
              <a:t>13/06/2024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96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7BE8-5F81-4B2C-82FC-04900593364F}" type="datetime1">
              <a:rPr lang="es-MX" smtClean="0"/>
              <a:t>13/06/2024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25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DBC-C0BA-462A-87A6-3F24F46E9AFE}" type="datetime1">
              <a:rPr lang="es-MX" smtClean="0"/>
              <a:t>13/06/2024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12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4D3-5697-40F7-8F39-4F780FE14C31}" type="datetime1">
              <a:rPr lang="es-MX" smtClean="0"/>
              <a:t>13/06/2024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1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ECE-00C2-4626-AA56-BBEED8982F51}" type="datetime1">
              <a:rPr lang="es-MX" smtClean="0"/>
              <a:t>13/06/2024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0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0635-47DB-4E71-BCE2-95912B7375EF}" type="datetime1">
              <a:rPr lang="es-MX" smtClean="0"/>
              <a:t>13/06/2024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6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C1F1-0161-42B2-810D-54546F9FFAEF}" type="datetime1">
              <a:rPr lang="es-MX" smtClean="0"/>
              <a:t>13/06/2024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87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AFAC-7889-437F-84E7-901C8A3706AA}" type="datetime1">
              <a:rPr lang="es-MX" smtClean="0"/>
              <a:t>13/06/2024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81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8F2-0EC3-4AD0-AC6C-BB09C9B9BDD4}" type="datetime1">
              <a:rPr lang="es-MX" smtClean="0"/>
              <a:t>13/06/2024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9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301-D2A1-48C4-94F3-66022F967B69}" type="datetime1">
              <a:rPr lang="es-MX" smtClean="0"/>
              <a:t>13/06/2024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73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AB74-DF78-4318-8242-BDC145F0DEE2}" type="datetime1">
              <a:rPr lang="es-MX" smtClean="0"/>
              <a:t>13/06/2024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37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E218-E723-43AB-8DFB-50020F851D60}" type="datetime1">
              <a:rPr lang="es-MX" smtClean="0"/>
              <a:t>13/06/2024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813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9147" y="189032"/>
            <a:ext cx="562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Flujo de alta </a:t>
            </a:r>
            <a:r>
              <a:rPr lang="es-MX" dirty="0" smtClean="0"/>
              <a:t>de un bien inmueble por </a:t>
            </a:r>
            <a:r>
              <a:rPr lang="es-MX" dirty="0" smtClean="0"/>
              <a:t>concepto de compra</a:t>
            </a:r>
            <a:endParaRPr lang="es-MX" dirty="0"/>
          </a:p>
        </p:txBody>
      </p:sp>
      <p:sp>
        <p:nvSpPr>
          <p:cNvPr id="5" name="Elipse 4"/>
          <p:cNvSpPr/>
          <p:nvPr/>
        </p:nvSpPr>
        <p:spPr>
          <a:xfrm>
            <a:off x="584270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/>
          <p:cNvCxnSpPr>
            <a:stCxn id="5" idx="6"/>
            <a:endCxn id="8" idx="2"/>
          </p:cNvCxnSpPr>
          <p:nvPr/>
        </p:nvCxnSpPr>
        <p:spPr>
          <a:xfrm>
            <a:off x="822014" y="1950129"/>
            <a:ext cx="159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2421560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238291" y="1246402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1.-Titular de la dependencia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509783" y="1284937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3.-Dirección de Patrimonio</a:t>
            </a:r>
            <a:endParaRPr lang="es-MX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196324" y="1303281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4.- Coordinación </a:t>
            </a:r>
            <a:r>
              <a:rPr lang="es-MX" sz="1000" dirty="0" smtClean="0"/>
              <a:t>de </a:t>
            </a:r>
          </a:p>
          <a:p>
            <a:r>
              <a:rPr lang="es-MX" sz="1000" dirty="0" smtClean="0"/>
              <a:t>Bienes </a:t>
            </a:r>
            <a:r>
              <a:rPr lang="es-MX" sz="1000" dirty="0" smtClean="0"/>
              <a:t>Inmuebles</a:t>
            </a:r>
            <a:endParaRPr lang="es-MX" sz="1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921860" y="1272861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2.-Analista Administrativo</a:t>
            </a:r>
          </a:p>
        </p:txBody>
      </p:sp>
      <p:sp>
        <p:nvSpPr>
          <p:cNvPr id="18" name="Elipse 17"/>
          <p:cNvSpPr/>
          <p:nvPr/>
        </p:nvSpPr>
        <p:spPr>
          <a:xfrm>
            <a:off x="4056084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/>
          <p:cNvCxnSpPr>
            <a:stCxn id="18" idx="6"/>
            <a:endCxn id="20" idx="2"/>
          </p:cNvCxnSpPr>
          <p:nvPr/>
        </p:nvCxnSpPr>
        <p:spPr>
          <a:xfrm>
            <a:off x="4293828" y="1950129"/>
            <a:ext cx="1279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573085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/>
          <p:cNvCxnSpPr>
            <a:stCxn id="8" idx="6"/>
            <a:endCxn id="18" idx="2"/>
          </p:cNvCxnSpPr>
          <p:nvPr/>
        </p:nvCxnSpPr>
        <p:spPr>
          <a:xfrm>
            <a:off x="2659304" y="1950129"/>
            <a:ext cx="1396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8627942" y="394675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>
            <a:off x="10268046" y="39507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108877" y="2187873"/>
            <a:ext cx="1678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Creación de la solicitud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De alta de un bien inmueble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10051573" y="3583656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8.-Analista Jurídico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3379826" y="2226960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Asignación a </a:t>
            </a:r>
            <a:r>
              <a:rPr lang="es-MX" sz="1000" dirty="0" smtClean="0"/>
              <a:t>Coordinación</a:t>
            </a:r>
          </a:p>
          <a:p>
            <a:r>
              <a:rPr lang="es-MX" sz="1000" dirty="0" smtClean="0"/>
              <a:t>Bienes Inmuebles</a:t>
            </a:r>
            <a:endParaRPr lang="es-MX" sz="1000" dirty="0" smtClean="0"/>
          </a:p>
        </p:txBody>
      </p:sp>
      <p:sp>
        <p:nvSpPr>
          <p:cNvPr id="36" name="CuadroTexto 35"/>
          <p:cNvSpPr txBox="1"/>
          <p:nvPr/>
        </p:nvSpPr>
        <p:spPr>
          <a:xfrm>
            <a:off x="4827074" y="2213565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Asignación del analista </a:t>
            </a:r>
            <a:r>
              <a:rPr lang="es-MX" sz="1000" dirty="0" smtClean="0"/>
              <a:t>Jurídico</a:t>
            </a:r>
          </a:p>
          <a:p>
            <a:r>
              <a:rPr lang="es-MX" sz="1000" dirty="0" smtClean="0"/>
              <a:t>Turnar proceso al analista jurídico</a:t>
            </a:r>
            <a:endParaRPr lang="es-MX" sz="1000" dirty="0" smtClean="0"/>
          </a:p>
        </p:txBody>
      </p:sp>
      <p:sp>
        <p:nvSpPr>
          <p:cNvPr id="37" name="CuadroTexto 36"/>
          <p:cNvSpPr txBox="1"/>
          <p:nvPr/>
        </p:nvSpPr>
        <p:spPr>
          <a:xfrm>
            <a:off x="1896210" y="2229906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Asignación a </a:t>
            </a:r>
            <a:r>
              <a:rPr lang="es-MX" sz="1000" dirty="0" smtClean="0"/>
              <a:t>Dirección de</a:t>
            </a:r>
          </a:p>
          <a:p>
            <a:r>
              <a:rPr lang="es-MX" sz="1000" dirty="0" smtClean="0"/>
              <a:t>Patrimonio</a:t>
            </a:r>
            <a:endParaRPr lang="es-MX" sz="1000" dirty="0" smtClean="0"/>
          </a:p>
        </p:txBody>
      </p:sp>
      <p:sp>
        <p:nvSpPr>
          <p:cNvPr id="38" name="CuadroTexto 37"/>
          <p:cNvSpPr txBox="1"/>
          <p:nvPr/>
        </p:nvSpPr>
        <p:spPr>
          <a:xfrm>
            <a:off x="8214663" y="3599713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9.-Analista Jurídico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761020" y="1290022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5.-Analista Jurídico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8544284" y="1322093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6.-Jefatura de Levantamientos</a:t>
            </a:r>
            <a:endParaRPr lang="es-MX" sz="1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10734092" y="1289871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7.-Analista Jurídico</a:t>
            </a:r>
          </a:p>
        </p:txBody>
      </p:sp>
      <p:sp>
        <p:nvSpPr>
          <p:cNvPr id="72" name="Elipse 71"/>
          <p:cNvSpPr/>
          <p:nvPr/>
        </p:nvSpPr>
        <p:spPr>
          <a:xfrm>
            <a:off x="7330692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/>
          <p:cNvSpPr/>
          <p:nvPr/>
        </p:nvSpPr>
        <p:spPr>
          <a:xfrm>
            <a:off x="9107045" y="183433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/>
          <p:cNvSpPr/>
          <p:nvPr/>
        </p:nvSpPr>
        <p:spPr>
          <a:xfrm>
            <a:off x="11129143" y="182676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/>
          <p:cNvCxnSpPr>
            <a:stCxn id="20" idx="6"/>
            <a:endCxn id="72" idx="2"/>
          </p:cNvCxnSpPr>
          <p:nvPr/>
        </p:nvCxnSpPr>
        <p:spPr>
          <a:xfrm>
            <a:off x="5810829" y="1950129"/>
            <a:ext cx="1519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72" idx="6"/>
            <a:endCxn id="73" idx="2"/>
          </p:cNvCxnSpPr>
          <p:nvPr/>
        </p:nvCxnSpPr>
        <p:spPr>
          <a:xfrm>
            <a:off x="7568436" y="1950129"/>
            <a:ext cx="1538609" cy="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73" idx="6"/>
            <a:endCxn id="74" idx="2"/>
          </p:cNvCxnSpPr>
          <p:nvPr/>
        </p:nvCxnSpPr>
        <p:spPr>
          <a:xfrm flipV="1">
            <a:off x="9344789" y="1945637"/>
            <a:ext cx="1784354" cy="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74" idx="6"/>
            <a:endCxn id="23" idx="6"/>
          </p:cNvCxnSpPr>
          <p:nvPr/>
        </p:nvCxnSpPr>
        <p:spPr>
          <a:xfrm flipH="1">
            <a:off x="10505790" y="1945637"/>
            <a:ext cx="861097" cy="2124023"/>
          </a:xfrm>
          <a:prstGeom prst="bentConnector3">
            <a:avLst>
              <a:gd name="adj1" fmla="val -265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7100362" y="3949889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4611786" y="3454054"/>
            <a:ext cx="1832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11.-Dirección de presupuesto y </a:t>
            </a:r>
          </a:p>
          <a:p>
            <a:r>
              <a:rPr lang="es-MX" sz="1000" dirty="0" smtClean="0"/>
              <a:t>control</a:t>
            </a: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 smtClean="0"/>
          </a:p>
        </p:txBody>
      </p:sp>
      <p:sp>
        <p:nvSpPr>
          <p:cNvPr id="83" name="Elipse 82"/>
          <p:cNvSpPr/>
          <p:nvPr/>
        </p:nvSpPr>
        <p:spPr>
          <a:xfrm>
            <a:off x="5198011" y="3949889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2139868" y="3506578"/>
            <a:ext cx="1795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12.- Analista Administrativo</a:t>
            </a:r>
          </a:p>
        </p:txBody>
      </p:sp>
      <p:sp>
        <p:nvSpPr>
          <p:cNvPr id="86" name="Elipse 85"/>
          <p:cNvSpPr/>
          <p:nvPr/>
        </p:nvSpPr>
        <p:spPr>
          <a:xfrm>
            <a:off x="2862476" y="394203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-19695" y="3515482"/>
            <a:ext cx="1781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13.- Director de Patrimonio</a:t>
            </a:r>
          </a:p>
        </p:txBody>
      </p:sp>
      <p:sp>
        <p:nvSpPr>
          <p:cNvPr id="89" name="Elipse 88"/>
          <p:cNvSpPr/>
          <p:nvPr/>
        </p:nvSpPr>
        <p:spPr>
          <a:xfrm>
            <a:off x="713901" y="3934529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de flecha 39"/>
          <p:cNvCxnSpPr>
            <a:stCxn id="23" idx="2"/>
            <a:endCxn id="22" idx="6"/>
          </p:cNvCxnSpPr>
          <p:nvPr/>
        </p:nvCxnSpPr>
        <p:spPr>
          <a:xfrm flipH="1" flipV="1">
            <a:off x="8865686" y="4065625"/>
            <a:ext cx="1402360" cy="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22" idx="2"/>
            <a:endCxn id="80" idx="6"/>
          </p:cNvCxnSpPr>
          <p:nvPr/>
        </p:nvCxnSpPr>
        <p:spPr>
          <a:xfrm flipH="1">
            <a:off x="7338106" y="4065625"/>
            <a:ext cx="1289836" cy="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80" idx="2"/>
            <a:endCxn id="83" idx="6"/>
          </p:cNvCxnSpPr>
          <p:nvPr/>
        </p:nvCxnSpPr>
        <p:spPr>
          <a:xfrm flipH="1">
            <a:off x="5435755" y="4068761"/>
            <a:ext cx="1664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83" idx="2"/>
            <a:endCxn id="86" idx="6"/>
          </p:cNvCxnSpPr>
          <p:nvPr/>
        </p:nvCxnSpPr>
        <p:spPr>
          <a:xfrm flipH="1" flipV="1">
            <a:off x="3100220" y="4060904"/>
            <a:ext cx="2097791" cy="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>
            <a:stCxn id="86" idx="2"/>
            <a:endCxn id="89" idx="6"/>
          </p:cNvCxnSpPr>
          <p:nvPr/>
        </p:nvCxnSpPr>
        <p:spPr>
          <a:xfrm flipH="1" flipV="1">
            <a:off x="951645" y="4053401"/>
            <a:ext cx="1910831" cy="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458949" y="97601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e</a:t>
            </a:r>
            <a:r>
              <a:rPr lang="es-MX" sz="1000" dirty="0" smtClean="0"/>
              <a:t>dgar.leal</a:t>
            </a:r>
            <a:endParaRPr lang="es-MX" sz="10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3694755" y="1023887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ernando.villarreal</a:t>
            </a:r>
            <a:endParaRPr lang="es-MX" sz="10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5303657" y="1041869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eonor.gonzalez</a:t>
            </a:r>
            <a:endParaRPr lang="es-MX" sz="10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3054606" y="5345087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15.- Analista Jurídico</a:t>
            </a:r>
            <a:endParaRPr lang="es-MX" sz="1000" dirty="0"/>
          </a:p>
        </p:txBody>
      </p:sp>
      <p:sp>
        <p:nvSpPr>
          <p:cNvPr id="2" name="Rectángulo 1"/>
          <p:cNvSpPr/>
          <p:nvPr/>
        </p:nvSpPr>
        <p:spPr>
          <a:xfrm>
            <a:off x="4980755" y="5418938"/>
            <a:ext cx="1311578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16.- Procurador Fiscal</a:t>
            </a:r>
          </a:p>
        </p:txBody>
      </p:sp>
      <p:sp>
        <p:nvSpPr>
          <p:cNvPr id="77" name="Elipse 76"/>
          <p:cNvSpPr/>
          <p:nvPr/>
        </p:nvSpPr>
        <p:spPr>
          <a:xfrm>
            <a:off x="5508900" y="573508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Elipse 77"/>
          <p:cNvSpPr/>
          <p:nvPr/>
        </p:nvSpPr>
        <p:spPr>
          <a:xfrm>
            <a:off x="8197999" y="573508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Elipse 90"/>
          <p:cNvSpPr/>
          <p:nvPr/>
        </p:nvSpPr>
        <p:spPr>
          <a:xfrm>
            <a:off x="10736370" y="573695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7622826" y="5438128"/>
            <a:ext cx="1622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17.- Analista Administrativo</a:t>
            </a:r>
            <a:endParaRPr lang="es-MX" sz="1000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10046011" y="5528190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18.- Dirección de Patrimonio</a:t>
            </a:r>
          </a:p>
        </p:txBody>
      </p:sp>
      <p:cxnSp>
        <p:nvCxnSpPr>
          <p:cNvPr id="13" name="Conector recto de flecha 12"/>
          <p:cNvCxnSpPr>
            <a:stCxn id="131" idx="5"/>
            <a:endCxn id="111" idx="2"/>
          </p:cNvCxnSpPr>
          <p:nvPr/>
        </p:nvCxnSpPr>
        <p:spPr>
          <a:xfrm flipV="1">
            <a:off x="872245" y="5849537"/>
            <a:ext cx="2514708" cy="1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111" idx="6"/>
            <a:endCxn id="77" idx="2"/>
          </p:cNvCxnSpPr>
          <p:nvPr/>
        </p:nvCxnSpPr>
        <p:spPr>
          <a:xfrm>
            <a:off x="3624697" y="5849537"/>
            <a:ext cx="1884203" cy="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77" idx="6"/>
            <a:endCxn id="78" idx="2"/>
          </p:cNvCxnSpPr>
          <p:nvPr/>
        </p:nvCxnSpPr>
        <p:spPr>
          <a:xfrm>
            <a:off x="5746644" y="5853957"/>
            <a:ext cx="2451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78" idx="6"/>
            <a:endCxn id="91" idx="2"/>
          </p:cNvCxnSpPr>
          <p:nvPr/>
        </p:nvCxnSpPr>
        <p:spPr>
          <a:xfrm>
            <a:off x="8435743" y="5853957"/>
            <a:ext cx="2300627" cy="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adroTexto 116"/>
          <p:cNvSpPr txBox="1"/>
          <p:nvPr/>
        </p:nvSpPr>
        <p:spPr>
          <a:xfrm>
            <a:off x="261142" y="3300076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ernando.villarreal</a:t>
            </a:r>
            <a:endParaRPr lang="es-MX" sz="1000" dirty="0"/>
          </a:p>
        </p:txBody>
      </p:sp>
      <p:sp>
        <p:nvSpPr>
          <p:cNvPr id="120" name="CuadroTexto 119"/>
          <p:cNvSpPr txBox="1"/>
          <p:nvPr/>
        </p:nvSpPr>
        <p:spPr>
          <a:xfrm>
            <a:off x="7717172" y="526004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lizbeth.saucedo</a:t>
            </a:r>
            <a:endParaRPr lang="es-MX" sz="1000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10331246" y="5336086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ernando.villarreal</a:t>
            </a:r>
            <a:endParaRPr lang="es-MX" sz="1000" dirty="0"/>
          </a:p>
        </p:txBody>
      </p:sp>
      <p:sp>
        <p:nvSpPr>
          <p:cNvPr id="129" name="CuadroTexto 128"/>
          <p:cNvSpPr txBox="1"/>
          <p:nvPr/>
        </p:nvSpPr>
        <p:spPr>
          <a:xfrm>
            <a:off x="4537529" y="4306505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Carga oficio de disponibilidad</a:t>
            </a:r>
          </a:p>
        </p:txBody>
      </p:sp>
      <p:sp>
        <p:nvSpPr>
          <p:cNvPr id="130" name="CuadroTexto 129"/>
          <p:cNvSpPr txBox="1"/>
          <p:nvPr/>
        </p:nvSpPr>
        <p:spPr>
          <a:xfrm>
            <a:off x="2317643" y="4260504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oficio de disponibilidad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sellado</a:t>
            </a:r>
          </a:p>
        </p:txBody>
      </p:sp>
      <p:sp>
        <p:nvSpPr>
          <p:cNvPr id="131" name="Elipse 130"/>
          <p:cNvSpPr/>
          <p:nvPr/>
        </p:nvSpPr>
        <p:spPr>
          <a:xfrm>
            <a:off x="669318" y="565779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de flecha 56"/>
          <p:cNvCxnSpPr>
            <a:stCxn id="89" idx="4"/>
          </p:cNvCxnSpPr>
          <p:nvPr/>
        </p:nvCxnSpPr>
        <p:spPr>
          <a:xfrm flipH="1">
            <a:off x="822014" y="4172273"/>
            <a:ext cx="10759" cy="144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/>
          <p:cNvSpPr txBox="1"/>
          <p:nvPr/>
        </p:nvSpPr>
        <p:spPr>
          <a:xfrm>
            <a:off x="246959" y="4297392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Turna a coordinación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De inmuebles</a:t>
            </a:r>
          </a:p>
        </p:txBody>
      </p:sp>
      <p:sp>
        <p:nvSpPr>
          <p:cNvPr id="135" name="CuadroTexto 134"/>
          <p:cNvSpPr txBox="1"/>
          <p:nvPr/>
        </p:nvSpPr>
        <p:spPr>
          <a:xfrm>
            <a:off x="118421" y="6093757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Revisa el expediente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Turna al analista jurídico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115583" y="6016289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Integra expediente</a:t>
            </a:r>
          </a:p>
          <a:p>
            <a:r>
              <a:rPr lang="es-MX" sz="1000" dirty="0" smtClean="0"/>
              <a:t>Turna a procurador fiscal</a:t>
            </a:r>
          </a:p>
        </p:txBody>
      </p:sp>
      <p:sp>
        <p:nvSpPr>
          <p:cNvPr id="137" name="CuadroTexto 136"/>
          <p:cNvSpPr txBox="1"/>
          <p:nvPr/>
        </p:nvSpPr>
        <p:spPr>
          <a:xfrm>
            <a:off x="4937275" y="6093757"/>
            <a:ext cx="2436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oficio </a:t>
            </a:r>
            <a:r>
              <a:rPr lang="es-MX" sz="1000" dirty="0" smtClean="0"/>
              <a:t>CTL07 Con </a:t>
            </a:r>
            <a:r>
              <a:rPr lang="es-MX" sz="1000" dirty="0" smtClean="0"/>
              <a:t>firmas del titular</a:t>
            </a:r>
          </a:p>
          <a:p>
            <a:r>
              <a:rPr lang="es-MX" sz="1000" dirty="0" smtClean="0"/>
              <a:t>De </a:t>
            </a:r>
            <a:r>
              <a:rPr lang="es-MX" sz="1000" dirty="0" smtClean="0"/>
              <a:t>SFyTGE</a:t>
            </a:r>
            <a:endParaRPr lang="es-MX" sz="1000" dirty="0" smtClean="0"/>
          </a:p>
        </p:txBody>
      </p:sp>
      <p:sp>
        <p:nvSpPr>
          <p:cNvPr id="138" name="CuadroTexto 137"/>
          <p:cNvSpPr txBox="1"/>
          <p:nvPr/>
        </p:nvSpPr>
        <p:spPr>
          <a:xfrm>
            <a:off x="7495056" y="5952870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Turna a dirección de patrimonio</a:t>
            </a:r>
          </a:p>
        </p:txBody>
      </p:sp>
      <p:sp>
        <p:nvSpPr>
          <p:cNvPr id="139" name="CuadroTexto 138"/>
          <p:cNvSpPr txBox="1"/>
          <p:nvPr/>
        </p:nvSpPr>
        <p:spPr>
          <a:xfrm>
            <a:off x="10182725" y="6063916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Turna al analista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Jurídico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037604" y="1036648"/>
            <a:ext cx="10182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000" dirty="0"/>
              <a:t>lizbeth.saucedo</a:t>
            </a:r>
          </a:p>
        </p:txBody>
      </p:sp>
      <p:sp>
        <p:nvSpPr>
          <p:cNvPr id="108" name="CuadroTexto 107"/>
          <p:cNvSpPr txBox="1"/>
          <p:nvPr/>
        </p:nvSpPr>
        <p:spPr>
          <a:xfrm>
            <a:off x="6686479" y="3566604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10.-Analista Jurídico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320464" y="521293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14.- Coordinación de </a:t>
            </a:r>
          </a:p>
          <a:p>
            <a:r>
              <a:rPr lang="es-MX" sz="1000" dirty="0" smtClean="0"/>
              <a:t>Bienes Inmuebles</a:t>
            </a:r>
            <a:endParaRPr lang="es-MX" sz="10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6813563" y="99428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8619083" y="1016436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a</a:t>
            </a:r>
            <a:r>
              <a:rPr lang="es-MX" sz="1000" dirty="0" smtClean="0"/>
              <a:t>ngel.rodriguez</a:t>
            </a:r>
            <a:endParaRPr lang="es-MX" sz="1000" dirty="0"/>
          </a:p>
        </p:txBody>
      </p:sp>
      <p:sp>
        <p:nvSpPr>
          <p:cNvPr id="143" name="CuadroTexto 142"/>
          <p:cNvSpPr txBox="1"/>
          <p:nvPr/>
        </p:nvSpPr>
        <p:spPr>
          <a:xfrm>
            <a:off x="10852317" y="96834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10236966" y="3386803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45" name="CuadroTexto 144"/>
          <p:cNvSpPr txBox="1"/>
          <p:nvPr/>
        </p:nvSpPr>
        <p:spPr>
          <a:xfrm>
            <a:off x="8466799" y="3425735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46" name="CuadroTexto 145"/>
          <p:cNvSpPr txBox="1"/>
          <p:nvPr/>
        </p:nvSpPr>
        <p:spPr>
          <a:xfrm>
            <a:off x="6813563" y="334240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47" name="Rectángulo 146"/>
          <p:cNvSpPr/>
          <p:nvPr/>
        </p:nvSpPr>
        <p:spPr>
          <a:xfrm>
            <a:off x="2553539" y="3237317"/>
            <a:ext cx="10182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000" dirty="0"/>
              <a:t>lizbeth.saucedo</a:t>
            </a:r>
          </a:p>
        </p:txBody>
      </p:sp>
      <p:sp>
        <p:nvSpPr>
          <p:cNvPr id="148" name="CuadroTexto 147"/>
          <p:cNvSpPr txBox="1"/>
          <p:nvPr/>
        </p:nvSpPr>
        <p:spPr>
          <a:xfrm>
            <a:off x="364073" y="5011530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eonor.gonzalez</a:t>
            </a:r>
            <a:endParaRPr lang="es-MX" sz="1000" dirty="0"/>
          </a:p>
        </p:txBody>
      </p:sp>
      <p:sp>
        <p:nvSpPr>
          <p:cNvPr id="149" name="CuadroTexto 148"/>
          <p:cNvSpPr txBox="1"/>
          <p:nvPr/>
        </p:nvSpPr>
        <p:spPr>
          <a:xfrm>
            <a:off x="3033417" y="519190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50" name="CuadroTexto 149"/>
          <p:cNvSpPr txBox="1"/>
          <p:nvPr/>
        </p:nvSpPr>
        <p:spPr>
          <a:xfrm>
            <a:off x="6711722" y="2114984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Solicitar el levantamiento</a:t>
            </a:r>
          </a:p>
          <a:p>
            <a:r>
              <a:rPr lang="es-MX" sz="1000" dirty="0" smtClean="0"/>
              <a:t>Topográfico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8166983" y="2122810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Carga la información del </a:t>
            </a:r>
            <a:r>
              <a:rPr lang="es-MX" sz="1000" dirty="0" smtClean="0"/>
              <a:t>levantamiento, planos</a:t>
            </a:r>
          </a:p>
          <a:p>
            <a:r>
              <a:rPr lang="es-MX" sz="1000" dirty="0" smtClean="0"/>
              <a:t>Topográficos y fotografías</a:t>
            </a:r>
          </a:p>
          <a:p>
            <a:endParaRPr lang="es-MX" sz="1000" dirty="0" smtClean="0"/>
          </a:p>
          <a:p>
            <a:r>
              <a:rPr lang="es-MX" sz="1000" dirty="0" smtClean="0"/>
              <a:t>Turnar al analista jurídico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10840205" y="2152961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Revisar y confirmar </a:t>
            </a:r>
          </a:p>
          <a:p>
            <a:r>
              <a:rPr lang="es-MX" sz="1000" dirty="0" smtClean="0"/>
              <a:t> la documentación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10140981" y="4279497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Solicitar </a:t>
            </a:r>
            <a:r>
              <a:rPr lang="es-MX" sz="1000" dirty="0" smtClean="0"/>
              <a:t>cédula </a:t>
            </a:r>
            <a:r>
              <a:rPr lang="es-MX" sz="1000" dirty="0" smtClean="0"/>
              <a:t>única </a:t>
            </a:r>
            <a:r>
              <a:rPr lang="es-MX" sz="1000" dirty="0" smtClean="0"/>
              <a:t>catastral</a:t>
            </a:r>
          </a:p>
          <a:p>
            <a:r>
              <a:rPr lang="es-MX" sz="1000" dirty="0" smtClean="0"/>
              <a:t>Cargar cédula única catastral</a:t>
            </a:r>
            <a:endParaRPr lang="es-MX" sz="1000" dirty="0" smtClean="0"/>
          </a:p>
        </p:txBody>
      </p:sp>
      <p:sp>
        <p:nvSpPr>
          <p:cNvPr id="106" name="CuadroTexto 105"/>
          <p:cNvSpPr txBox="1"/>
          <p:nvPr/>
        </p:nvSpPr>
        <p:spPr>
          <a:xfrm>
            <a:off x="8220763" y="4268566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Solicitar el avalúo </a:t>
            </a:r>
          </a:p>
          <a:p>
            <a:r>
              <a:rPr lang="es-MX" sz="1000" dirty="0" smtClean="0"/>
              <a:t>Carga el avalúo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6570760" y="4320015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Turnar oficio a DPCP</a:t>
            </a:r>
          </a:p>
        </p:txBody>
      </p:sp>
      <p:sp>
        <p:nvSpPr>
          <p:cNvPr id="110" name="Rectángulo 109"/>
          <p:cNvSpPr/>
          <p:nvPr/>
        </p:nvSpPr>
        <p:spPr>
          <a:xfrm>
            <a:off x="4805618" y="3200694"/>
            <a:ext cx="13468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000" dirty="0"/>
              <a:t>direccion.presupuesto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107662" y="5220348"/>
            <a:ext cx="11544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000" dirty="0"/>
              <a:t>procuraduria.fiscal</a:t>
            </a:r>
          </a:p>
        </p:txBody>
      </p:sp>
      <p:sp>
        <p:nvSpPr>
          <p:cNvPr id="111" name="Elipse 110"/>
          <p:cNvSpPr/>
          <p:nvPr/>
        </p:nvSpPr>
        <p:spPr>
          <a:xfrm>
            <a:off x="3386953" y="573066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69431" y="160165"/>
            <a:ext cx="134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Admin: </a:t>
            </a:r>
            <a:r>
              <a:rPr lang="es-MX" sz="1200" dirty="0"/>
              <a:t>DisRec</a:t>
            </a:r>
            <a:endParaRPr lang="es-MX" sz="1200" dirty="0" smtClean="0"/>
          </a:p>
          <a:p>
            <a:r>
              <a:rPr lang="es-MX" sz="1200" dirty="0" smtClean="0"/>
              <a:t>Pass: iWWaf7fpyR </a:t>
            </a:r>
            <a:endParaRPr lang="es-MX" sz="12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8139914" y="233224"/>
            <a:ext cx="3015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Para todos los roles el password es: pabi2024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0056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584270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/>
          <p:cNvCxnSpPr>
            <a:stCxn id="5" idx="6"/>
            <a:endCxn id="8" idx="2"/>
          </p:cNvCxnSpPr>
          <p:nvPr/>
        </p:nvCxnSpPr>
        <p:spPr>
          <a:xfrm>
            <a:off x="822014" y="1950129"/>
            <a:ext cx="159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2421560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247816" y="1246402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19.- </a:t>
            </a:r>
            <a:r>
              <a:rPr lang="es-MX" sz="1000" dirty="0" smtClean="0"/>
              <a:t>Analista Jurídico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3509783" y="1284937"/>
            <a:ext cx="1497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21.- </a:t>
            </a:r>
            <a:r>
              <a:rPr lang="es-MX" sz="1000" dirty="0" smtClean="0"/>
              <a:t>Coordinador Jurídico</a:t>
            </a:r>
            <a:endParaRPr lang="es-MX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196324" y="1303281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22.- </a:t>
            </a:r>
            <a:r>
              <a:rPr lang="es-MX" sz="1000" dirty="0" smtClean="0"/>
              <a:t>Analista Jurídico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874235" y="1272861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20.-</a:t>
            </a:r>
            <a:r>
              <a:rPr lang="es-MX" sz="1000" dirty="0" smtClean="0"/>
              <a:t>Analista Jurídico</a:t>
            </a:r>
          </a:p>
        </p:txBody>
      </p:sp>
      <p:sp>
        <p:nvSpPr>
          <p:cNvPr id="18" name="Elipse 17"/>
          <p:cNvSpPr/>
          <p:nvPr/>
        </p:nvSpPr>
        <p:spPr>
          <a:xfrm>
            <a:off x="4056084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/>
          <p:cNvCxnSpPr>
            <a:stCxn id="18" idx="6"/>
            <a:endCxn id="20" idx="2"/>
          </p:cNvCxnSpPr>
          <p:nvPr/>
        </p:nvCxnSpPr>
        <p:spPr>
          <a:xfrm flipV="1">
            <a:off x="4293828" y="1934614"/>
            <a:ext cx="1537570" cy="1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831398" y="181574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/>
          <p:cNvCxnSpPr>
            <a:stCxn id="8" idx="6"/>
            <a:endCxn id="18" idx="2"/>
          </p:cNvCxnSpPr>
          <p:nvPr/>
        </p:nvCxnSpPr>
        <p:spPr>
          <a:xfrm>
            <a:off x="2659304" y="1950129"/>
            <a:ext cx="1396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9199442" y="394675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>
            <a:off x="10782396" y="39507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108877" y="2187873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Acta de sesión de comité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de operaciones inmobiliarias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10346868" y="3567236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26.- </a:t>
            </a:r>
            <a:r>
              <a:rPr lang="es-MX" sz="1000" dirty="0" smtClean="0"/>
              <a:t>Coordinador de Bienes </a:t>
            </a:r>
          </a:p>
          <a:p>
            <a:r>
              <a:rPr lang="es-MX" sz="1000" dirty="0" smtClean="0"/>
              <a:t>Inmuebles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8880490" y="3592080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27.-</a:t>
            </a:r>
            <a:r>
              <a:rPr lang="es-MX" sz="1000" dirty="0" smtClean="0"/>
              <a:t>Analista Jurídico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761020" y="1290022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23.- </a:t>
            </a:r>
            <a:r>
              <a:rPr lang="es-MX" sz="1000" dirty="0" smtClean="0"/>
              <a:t>Procurador Fiscal</a:t>
            </a:r>
          </a:p>
        </p:txBody>
      </p:sp>
      <p:sp>
        <p:nvSpPr>
          <p:cNvPr id="66" name="CuadroTexto 65"/>
          <p:cNvSpPr txBox="1"/>
          <p:nvPr/>
        </p:nvSpPr>
        <p:spPr>
          <a:xfrm>
            <a:off x="8418478" y="1309356"/>
            <a:ext cx="16225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24.- </a:t>
            </a:r>
            <a:r>
              <a:rPr lang="es-MX" sz="1000" dirty="0" smtClean="0"/>
              <a:t>Analista Administrativo</a:t>
            </a:r>
            <a:endParaRPr lang="es-MX" sz="1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10386918" y="1324335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25.- </a:t>
            </a:r>
            <a:r>
              <a:rPr lang="es-MX" sz="1000" dirty="0" smtClean="0"/>
              <a:t>Director de Patrimonio</a:t>
            </a:r>
          </a:p>
        </p:txBody>
      </p:sp>
      <p:sp>
        <p:nvSpPr>
          <p:cNvPr id="72" name="Elipse 71"/>
          <p:cNvSpPr/>
          <p:nvPr/>
        </p:nvSpPr>
        <p:spPr>
          <a:xfrm>
            <a:off x="7330692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/>
          <p:cNvSpPr/>
          <p:nvPr/>
        </p:nvSpPr>
        <p:spPr>
          <a:xfrm>
            <a:off x="9107045" y="183433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/>
          <p:cNvSpPr/>
          <p:nvPr/>
        </p:nvSpPr>
        <p:spPr>
          <a:xfrm>
            <a:off x="11129143" y="182676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/>
          <p:cNvCxnSpPr>
            <a:stCxn id="20" idx="6"/>
            <a:endCxn id="72" idx="2"/>
          </p:cNvCxnSpPr>
          <p:nvPr/>
        </p:nvCxnSpPr>
        <p:spPr>
          <a:xfrm>
            <a:off x="6069142" y="1934614"/>
            <a:ext cx="1261550" cy="15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72" idx="6"/>
            <a:endCxn id="73" idx="2"/>
          </p:cNvCxnSpPr>
          <p:nvPr/>
        </p:nvCxnSpPr>
        <p:spPr>
          <a:xfrm>
            <a:off x="7568436" y="1950129"/>
            <a:ext cx="1538609" cy="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73" idx="6"/>
            <a:endCxn id="74" idx="2"/>
          </p:cNvCxnSpPr>
          <p:nvPr/>
        </p:nvCxnSpPr>
        <p:spPr>
          <a:xfrm flipV="1">
            <a:off x="9344789" y="1945637"/>
            <a:ext cx="1784354" cy="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74" idx="6"/>
            <a:endCxn id="23" idx="6"/>
          </p:cNvCxnSpPr>
          <p:nvPr/>
        </p:nvCxnSpPr>
        <p:spPr>
          <a:xfrm flipH="1">
            <a:off x="11020140" y="1945637"/>
            <a:ext cx="346747" cy="2124023"/>
          </a:xfrm>
          <a:prstGeom prst="bentConnector3">
            <a:avLst>
              <a:gd name="adj1" fmla="val -65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/>
          <p:cNvSpPr/>
          <p:nvPr/>
        </p:nvSpPr>
        <p:spPr>
          <a:xfrm>
            <a:off x="7186087" y="3949889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4917468" y="3538404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29 </a:t>
            </a:r>
            <a:r>
              <a:rPr lang="es-MX" sz="1000" dirty="0" smtClean="0"/>
              <a:t>Analista Jurídico</a:t>
            </a:r>
          </a:p>
        </p:txBody>
      </p:sp>
      <p:sp>
        <p:nvSpPr>
          <p:cNvPr id="83" name="Elipse 82"/>
          <p:cNvSpPr/>
          <p:nvPr/>
        </p:nvSpPr>
        <p:spPr>
          <a:xfrm>
            <a:off x="5264686" y="3949889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3233610" y="3546297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30.- </a:t>
            </a:r>
            <a:r>
              <a:rPr lang="es-MX" sz="1000" dirty="0" smtClean="0"/>
              <a:t>Analista Jurídico</a:t>
            </a:r>
          </a:p>
        </p:txBody>
      </p:sp>
      <p:sp>
        <p:nvSpPr>
          <p:cNvPr id="86" name="Elipse 85"/>
          <p:cNvSpPr/>
          <p:nvPr/>
        </p:nvSpPr>
        <p:spPr>
          <a:xfrm>
            <a:off x="3766371" y="394203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1678078" y="3563031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31.- </a:t>
            </a:r>
            <a:r>
              <a:rPr lang="es-MX" sz="1000" dirty="0" smtClean="0"/>
              <a:t>Analista Jurídico</a:t>
            </a:r>
          </a:p>
        </p:txBody>
      </p:sp>
      <p:sp>
        <p:nvSpPr>
          <p:cNvPr id="89" name="Elipse 88"/>
          <p:cNvSpPr/>
          <p:nvPr/>
        </p:nvSpPr>
        <p:spPr>
          <a:xfrm>
            <a:off x="2113488" y="3934529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0" name="Conector recto de flecha 39"/>
          <p:cNvCxnSpPr>
            <a:stCxn id="23" idx="2"/>
            <a:endCxn id="22" idx="6"/>
          </p:cNvCxnSpPr>
          <p:nvPr/>
        </p:nvCxnSpPr>
        <p:spPr>
          <a:xfrm flipH="1" flipV="1">
            <a:off x="9437186" y="4065625"/>
            <a:ext cx="1345210" cy="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22" idx="2"/>
            <a:endCxn id="80" idx="6"/>
          </p:cNvCxnSpPr>
          <p:nvPr/>
        </p:nvCxnSpPr>
        <p:spPr>
          <a:xfrm flipH="1">
            <a:off x="7423831" y="4065625"/>
            <a:ext cx="1775611" cy="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80" idx="2"/>
            <a:endCxn id="83" idx="6"/>
          </p:cNvCxnSpPr>
          <p:nvPr/>
        </p:nvCxnSpPr>
        <p:spPr>
          <a:xfrm flipH="1">
            <a:off x="5502430" y="4068761"/>
            <a:ext cx="1683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83" idx="2"/>
            <a:endCxn id="86" idx="6"/>
          </p:cNvCxnSpPr>
          <p:nvPr/>
        </p:nvCxnSpPr>
        <p:spPr>
          <a:xfrm flipH="1" flipV="1">
            <a:off x="4004115" y="4060904"/>
            <a:ext cx="1260571" cy="7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>
            <a:stCxn id="86" idx="2"/>
            <a:endCxn id="89" idx="6"/>
          </p:cNvCxnSpPr>
          <p:nvPr/>
        </p:nvCxnSpPr>
        <p:spPr>
          <a:xfrm flipH="1" flipV="1">
            <a:off x="2351232" y="4053401"/>
            <a:ext cx="1415139" cy="7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631405" y="573508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6" name="CuadroTexto 75"/>
          <p:cNvSpPr txBox="1"/>
          <p:nvPr/>
        </p:nvSpPr>
        <p:spPr>
          <a:xfrm>
            <a:off x="401424" y="5374153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33.- </a:t>
            </a:r>
            <a:r>
              <a:rPr lang="es-MX" sz="1000" dirty="0" smtClean="0"/>
              <a:t>Analista Jurídico</a:t>
            </a:r>
            <a:endParaRPr lang="es-MX" sz="1000" dirty="0"/>
          </a:p>
        </p:txBody>
      </p:sp>
      <p:sp>
        <p:nvSpPr>
          <p:cNvPr id="2" name="Rectángulo 1"/>
          <p:cNvSpPr/>
          <p:nvPr/>
        </p:nvSpPr>
        <p:spPr>
          <a:xfrm>
            <a:off x="2436399" y="5384760"/>
            <a:ext cx="1497526" cy="256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34.- </a:t>
            </a:r>
            <a:r>
              <a:rPr lang="es-MX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Coordinador Jurídico</a:t>
            </a:r>
          </a:p>
        </p:txBody>
      </p:sp>
      <p:sp>
        <p:nvSpPr>
          <p:cNvPr id="77" name="Elipse 76"/>
          <p:cNvSpPr/>
          <p:nvPr/>
        </p:nvSpPr>
        <p:spPr>
          <a:xfrm>
            <a:off x="2975250" y="573508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Elipse 77"/>
          <p:cNvSpPr/>
          <p:nvPr/>
        </p:nvSpPr>
        <p:spPr>
          <a:xfrm>
            <a:off x="4959499" y="573508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1" name="Elipse 90"/>
          <p:cNvSpPr/>
          <p:nvPr/>
        </p:nvSpPr>
        <p:spPr>
          <a:xfrm>
            <a:off x="7052057" y="573695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Elipse 92"/>
          <p:cNvSpPr/>
          <p:nvPr/>
        </p:nvSpPr>
        <p:spPr>
          <a:xfrm>
            <a:off x="9136257" y="573508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5" name="Elipse 94"/>
          <p:cNvSpPr/>
          <p:nvPr/>
        </p:nvSpPr>
        <p:spPr>
          <a:xfrm>
            <a:off x="11093480" y="573508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4603401" y="5384788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35.- </a:t>
            </a:r>
            <a:r>
              <a:rPr lang="es-MX" sz="1000" dirty="0" smtClean="0"/>
              <a:t>Analista Jurídico</a:t>
            </a:r>
            <a:endParaRPr lang="es-MX" sz="1000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6465396" y="538341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36.- </a:t>
            </a:r>
            <a:r>
              <a:rPr lang="es-MX" sz="1000" dirty="0" smtClean="0"/>
              <a:t>Analista Jurídico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8771467" y="5363809"/>
            <a:ext cx="1649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37.- </a:t>
            </a:r>
            <a:r>
              <a:rPr lang="es-MX" sz="1000" dirty="0" smtClean="0"/>
              <a:t>Analista de Información</a:t>
            </a:r>
          </a:p>
        </p:txBody>
      </p:sp>
      <p:sp>
        <p:nvSpPr>
          <p:cNvPr id="115" name="CuadroTexto 114"/>
          <p:cNvSpPr txBox="1"/>
          <p:nvPr/>
        </p:nvSpPr>
        <p:spPr>
          <a:xfrm>
            <a:off x="10700821" y="5352111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38</a:t>
            </a:r>
            <a:r>
              <a:rPr lang="es-MX" sz="1000" dirty="0" smtClean="0"/>
              <a:t>.- </a:t>
            </a:r>
            <a:r>
              <a:rPr lang="es-MX" sz="1000" dirty="0" smtClean="0"/>
              <a:t>Finalizado</a:t>
            </a:r>
          </a:p>
        </p:txBody>
      </p:sp>
      <p:cxnSp>
        <p:nvCxnSpPr>
          <p:cNvPr id="13" name="Conector recto de flecha 12"/>
          <p:cNvCxnSpPr>
            <a:stCxn id="131" idx="4"/>
          </p:cNvCxnSpPr>
          <p:nvPr/>
        </p:nvCxnSpPr>
        <p:spPr>
          <a:xfrm flipH="1">
            <a:off x="750277" y="4173848"/>
            <a:ext cx="7516" cy="1561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75" idx="6"/>
            <a:endCxn id="77" idx="2"/>
          </p:cNvCxnSpPr>
          <p:nvPr/>
        </p:nvCxnSpPr>
        <p:spPr>
          <a:xfrm>
            <a:off x="869149" y="5853957"/>
            <a:ext cx="2106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77" idx="6"/>
            <a:endCxn id="78" idx="2"/>
          </p:cNvCxnSpPr>
          <p:nvPr/>
        </p:nvCxnSpPr>
        <p:spPr>
          <a:xfrm>
            <a:off x="3212994" y="5853957"/>
            <a:ext cx="1746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78" idx="6"/>
            <a:endCxn id="91" idx="2"/>
          </p:cNvCxnSpPr>
          <p:nvPr/>
        </p:nvCxnSpPr>
        <p:spPr>
          <a:xfrm>
            <a:off x="5197243" y="5853957"/>
            <a:ext cx="1854814" cy="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91" idx="6"/>
            <a:endCxn id="93" idx="2"/>
          </p:cNvCxnSpPr>
          <p:nvPr/>
        </p:nvCxnSpPr>
        <p:spPr>
          <a:xfrm flipV="1">
            <a:off x="7289801" y="5853957"/>
            <a:ext cx="1846456" cy="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93" idx="6"/>
            <a:endCxn id="95" idx="2"/>
          </p:cNvCxnSpPr>
          <p:nvPr/>
        </p:nvCxnSpPr>
        <p:spPr>
          <a:xfrm>
            <a:off x="9374001" y="5853957"/>
            <a:ext cx="1719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ipse 130"/>
          <p:cNvSpPr/>
          <p:nvPr/>
        </p:nvSpPr>
        <p:spPr>
          <a:xfrm>
            <a:off x="638921" y="393610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7" name="Conector recto de flecha 56"/>
          <p:cNvCxnSpPr>
            <a:stCxn id="89" idx="2"/>
            <a:endCxn id="131" idx="6"/>
          </p:cNvCxnSpPr>
          <p:nvPr/>
        </p:nvCxnSpPr>
        <p:spPr>
          <a:xfrm flipH="1">
            <a:off x="876665" y="4053401"/>
            <a:ext cx="1236823" cy="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uadroTexto 135"/>
          <p:cNvSpPr txBox="1"/>
          <p:nvPr/>
        </p:nvSpPr>
        <p:spPr>
          <a:xfrm>
            <a:off x="181569" y="6125222"/>
            <a:ext cx="17732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el Acta de asignación</a:t>
            </a:r>
            <a:endParaRPr lang="es-MX" sz="1000" dirty="0" smtClean="0"/>
          </a:p>
        </p:txBody>
      </p:sp>
      <p:sp>
        <p:nvSpPr>
          <p:cNvPr id="137" name="CuadroTexto 136"/>
          <p:cNvSpPr txBox="1"/>
          <p:nvPr/>
        </p:nvSpPr>
        <p:spPr>
          <a:xfrm>
            <a:off x="2403625" y="6093757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la compra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Turna al analista jurídico</a:t>
            </a:r>
          </a:p>
        </p:txBody>
      </p:sp>
      <p:sp>
        <p:nvSpPr>
          <p:cNvPr id="140" name="CuadroTexto 139"/>
          <p:cNvSpPr txBox="1"/>
          <p:nvPr/>
        </p:nvSpPr>
        <p:spPr>
          <a:xfrm>
            <a:off x="4584757" y="6114362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err="1" smtClean="0"/>
              <a:t>Síguiente</a:t>
            </a:r>
            <a:endParaRPr lang="es-MX" sz="1000" dirty="0" smtClean="0"/>
          </a:p>
        </p:txBody>
      </p:sp>
      <p:sp>
        <p:nvSpPr>
          <p:cNvPr id="108" name="CuadroTexto 107"/>
          <p:cNvSpPr txBox="1"/>
          <p:nvPr/>
        </p:nvSpPr>
        <p:spPr>
          <a:xfrm>
            <a:off x="6825874" y="3576904"/>
            <a:ext cx="1229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28.-</a:t>
            </a:r>
            <a:r>
              <a:rPr lang="es-MX" sz="1000" dirty="0" smtClean="0"/>
              <a:t>Analista Jurídico</a:t>
            </a:r>
          </a:p>
        </p:txBody>
      </p:sp>
      <p:sp>
        <p:nvSpPr>
          <p:cNvPr id="109" name="CuadroTexto 108"/>
          <p:cNvSpPr txBox="1"/>
          <p:nvPr/>
        </p:nvSpPr>
        <p:spPr>
          <a:xfrm>
            <a:off x="159564" y="3383601"/>
            <a:ext cx="1053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32.- </a:t>
            </a:r>
            <a:r>
              <a:rPr lang="es-MX" sz="1000" dirty="0" smtClean="0"/>
              <a:t>Analista de </a:t>
            </a:r>
          </a:p>
          <a:p>
            <a:r>
              <a:rPr lang="es-MX" sz="1000" dirty="0" smtClean="0"/>
              <a:t>Información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401424" y="1031400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2082026" y="1057981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90" name="CuadroTexto 89"/>
          <p:cNvSpPr txBox="1"/>
          <p:nvPr/>
        </p:nvSpPr>
        <p:spPr>
          <a:xfrm>
            <a:off x="5479254" y="111085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01" name="CuadroTexto 100"/>
          <p:cNvSpPr txBox="1"/>
          <p:nvPr/>
        </p:nvSpPr>
        <p:spPr>
          <a:xfrm>
            <a:off x="3745434" y="1057980"/>
            <a:ext cx="1124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Antelmo.sandoval</a:t>
            </a:r>
            <a:endParaRPr lang="es-MX" sz="1000" dirty="0"/>
          </a:p>
        </p:txBody>
      </p:sp>
      <p:sp>
        <p:nvSpPr>
          <p:cNvPr id="104" name="CuadroTexto 103"/>
          <p:cNvSpPr txBox="1"/>
          <p:nvPr/>
        </p:nvSpPr>
        <p:spPr>
          <a:xfrm>
            <a:off x="9162836" y="336732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7196333" y="3383601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5055610" y="3370608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3489565" y="3378090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2004823" y="337060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207653" y="3169751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erika.martinez</a:t>
            </a:r>
            <a:endParaRPr lang="es-MX" sz="10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8880987" y="5176809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ericka.martinez</a:t>
            </a:r>
            <a:endParaRPr lang="es-MX" sz="10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522740" y="519346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4607745" y="523003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19" name="CuadroTexto 118"/>
          <p:cNvSpPr txBox="1"/>
          <p:nvPr/>
        </p:nvSpPr>
        <p:spPr>
          <a:xfrm>
            <a:off x="6647560" y="5237619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lor.alanis</a:t>
            </a:r>
            <a:endParaRPr lang="es-MX" sz="1000" dirty="0"/>
          </a:p>
        </p:txBody>
      </p:sp>
      <p:sp>
        <p:nvSpPr>
          <p:cNvPr id="122" name="CuadroTexto 121"/>
          <p:cNvSpPr txBox="1"/>
          <p:nvPr/>
        </p:nvSpPr>
        <p:spPr>
          <a:xfrm>
            <a:off x="2653514" y="5223370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a</a:t>
            </a:r>
            <a:r>
              <a:rPr lang="es-MX" sz="1000" dirty="0" smtClean="0"/>
              <a:t>ntelmo.hernandez</a:t>
            </a:r>
            <a:endParaRPr lang="es-MX" sz="10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10450200" y="3308469"/>
            <a:ext cx="11418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eonor.gonzalez</a:t>
            </a:r>
            <a:endParaRPr lang="es-MX" sz="10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10678664" y="1065568"/>
            <a:ext cx="1143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f</a:t>
            </a:r>
            <a:r>
              <a:rPr lang="es-MX" sz="1000" dirty="0" smtClean="0"/>
              <a:t>ernando.villarreal</a:t>
            </a:r>
            <a:endParaRPr lang="es-MX" sz="10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8849139" y="121123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izbeth.saucedo</a:t>
            </a:r>
            <a:endParaRPr lang="es-MX" sz="1000" dirty="0"/>
          </a:p>
        </p:txBody>
      </p:sp>
      <p:sp>
        <p:nvSpPr>
          <p:cNvPr id="97" name="CuadroTexto 96"/>
          <p:cNvSpPr txBox="1"/>
          <p:nvPr/>
        </p:nvSpPr>
        <p:spPr>
          <a:xfrm>
            <a:off x="1944293" y="2195408"/>
            <a:ext cx="17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contrato de compra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venta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3594923" y="2194279"/>
            <a:ext cx="1901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Revisa contrato de compra venta</a:t>
            </a:r>
          </a:p>
          <a:p>
            <a:r>
              <a:rPr lang="es-MX" sz="1000" dirty="0" smtClean="0"/>
              <a:t>Turna al analista Jurídico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5363788" y="2130325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Recaba firmas del contrato </a:t>
            </a:r>
            <a:endParaRPr lang="es-MX" sz="1000" dirty="0" smtClean="0"/>
          </a:p>
          <a:p>
            <a:r>
              <a:rPr lang="es-MX" sz="1000" dirty="0" smtClean="0"/>
              <a:t>De Compra </a:t>
            </a:r>
            <a:r>
              <a:rPr lang="es-MX" sz="1000" dirty="0" smtClean="0"/>
              <a:t>venta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6905071" y="2197129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Recaba firmas de CTL11 </a:t>
            </a:r>
            <a:endParaRPr lang="es-MX" sz="1000" dirty="0" smtClean="0"/>
          </a:p>
          <a:p>
            <a:r>
              <a:rPr lang="es-MX" sz="1000" dirty="0" smtClean="0"/>
              <a:t>de </a:t>
            </a:r>
            <a:r>
              <a:rPr lang="es-MX" sz="1000" dirty="0" smtClean="0"/>
              <a:t>SFYTGE</a:t>
            </a:r>
          </a:p>
        </p:txBody>
      </p:sp>
      <p:sp>
        <p:nvSpPr>
          <p:cNvPr id="117" name="CuadroTexto 116"/>
          <p:cNvSpPr txBox="1"/>
          <p:nvPr/>
        </p:nvSpPr>
        <p:spPr>
          <a:xfrm>
            <a:off x="-153536" y="4171776"/>
            <a:ext cx="1694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oficio ctl15 firmado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8696696" y="2187873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Turna a la Dirección de</a:t>
            </a:r>
          </a:p>
          <a:p>
            <a:r>
              <a:rPr lang="es-MX" sz="1000" dirty="0" smtClean="0"/>
              <a:t>Patrimonio</a:t>
            </a:r>
            <a:endParaRPr lang="es-MX" sz="1000" dirty="0" smtClean="0"/>
          </a:p>
        </p:txBody>
      </p:sp>
      <p:sp>
        <p:nvSpPr>
          <p:cNvPr id="121" name="CuadroTexto 120"/>
          <p:cNvSpPr txBox="1"/>
          <p:nvPr/>
        </p:nvSpPr>
        <p:spPr>
          <a:xfrm>
            <a:off x="10461845" y="2218967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Turna a la Coordinación</a:t>
            </a:r>
          </a:p>
          <a:p>
            <a:r>
              <a:rPr lang="es-MX" sz="1000" dirty="0" smtClean="0"/>
              <a:t>De bienes inmuebles</a:t>
            </a:r>
            <a:endParaRPr lang="es-MX" sz="1000" dirty="0" smtClean="0"/>
          </a:p>
        </p:txBody>
      </p:sp>
      <p:sp>
        <p:nvSpPr>
          <p:cNvPr id="126" name="CuadroTexto 125"/>
          <p:cNvSpPr txBox="1"/>
          <p:nvPr/>
        </p:nvSpPr>
        <p:spPr>
          <a:xfrm>
            <a:off x="10224696" y="4285573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Turna al Analista Jurídico</a:t>
            </a:r>
          </a:p>
        </p:txBody>
      </p:sp>
      <p:sp>
        <p:nvSpPr>
          <p:cNvPr id="127" name="CuadroTexto 126"/>
          <p:cNvSpPr txBox="1"/>
          <p:nvPr/>
        </p:nvSpPr>
        <p:spPr>
          <a:xfrm>
            <a:off x="8459934" y="4217537"/>
            <a:ext cx="189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Inicio tramite ante la presidencia</a:t>
            </a:r>
          </a:p>
          <a:p>
            <a:r>
              <a:rPr lang="es-MX" sz="1000" dirty="0" smtClean="0"/>
              <a:t>municipal</a:t>
            </a:r>
          </a:p>
        </p:txBody>
      </p:sp>
      <p:sp>
        <p:nvSpPr>
          <p:cNvPr id="128" name="CuadroTexto 127"/>
          <p:cNvSpPr txBox="1"/>
          <p:nvPr/>
        </p:nvSpPr>
        <p:spPr>
          <a:xfrm>
            <a:off x="6440670" y="4254307"/>
            <a:ext cx="23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s-MX" sz="1000" dirty="0" smtClean="0"/>
              <a:t>Carga de documentos:</a:t>
            </a:r>
          </a:p>
          <a:p>
            <a:pPr marL="171450" indent="-171450">
              <a:buFontTx/>
              <a:buChar char="-"/>
            </a:pPr>
            <a:r>
              <a:rPr lang="es-MX" sz="1000" dirty="0" smtClean="0"/>
              <a:t>Declaración de impuestos</a:t>
            </a:r>
          </a:p>
          <a:p>
            <a:pPr marL="171450" indent="-171450">
              <a:buFontTx/>
              <a:buChar char="-"/>
            </a:pPr>
            <a:r>
              <a:rPr lang="es-MX" sz="1000" dirty="0" smtClean="0"/>
              <a:t>Certificado de libertad de gravámenes</a:t>
            </a:r>
          </a:p>
          <a:p>
            <a:pPr marL="171450" indent="-171450">
              <a:buFontTx/>
              <a:buChar char="-"/>
            </a:pPr>
            <a:r>
              <a:rPr lang="es-MX" sz="1000" dirty="0" smtClean="0"/>
              <a:t>Constancia de inscripción en el RPD</a:t>
            </a:r>
          </a:p>
        </p:txBody>
      </p:sp>
      <p:sp>
        <p:nvSpPr>
          <p:cNvPr id="129" name="CuadroTexto 128"/>
          <p:cNvSpPr txBox="1"/>
          <p:nvPr/>
        </p:nvSpPr>
        <p:spPr>
          <a:xfrm>
            <a:off x="4911493" y="433529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Copia Certificada y certificado</a:t>
            </a:r>
          </a:p>
          <a:p>
            <a:r>
              <a:rPr lang="es-MX" sz="1000" dirty="0" smtClean="0"/>
              <a:t>De libertad de gravámenes</a:t>
            </a:r>
          </a:p>
        </p:txBody>
      </p:sp>
      <p:sp>
        <p:nvSpPr>
          <p:cNvPr id="130" name="CuadroTexto 129"/>
          <p:cNvSpPr txBox="1"/>
          <p:nvPr/>
        </p:nvSpPr>
        <p:spPr>
          <a:xfrm>
            <a:off x="3210088" y="4228990"/>
            <a:ext cx="181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Oficio a la dirección de catastro</a:t>
            </a:r>
          </a:p>
          <a:p>
            <a:r>
              <a:rPr lang="es-MX" sz="1000" dirty="0" smtClean="0"/>
              <a:t>Cédula única catastral</a:t>
            </a:r>
          </a:p>
        </p:txBody>
      </p:sp>
      <p:sp>
        <p:nvSpPr>
          <p:cNvPr id="132" name="CuadroTexto 131"/>
          <p:cNvSpPr txBox="1"/>
          <p:nvPr/>
        </p:nvSpPr>
        <p:spPr>
          <a:xfrm>
            <a:off x="972796" y="4384407"/>
            <a:ext cx="26773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Copia certificada del contrato compraventa</a:t>
            </a:r>
          </a:p>
          <a:p>
            <a:r>
              <a:rPr lang="es-MX" sz="1000" dirty="0" smtClean="0"/>
              <a:t>Plano</a:t>
            </a:r>
          </a:p>
          <a:p>
            <a:r>
              <a:rPr lang="es-MX" sz="1000" dirty="0" smtClean="0"/>
              <a:t>Certificado de gravámenes a nombre del estado</a:t>
            </a:r>
          </a:p>
          <a:p>
            <a:r>
              <a:rPr lang="es-MX" sz="1000" dirty="0" smtClean="0"/>
              <a:t>Cédula única a nombre del estado</a:t>
            </a:r>
          </a:p>
          <a:p>
            <a:r>
              <a:rPr lang="es-MX" sz="1000" dirty="0" smtClean="0"/>
              <a:t>Avalúo previo a la compra</a:t>
            </a:r>
            <a:endParaRPr lang="es-MX" sz="1000" dirty="0" smtClean="0"/>
          </a:p>
        </p:txBody>
      </p:sp>
      <p:sp>
        <p:nvSpPr>
          <p:cNvPr id="133" name="CuadroTexto 132"/>
          <p:cNvSpPr txBox="1"/>
          <p:nvPr/>
        </p:nvSpPr>
        <p:spPr>
          <a:xfrm>
            <a:off x="6595683" y="6159037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Siguiente</a:t>
            </a:r>
            <a:endParaRPr lang="es-MX" sz="1000" dirty="0" smtClean="0"/>
          </a:p>
        </p:txBody>
      </p:sp>
      <p:sp>
        <p:nvSpPr>
          <p:cNvPr id="134" name="CuadroTexto 133"/>
          <p:cNvSpPr txBox="1"/>
          <p:nvPr/>
        </p:nvSpPr>
        <p:spPr>
          <a:xfrm>
            <a:off x="8771467" y="620872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Finalizar el proceso</a:t>
            </a:r>
            <a:endParaRPr lang="es-MX" sz="1000" dirty="0" smtClean="0"/>
          </a:p>
        </p:txBody>
      </p:sp>
      <p:sp>
        <p:nvSpPr>
          <p:cNvPr id="135" name="CuadroTexto 134"/>
          <p:cNvSpPr txBox="1"/>
          <p:nvPr/>
        </p:nvSpPr>
        <p:spPr>
          <a:xfrm>
            <a:off x="10446678" y="6114701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El registro aparece en</a:t>
            </a:r>
          </a:p>
          <a:p>
            <a:r>
              <a:rPr lang="es-MX" sz="1000" dirty="0"/>
              <a:t>e</a:t>
            </a:r>
            <a:r>
              <a:rPr lang="es-MX" sz="1000" dirty="0" smtClean="0"/>
              <a:t>l histórico</a:t>
            </a:r>
            <a:endParaRPr lang="es-MX" sz="1000" dirty="0" smtClean="0"/>
          </a:p>
        </p:txBody>
      </p:sp>
    </p:spTree>
    <p:extLst>
      <p:ext uri="{BB962C8B-B14F-4D97-AF65-F5344CB8AC3E}">
        <p14:creationId xmlns:p14="http://schemas.microsoft.com/office/powerpoint/2010/main" val="1942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493</Words>
  <Application>Microsoft Office PowerPoint</Application>
  <PresentationFormat>Panorámica</PresentationFormat>
  <Paragraphs>160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>INFINITE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130</cp:revision>
  <dcterms:created xsi:type="dcterms:W3CDTF">2023-11-28T21:02:36Z</dcterms:created>
  <dcterms:modified xsi:type="dcterms:W3CDTF">2024-06-13T22:42:54Z</dcterms:modified>
</cp:coreProperties>
</file>