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56" r:id="rId2"/>
    <p:sldId id="260" r:id="rId3"/>
    <p:sldId id="259" r:id="rId4"/>
    <p:sldId id="258" r:id="rId5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64" autoAdjust="0"/>
    <p:restoredTop sz="94660"/>
  </p:normalViewPr>
  <p:slideViewPr>
    <p:cSldViewPr snapToGrid="0">
      <p:cViewPr varScale="1">
        <p:scale>
          <a:sx n="124" d="100"/>
          <a:sy n="124" d="100"/>
        </p:scale>
        <p:origin x="246" y="108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s-MX" smtClean="0"/>
              <a:t>sdfsdf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99B5F9-6FA2-43FC-A8BB-AB9DBC863D83}" type="datetimeFigureOut">
              <a:rPr lang="es-MX" smtClean="0"/>
              <a:t>19/01/2024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F62A75-D993-41E7-ADA6-0113E521ABD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95581848"/>
      </p:ext>
    </p:extLst>
  </p:cSld>
  <p:clrMap bg1="lt1" tx1="dk1" bg2="lt2" tx2="dk2" accent1="accent1" accent2="accent2" accent3="accent3" accent4="accent4" accent5="accent5" accent6="accent6" hlink="hlink" folHlink="folHlink"/>
  <p:hf sldNum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s-MX" smtClean="0"/>
              <a:t>sdfsdf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5DD54C-D8CB-40A2-879A-B011220BEDA4}" type="datetimeFigureOut">
              <a:rPr lang="es-MX" smtClean="0"/>
              <a:t>19/01/2024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879F45-864C-4C29-B575-215F64222D4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09443011"/>
      </p:ext>
    </p:extLst>
  </p:cSld>
  <p:clrMap bg1="lt1" tx1="dk1" bg2="lt2" tx2="dk2" accent1="accent1" accent2="accent2" accent3="accent3" accent4="accent4" accent5="accent5" accent6="accent6" hlink="hlink" folHlink="folHlink"/>
  <p:hf sldNum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5" name="Marcador de encabezado 4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s-MX" smtClean="0"/>
              <a:t>sdfsdf</a:t>
            </a:r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211153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4F245-316A-4612-823F-4BADC6982606}" type="datetime1">
              <a:rPr lang="es-MX" smtClean="0"/>
              <a:t>19/01/2024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D3B7C-8417-49E2-BAC9-B1484023B92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74960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E7BE8-5F81-4B2C-82FC-04900593364F}" type="datetime1">
              <a:rPr lang="es-MX" smtClean="0"/>
              <a:t>19/01/2024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D3B7C-8417-49E2-BAC9-B1484023B92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46255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ADDBC-C0BA-462A-87A6-3F24F46E9AFE}" type="datetime1">
              <a:rPr lang="es-MX" smtClean="0"/>
              <a:t>19/01/2024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D3B7C-8417-49E2-BAC9-B1484023B92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381264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844D3-5697-40F7-8F39-4F780FE14C31}" type="datetime1">
              <a:rPr lang="es-MX" smtClean="0"/>
              <a:t>19/01/2024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D3B7C-8417-49E2-BAC9-B1484023B92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83133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A6ECE-00C2-4626-AA56-BBEED8982F51}" type="datetime1">
              <a:rPr lang="es-MX" smtClean="0"/>
              <a:t>19/01/2024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D3B7C-8417-49E2-BAC9-B1484023B92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22087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60635-47DB-4E71-BCE2-95912B7375EF}" type="datetime1">
              <a:rPr lang="es-MX" smtClean="0"/>
              <a:t>19/01/2024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D3B7C-8417-49E2-BAC9-B1484023B92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750679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FC1F1-0161-42B2-810D-54546F9FFAEF}" type="datetime1">
              <a:rPr lang="es-MX" smtClean="0"/>
              <a:t>19/01/2024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D3B7C-8417-49E2-BAC9-B1484023B92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188735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AAFAC-7889-437F-84E7-901C8A3706AA}" type="datetime1">
              <a:rPr lang="es-MX" smtClean="0"/>
              <a:t>19/01/2024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D3B7C-8417-49E2-BAC9-B1484023B92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40818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218F2-0EC3-4AD0-AC6C-BB09C9B9BDD4}" type="datetime1">
              <a:rPr lang="es-MX" smtClean="0"/>
              <a:t>19/01/2024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D3B7C-8417-49E2-BAC9-B1484023B92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899681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85301-D2A1-48C4-94F3-66022F967B69}" type="datetime1">
              <a:rPr lang="es-MX" smtClean="0"/>
              <a:t>19/01/2024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D3B7C-8417-49E2-BAC9-B1484023B92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247330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CAB74-DF78-4318-8242-BDC145F0DEE2}" type="datetime1">
              <a:rPr lang="es-MX" smtClean="0"/>
              <a:t>19/01/2024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D3B7C-8417-49E2-BAC9-B1484023B92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713737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CFE218-E723-43AB-8DFB-50020F851D60}" type="datetime1">
              <a:rPr lang="es-MX" smtClean="0"/>
              <a:t>19/01/2024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0D3B7C-8417-49E2-BAC9-B1484023B92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681374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476966" y="274320"/>
            <a:ext cx="2392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Alta por gasto corriente</a:t>
            </a:r>
            <a:endParaRPr lang="es-MX" dirty="0"/>
          </a:p>
        </p:txBody>
      </p:sp>
      <p:sp>
        <p:nvSpPr>
          <p:cNvPr id="5" name="Elipse 4"/>
          <p:cNvSpPr/>
          <p:nvPr/>
        </p:nvSpPr>
        <p:spPr>
          <a:xfrm>
            <a:off x="584270" y="1831257"/>
            <a:ext cx="237744" cy="2377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7" name="Conector recto de flecha 6"/>
          <p:cNvCxnSpPr>
            <a:stCxn id="5" idx="6"/>
            <a:endCxn id="8" idx="2"/>
          </p:cNvCxnSpPr>
          <p:nvPr/>
        </p:nvCxnSpPr>
        <p:spPr>
          <a:xfrm>
            <a:off x="822014" y="1950129"/>
            <a:ext cx="14015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Elipse 7"/>
          <p:cNvSpPr/>
          <p:nvPr/>
        </p:nvSpPr>
        <p:spPr>
          <a:xfrm>
            <a:off x="2223593" y="1831257"/>
            <a:ext cx="237744" cy="2377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" name="CuadroTexto 9"/>
          <p:cNvSpPr txBox="1"/>
          <p:nvPr/>
        </p:nvSpPr>
        <p:spPr>
          <a:xfrm>
            <a:off x="430668" y="1256263"/>
            <a:ext cx="8691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000" dirty="0" smtClean="0"/>
              <a:t>Enlace de la</a:t>
            </a:r>
          </a:p>
          <a:p>
            <a:r>
              <a:rPr lang="es-MX" sz="1000" dirty="0" smtClean="0"/>
              <a:t>Dependencia</a:t>
            </a:r>
            <a:endParaRPr lang="es-MX" sz="1000" dirty="0"/>
          </a:p>
        </p:txBody>
      </p:sp>
      <p:sp>
        <p:nvSpPr>
          <p:cNvPr id="11" name="CuadroTexto 10"/>
          <p:cNvSpPr txBox="1"/>
          <p:nvPr/>
        </p:nvSpPr>
        <p:spPr>
          <a:xfrm>
            <a:off x="9595445" y="3451908"/>
            <a:ext cx="13708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000" dirty="0" smtClean="0"/>
              <a:t>Coordinador de Bienes</a:t>
            </a:r>
          </a:p>
          <a:p>
            <a:r>
              <a:rPr lang="es-MX" sz="1000" dirty="0" smtClean="0"/>
              <a:t>Muebles</a:t>
            </a:r>
            <a:endParaRPr lang="es-MX" sz="1000" dirty="0"/>
          </a:p>
        </p:txBody>
      </p:sp>
      <p:sp>
        <p:nvSpPr>
          <p:cNvPr id="12" name="CuadroTexto 11"/>
          <p:cNvSpPr txBox="1"/>
          <p:nvPr/>
        </p:nvSpPr>
        <p:spPr>
          <a:xfrm>
            <a:off x="3443046" y="1284544"/>
            <a:ext cx="11160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000" dirty="0" smtClean="0"/>
              <a:t>Coordinador de la</a:t>
            </a:r>
          </a:p>
          <a:p>
            <a:r>
              <a:rPr lang="es-MX" sz="1000" dirty="0" smtClean="0"/>
              <a:t>Dependencia</a:t>
            </a:r>
            <a:endParaRPr lang="es-MX" sz="1000" dirty="0"/>
          </a:p>
        </p:txBody>
      </p:sp>
      <p:sp>
        <p:nvSpPr>
          <p:cNvPr id="14" name="CuadroTexto 13"/>
          <p:cNvSpPr txBox="1"/>
          <p:nvPr/>
        </p:nvSpPr>
        <p:spPr>
          <a:xfrm>
            <a:off x="4893868" y="1284843"/>
            <a:ext cx="8691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000" dirty="0" smtClean="0"/>
              <a:t>Enlace de la</a:t>
            </a:r>
          </a:p>
          <a:p>
            <a:r>
              <a:rPr lang="es-MX" sz="1000" dirty="0" smtClean="0"/>
              <a:t>Dependencia</a:t>
            </a:r>
            <a:endParaRPr lang="es-MX" sz="1000" dirty="0"/>
          </a:p>
        </p:txBody>
      </p:sp>
      <p:sp>
        <p:nvSpPr>
          <p:cNvPr id="15" name="CuadroTexto 14"/>
          <p:cNvSpPr txBox="1"/>
          <p:nvPr/>
        </p:nvSpPr>
        <p:spPr>
          <a:xfrm>
            <a:off x="1857601" y="1272763"/>
            <a:ext cx="13708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000" dirty="0" smtClean="0"/>
              <a:t>Coordinador de Bienes</a:t>
            </a:r>
          </a:p>
          <a:p>
            <a:r>
              <a:rPr lang="es-MX" sz="1000" dirty="0" smtClean="0"/>
              <a:t>Muebles</a:t>
            </a:r>
            <a:endParaRPr lang="es-MX" sz="1000" dirty="0"/>
          </a:p>
        </p:txBody>
      </p:sp>
      <p:sp>
        <p:nvSpPr>
          <p:cNvPr id="16" name="CuadroTexto 15"/>
          <p:cNvSpPr txBox="1"/>
          <p:nvPr/>
        </p:nvSpPr>
        <p:spPr>
          <a:xfrm>
            <a:off x="7651458" y="3644137"/>
            <a:ext cx="137890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000" dirty="0" smtClean="0"/>
              <a:t>Analista administrativo</a:t>
            </a:r>
          </a:p>
        </p:txBody>
      </p:sp>
      <p:sp>
        <p:nvSpPr>
          <p:cNvPr id="18" name="Elipse 17"/>
          <p:cNvSpPr/>
          <p:nvPr/>
        </p:nvSpPr>
        <p:spPr>
          <a:xfrm>
            <a:off x="3716715" y="1831257"/>
            <a:ext cx="237744" cy="2377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19" name="Conector recto de flecha 18"/>
          <p:cNvCxnSpPr>
            <a:stCxn id="18" idx="6"/>
            <a:endCxn id="20" idx="2"/>
          </p:cNvCxnSpPr>
          <p:nvPr/>
        </p:nvCxnSpPr>
        <p:spPr>
          <a:xfrm>
            <a:off x="3954459" y="1950129"/>
            <a:ext cx="11661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Elipse 19"/>
          <p:cNvSpPr/>
          <p:nvPr/>
        </p:nvSpPr>
        <p:spPr>
          <a:xfrm>
            <a:off x="5120594" y="1831257"/>
            <a:ext cx="237744" cy="2377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21" name="Conector recto de flecha 20"/>
          <p:cNvCxnSpPr>
            <a:endCxn id="18" idx="2"/>
          </p:cNvCxnSpPr>
          <p:nvPr/>
        </p:nvCxnSpPr>
        <p:spPr>
          <a:xfrm>
            <a:off x="2462182" y="1950129"/>
            <a:ext cx="12545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Elipse 21"/>
          <p:cNvSpPr/>
          <p:nvPr/>
        </p:nvSpPr>
        <p:spPr>
          <a:xfrm>
            <a:off x="8222038" y="4059877"/>
            <a:ext cx="237744" cy="2377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3" name="Elipse 22"/>
          <p:cNvSpPr/>
          <p:nvPr/>
        </p:nvSpPr>
        <p:spPr>
          <a:xfrm>
            <a:off x="9963246" y="4063912"/>
            <a:ext cx="237744" cy="2377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3" name="CuadroTexto 32"/>
          <p:cNvSpPr txBox="1"/>
          <p:nvPr/>
        </p:nvSpPr>
        <p:spPr>
          <a:xfrm>
            <a:off x="250714" y="2215997"/>
            <a:ext cx="17556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MX" sz="1000" b="1" dirty="0" smtClean="0"/>
              <a:t>Creación de la solicitud </a:t>
            </a:r>
          </a:p>
          <a:p>
            <a:r>
              <a:rPr lang="es-MX" sz="1000" b="1" dirty="0"/>
              <a:t> </a:t>
            </a:r>
            <a:r>
              <a:rPr lang="es-MX" sz="1000" b="1" dirty="0" smtClean="0"/>
              <a:t>     De alta de un bien mueble</a:t>
            </a:r>
          </a:p>
        </p:txBody>
      </p:sp>
      <p:sp>
        <p:nvSpPr>
          <p:cNvPr id="34" name="CuadroTexto 33"/>
          <p:cNvSpPr txBox="1"/>
          <p:nvPr/>
        </p:nvSpPr>
        <p:spPr>
          <a:xfrm>
            <a:off x="9421322" y="4391919"/>
            <a:ext cx="16626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MX" sz="1000" dirty="0" smtClean="0"/>
              <a:t>Confirmación de </a:t>
            </a:r>
          </a:p>
          <a:p>
            <a:r>
              <a:rPr lang="es-MX" sz="1000" dirty="0" smtClean="0"/>
              <a:t>      impresión de Códigos QR</a:t>
            </a:r>
          </a:p>
        </p:txBody>
      </p:sp>
      <p:sp>
        <p:nvSpPr>
          <p:cNvPr id="35" name="CuadroTexto 34"/>
          <p:cNvSpPr txBox="1"/>
          <p:nvPr/>
        </p:nvSpPr>
        <p:spPr>
          <a:xfrm>
            <a:off x="3343255" y="2242528"/>
            <a:ext cx="14750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MX" sz="1000" dirty="0" smtClean="0"/>
              <a:t>Asignación del enlace</a:t>
            </a:r>
          </a:p>
        </p:txBody>
      </p:sp>
      <p:sp>
        <p:nvSpPr>
          <p:cNvPr id="36" name="CuadroTexto 35"/>
          <p:cNvSpPr txBox="1"/>
          <p:nvPr/>
        </p:nvSpPr>
        <p:spPr>
          <a:xfrm>
            <a:off x="4841212" y="2242827"/>
            <a:ext cx="11352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MX" sz="1000" dirty="0" smtClean="0"/>
              <a:t>Asignación del </a:t>
            </a:r>
          </a:p>
          <a:p>
            <a:r>
              <a:rPr lang="es-MX" sz="1000" dirty="0" smtClean="0"/>
              <a:t>      Resguardante</a:t>
            </a:r>
          </a:p>
        </p:txBody>
      </p:sp>
      <p:sp>
        <p:nvSpPr>
          <p:cNvPr id="37" name="CuadroTexto 36"/>
          <p:cNvSpPr txBox="1"/>
          <p:nvPr/>
        </p:nvSpPr>
        <p:spPr>
          <a:xfrm>
            <a:off x="1899215" y="2240174"/>
            <a:ext cx="13628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MX" sz="1000" dirty="0" smtClean="0"/>
              <a:t>Confirmación de la </a:t>
            </a:r>
          </a:p>
          <a:p>
            <a:r>
              <a:rPr lang="es-MX" sz="1000" dirty="0" smtClean="0"/>
              <a:t>      factura</a:t>
            </a:r>
          </a:p>
        </p:txBody>
      </p:sp>
      <p:sp>
        <p:nvSpPr>
          <p:cNvPr id="38" name="CuadroTexto 37"/>
          <p:cNvSpPr txBox="1"/>
          <p:nvPr/>
        </p:nvSpPr>
        <p:spPr>
          <a:xfrm>
            <a:off x="7618709" y="4390439"/>
            <a:ext cx="135966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MX" sz="1000" dirty="0" smtClean="0"/>
              <a:t>Imprime código QR</a:t>
            </a:r>
          </a:p>
        </p:txBody>
      </p:sp>
      <p:sp>
        <p:nvSpPr>
          <p:cNvPr id="65" name="CuadroTexto 64"/>
          <p:cNvSpPr txBox="1"/>
          <p:nvPr/>
        </p:nvSpPr>
        <p:spPr>
          <a:xfrm>
            <a:off x="6381865" y="1272763"/>
            <a:ext cx="8691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000" dirty="0" smtClean="0"/>
              <a:t>Enlace de la</a:t>
            </a:r>
          </a:p>
          <a:p>
            <a:r>
              <a:rPr lang="es-MX" sz="1000" dirty="0" smtClean="0"/>
              <a:t>Dependencia</a:t>
            </a:r>
            <a:endParaRPr lang="es-MX" sz="1000" dirty="0"/>
          </a:p>
        </p:txBody>
      </p:sp>
      <p:sp>
        <p:nvSpPr>
          <p:cNvPr id="66" name="CuadroTexto 65"/>
          <p:cNvSpPr txBox="1"/>
          <p:nvPr/>
        </p:nvSpPr>
        <p:spPr>
          <a:xfrm>
            <a:off x="7911719" y="1284544"/>
            <a:ext cx="8691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000" dirty="0" smtClean="0"/>
              <a:t>Enlace de la</a:t>
            </a:r>
          </a:p>
          <a:p>
            <a:r>
              <a:rPr lang="es-MX" sz="1000" dirty="0" smtClean="0"/>
              <a:t>Dependencia</a:t>
            </a:r>
            <a:endParaRPr lang="es-MX" sz="1000" dirty="0"/>
          </a:p>
        </p:txBody>
      </p:sp>
      <p:sp>
        <p:nvSpPr>
          <p:cNvPr id="67" name="CuadroTexto 66"/>
          <p:cNvSpPr txBox="1"/>
          <p:nvPr/>
        </p:nvSpPr>
        <p:spPr>
          <a:xfrm>
            <a:off x="9695487" y="1272763"/>
            <a:ext cx="8691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000" dirty="0" smtClean="0"/>
              <a:t>Enlace de la</a:t>
            </a:r>
          </a:p>
          <a:p>
            <a:r>
              <a:rPr lang="es-MX" sz="1000" dirty="0" smtClean="0"/>
              <a:t>Dependencia</a:t>
            </a:r>
            <a:endParaRPr lang="es-MX" sz="1000" dirty="0"/>
          </a:p>
        </p:txBody>
      </p:sp>
      <p:sp>
        <p:nvSpPr>
          <p:cNvPr id="68" name="CuadroTexto 67"/>
          <p:cNvSpPr txBox="1"/>
          <p:nvPr/>
        </p:nvSpPr>
        <p:spPr>
          <a:xfrm>
            <a:off x="6124082" y="2242827"/>
            <a:ext cx="15888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MX" sz="1000" dirty="0" smtClean="0"/>
              <a:t>Generación de numero </a:t>
            </a:r>
          </a:p>
          <a:p>
            <a:r>
              <a:rPr lang="es-MX" sz="1000" dirty="0" smtClean="0"/>
              <a:t>      de resguardo</a:t>
            </a:r>
          </a:p>
        </p:txBody>
      </p:sp>
      <p:sp>
        <p:nvSpPr>
          <p:cNvPr id="69" name="CuadroTexto 68"/>
          <p:cNvSpPr txBox="1"/>
          <p:nvPr/>
        </p:nvSpPr>
        <p:spPr>
          <a:xfrm>
            <a:off x="9297538" y="2224942"/>
            <a:ext cx="180690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MX" sz="1000" dirty="0" smtClean="0"/>
              <a:t>Carga de formatos firmados</a:t>
            </a:r>
          </a:p>
        </p:txBody>
      </p:sp>
      <p:sp>
        <p:nvSpPr>
          <p:cNvPr id="70" name="CuadroTexto 69"/>
          <p:cNvSpPr txBox="1"/>
          <p:nvPr/>
        </p:nvSpPr>
        <p:spPr>
          <a:xfrm>
            <a:off x="7703579" y="2230747"/>
            <a:ext cx="164981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MX" sz="1000" dirty="0" smtClean="0"/>
              <a:t>Descarga de los formato </a:t>
            </a:r>
          </a:p>
          <a:p>
            <a:r>
              <a:rPr lang="es-MX" sz="1000" dirty="0" smtClean="0"/>
              <a:t>      FRDP-001. FRDP002 y </a:t>
            </a:r>
          </a:p>
          <a:p>
            <a:r>
              <a:rPr lang="es-MX" sz="1000" dirty="0" smtClean="0"/>
              <a:t>      Plantilla de Inventario</a:t>
            </a:r>
          </a:p>
        </p:txBody>
      </p:sp>
      <p:sp>
        <p:nvSpPr>
          <p:cNvPr id="72" name="Elipse 71"/>
          <p:cNvSpPr/>
          <p:nvPr/>
        </p:nvSpPr>
        <p:spPr>
          <a:xfrm>
            <a:off x="6661386" y="1831257"/>
            <a:ext cx="237744" cy="2377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3" name="Elipse 72"/>
          <p:cNvSpPr/>
          <p:nvPr/>
        </p:nvSpPr>
        <p:spPr>
          <a:xfrm>
            <a:off x="8154939" y="1834330"/>
            <a:ext cx="237744" cy="2377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4" name="Elipse 73"/>
          <p:cNvSpPr/>
          <p:nvPr/>
        </p:nvSpPr>
        <p:spPr>
          <a:xfrm>
            <a:off x="10007349" y="1826765"/>
            <a:ext cx="237744" cy="2377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9" name="Conector recto de flecha 8"/>
          <p:cNvCxnSpPr>
            <a:stCxn id="20" idx="6"/>
            <a:endCxn id="72" idx="2"/>
          </p:cNvCxnSpPr>
          <p:nvPr/>
        </p:nvCxnSpPr>
        <p:spPr>
          <a:xfrm>
            <a:off x="5358338" y="1950129"/>
            <a:ext cx="13030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de flecha 16"/>
          <p:cNvCxnSpPr>
            <a:stCxn id="72" idx="6"/>
            <a:endCxn id="73" idx="2"/>
          </p:cNvCxnSpPr>
          <p:nvPr/>
        </p:nvCxnSpPr>
        <p:spPr>
          <a:xfrm>
            <a:off x="6899130" y="1950129"/>
            <a:ext cx="1255809" cy="30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de flecha 24"/>
          <p:cNvCxnSpPr>
            <a:stCxn id="73" idx="6"/>
            <a:endCxn id="74" idx="2"/>
          </p:cNvCxnSpPr>
          <p:nvPr/>
        </p:nvCxnSpPr>
        <p:spPr>
          <a:xfrm flipV="1">
            <a:off x="8392683" y="1945637"/>
            <a:ext cx="1614666" cy="75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angular 29"/>
          <p:cNvCxnSpPr>
            <a:stCxn id="74" idx="6"/>
            <a:endCxn id="23" idx="6"/>
          </p:cNvCxnSpPr>
          <p:nvPr/>
        </p:nvCxnSpPr>
        <p:spPr>
          <a:xfrm flipH="1">
            <a:off x="10200990" y="1945637"/>
            <a:ext cx="44103" cy="2237147"/>
          </a:xfrm>
          <a:prstGeom prst="bentConnector3">
            <a:avLst>
              <a:gd name="adj1" fmla="val -286953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CuadroTexto 78"/>
          <p:cNvSpPr txBox="1"/>
          <p:nvPr/>
        </p:nvSpPr>
        <p:spPr>
          <a:xfrm>
            <a:off x="5993909" y="3636278"/>
            <a:ext cx="137890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000" dirty="0" smtClean="0"/>
              <a:t>Analista administrativo</a:t>
            </a:r>
          </a:p>
        </p:txBody>
      </p:sp>
      <p:sp>
        <p:nvSpPr>
          <p:cNvPr id="80" name="Elipse 79"/>
          <p:cNvSpPr/>
          <p:nvPr/>
        </p:nvSpPr>
        <p:spPr>
          <a:xfrm>
            <a:off x="6564489" y="4052018"/>
            <a:ext cx="237744" cy="2377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1" name="CuadroTexto 80"/>
          <p:cNvSpPr txBox="1"/>
          <p:nvPr/>
        </p:nvSpPr>
        <p:spPr>
          <a:xfrm>
            <a:off x="5961160" y="4382580"/>
            <a:ext cx="146065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MX" sz="1000" dirty="0"/>
              <a:t>Agenda la visita para </a:t>
            </a:r>
            <a:endParaRPr lang="es-MX" sz="1000" dirty="0" smtClean="0"/>
          </a:p>
          <a:p>
            <a:r>
              <a:rPr lang="es-MX" sz="1000" dirty="0" smtClean="0"/>
              <a:t>       colocar </a:t>
            </a:r>
            <a:r>
              <a:rPr lang="es-MX" sz="1000" dirty="0"/>
              <a:t>códigos QR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s-MX" sz="1000" dirty="0" smtClean="0"/>
          </a:p>
        </p:txBody>
      </p:sp>
      <p:sp>
        <p:nvSpPr>
          <p:cNvPr id="82" name="CuadroTexto 81"/>
          <p:cNvSpPr txBox="1"/>
          <p:nvPr/>
        </p:nvSpPr>
        <p:spPr>
          <a:xfrm>
            <a:off x="4628588" y="3637846"/>
            <a:ext cx="137890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000" dirty="0" smtClean="0"/>
              <a:t>Analista administrativo</a:t>
            </a:r>
          </a:p>
        </p:txBody>
      </p:sp>
      <p:sp>
        <p:nvSpPr>
          <p:cNvPr id="83" name="Elipse 82"/>
          <p:cNvSpPr/>
          <p:nvPr/>
        </p:nvSpPr>
        <p:spPr>
          <a:xfrm>
            <a:off x="5199168" y="4053586"/>
            <a:ext cx="237744" cy="2377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4" name="CuadroTexto 83"/>
          <p:cNvSpPr txBox="1"/>
          <p:nvPr/>
        </p:nvSpPr>
        <p:spPr>
          <a:xfrm>
            <a:off x="4595839" y="4384148"/>
            <a:ext cx="13083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MX" sz="1000" dirty="0"/>
              <a:t>Puede re agendar </a:t>
            </a:r>
            <a:endParaRPr lang="es-MX" sz="1000" dirty="0" smtClean="0"/>
          </a:p>
          <a:p>
            <a:r>
              <a:rPr lang="es-MX" sz="1000" dirty="0"/>
              <a:t> </a:t>
            </a:r>
            <a:r>
              <a:rPr lang="es-MX" sz="1000" dirty="0" smtClean="0"/>
              <a:t>     la visita</a:t>
            </a:r>
            <a:endParaRPr lang="es-MX" sz="1000" dirty="0"/>
          </a:p>
        </p:txBody>
      </p:sp>
      <p:sp>
        <p:nvSpPr>
          <p:cNvPr id="85" name="CuadroTexto 84"/>
          <p:cNvSpPr txBox="1"/>
          <p:nvPr/>
        </p:nvSpPr>
        <p:spPr>
          <a:xfrm>
            <a:off x="3319829" y="3639416"/>
            <a:ext cx="137890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000" dirty="0" smtClean="0"/>
              <a:t>Analista administrativo</a:t>
            </a:r>
          </a:p>
        </p:txBody>
      </p:sp>
      <p:sp>
        <p:nvSpPr>
          <p:cNvPr id="86" name="Elipse 85"/>
          <p:cNvSpPr/>
          <p:nvPr/>
        </p:nvSpPr>
        <p:spPr>
          <a:xfrm>
            <a:off x="3890409" y="4055156"/>
            <a:ext cx="237744" cy="2377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7" name="CuadroTexto 86"/>
          <p:cNvSpPr txBox="1"/>
          <p:nvPr/>
        </p:nvSpPr>
        <p:spPr>
          <a:xfrm>
            <a:off x="3287080" y="4385718"/>
            <a:ext cx="11608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MX" sz="1000" dirty="0"/>
              <a:t>Finaliza la </a:t>
            </a:r>
            <a:r>
              <a:rPr lang="es-MX" sz="1000" dirty="0" smtClean="0"/>
              <a:t>visita</a:t>
            </a:r>
            <a:endParaRPr lang="es-MX" sz="1000" dirty="0"/>
          </a:p>
        </p:txBody>
      </p:sp>
      <p:sp>
        <p:nvSpPr>
          <p:cNvPr id="88" name="CuadroTexto 87"/>
          <p:cNvSpPr txBox="1"/>
          <p:nvPr/>
        </p:nvSpPr>
        <p:spPr>
          <a:xfrm>
            <a:off x="1558587" y="3640984"/>
            <a:ext cx="137890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000" dirty="0" smtClean="0"/>
              <a:t>Analista administrativo</a:t>
            </a:r>
          </a:p>
        </p:txBody>
      </p:sp>
      <p:sp>
        <p:nvSpPr>
          <p:cNvPr id="89" name="Elipse 88"/>
          <p:cNvSpPr/>
          <p:nvPr/>
        </p:nvSpPr>
        <p:spPr>
          <a:xfrm>
            <a:off x="2129167" y="4056724"/>
            <a:ext cx="237744" cy="2377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0" name="CuadroTexto 89"/>
          <p:cNvSpPr txBox="1"/>
          <p:nvPr/>
        </p:nvSpPr>
        <p:spPr>
          <a:xfrm>
            <a:off x="1525838" y="4387286"/>
            <a:ext cx="172515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MX" sz="1000" b="1" dirty="0"/>
              <a:t>Finaliza el proceso de </a:t>
            </a:r>
            <a:r>
              <a:rPr lang="es-MX" sz="1000" b="1" dirty="0" smtClean="0"/>
              <a:t>alta</a:t>
            </a:r>
            <a:endParaRPr lang="es-MX" sz="1000" b="1" dirty="0"/>
          </a:p>
        </p:txBody>
      </p:sp>
      <p:cxnSp>
        <p:nvCxnSpPr>
          <p:cNvPr id="40" name="Conector recto de flecha 39"/>
          <p:cNvCxnSpPr>
            <a:stCxn id="23" idx="2"/>
            <a:endCxn id="22" idx="6"/>
          </p:cNvCxnSpPr>
          <p:nvPr/>
        </p:nvCxnSpPr>
        <p:spPr>
          <a:xfrm flipH="1" flipV="1">
            <a:off x="8459782" y="4178749"/>
            <a:ext cx="1503464" cy="40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ector recto de flecha 91"/>
          <p:cNvCxnSpPr>
            <a:stCxn id="22" idx="2"/>
            <a:endCxn id="80" idx="6"/>
          </p:cNvCxnSpPr>
          <p:nvPr/>
        </p:nvCxnSpPr>
        <p:spPr>
          <a:xfrm flipH="1" flipV="1">
            <a:off x="6802233" y="4170890"/>
            <a:ext cx="1419805" cy="78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ector recto de flecha 93"/>
          <p:cNvCxnSpPr>
            <a:stCxn id="80" idx="2"/>
            <a:endCxn id="83" idx="6"/>
          </p:cNvCxnSpPr>
          <p:nvPr/>
        </p:nvCxnSpPr>
        <p:spPr>
          <a:xfrm flipH="1">
            <a:off x="5436912" y="4170890"/>
            <a:ext cx="1127577" cy="1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ector recto de flecha 95"/>
          <p:cNvCxnSpPr>
            <a:stCxn id="83" idx="2"/>
            <a:endCxn id="86" idx="6"/>
          </p:cNvCxnSpPr>
          <p:nvPr/>
        </p:nvCxnSpPr>
        <p:spPr>
          <a:xfrm flipH="1">
            <a:off x="4128153" y="4172458"/>
            <a:ext cx="1071015" cy="15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ector recto de flecha 97"/>
          <p:cNvCxnSpPr>
            <a:stCxn id="86" idx="2"/>
            <a:endCxn id="89" idx="6"/>
          </p:cNvCxnSpPr>
          <p:nvPr/>
        </p:nvCxnSpPr>
        <p:spPr>
          <a:xfrm flipH="1">
            <a:off x="2366911" y="4174028"/>
            <a:ext cx="1523498" cy="1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CuadroTexto 99"/>
          <p:cNvSpPr txBox="1"/>
          <p:nvPr/>
        </p:nvSpPr>
        <p:spPr>
          <a:xfrm>
            <a:off x="458949" y="976014"/>
            <a:ext cx="68480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000" dirty="0"/>
              <a:t>luis.sierra</a:t>
            </a:r>
          </a:p>
        </p:txBody>
      </p:sp>
      <p:sp>
        <p:nvSpPr>
          <p:cNvPr id="101" name="CuadroTexto 100"/>
          <p:cNvSpPr txBox="1"/>
          <p:nvPr/>
        </p:nvSpPr>
        <p:spPr>
          <a:xfrm>
            <a:off x="1933918" y="994712"/>
            <a:ext cx="97494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000" dirty="0"/>
              <a:t>j</a:t>
            </a:r>
            <a:r>
              <a:rPr lang="es-MX" sz="1000" dirty="0" smtClean="0"/>
              <a:t>udith.jaramillo</a:t>
            </a:r>
            <a:endParaRPr lang="es-MX" sz="1000" dirty="0"/>
          </a:p>
        </p:txBody>
      </p:sp>
      <p:sp>
        <p:nvSpPr>
          <p:cNvPr id="102" name="CuadroTexto 101"/>
          <p:cNvSpPr txBox="1"/>
          <p:nvPr/>
        </p:nvSpPr>
        <p:spPr>
          <a:xfrm>
            <a:off x="3529303" y="976014"/>
            <a:ext cx="74571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000" dirty="0"/>
              <a:t>l</a:t>
            </a:r>
            <a:r>
              <a:rPr lang="es-MX" sz="1000" dirty="0" smtClean="0"/>
              <a:t>uis.andres</a:t>
            </a:r>
            <a:endParaRPr lang="es-MX" sz="1000" dirty="0"/>
          </a:p>
        </p:txBody>
      </p:sp>
      <p:sp>
        <p:nvSpPr>
          <p:cNvPr id="103" name="CuadroTexto 102"/>
          <p:cNvSpPr txBox="1"/>
          <p:nvPr/>
        </p:nvSpPr>
        <p:spPr>
          <a:xfrm>
            <a:off x="4963234" y="976014"/>
            <a:ext cx="68480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000" dirty="0"/>
              <a:t>luis.sierra</a:t>
            </a:r>
          </a:p>
        </p:txBody>
      </p:sp>
      <p:sp>
        <p:nvSpPr>
          <p:cNvPr id="104" name="CuadroTexto 103"/>
          <p:cNvSpPr txBox="1"/>
          <p:nvPr/>
        </p:nvSpPr>
        <p:spPr>
          <a:xfrm>
            <a:off x="6369240" y="976014"/>
            <a:ext cx="68480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000" dirty="0"/>
              <a:t>luis.sierra</a:t>
            </a:r>
          </a:p>
        </p:txBody>
      </p:sp>
      <p:sp>
        <p:nvSpPr>
          <p:cNvPr id="105" name="CuadroTexto 104"/>
          <p:cNvSpPr txBox="1"/>
          <p:nvPr/>
        </p:nvSpPr>
        <p:spPr>
          <a:xfrm>
            <a:off x="7940000" y="990428"/>
            <a:ext cx="68480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000" dirty="0"/>
              <a:t>luis.sierra</a:t>
            </a:r>
          </a:p>
        </p:txBody>
      </p:sp>
      <p:sp>
        <p:nvSpPr>
          <p:cNvPr id="106" name="CuadroTexto 105"/>
          <p:cNvSpPr txBox="1"/>
          <p:nvPr/>
        </p:nvSpPr>
        <p:spPr>
          <a:xfrm>
            <a:off x="9723768" y="1000078"/>
            <a:ext cx="68480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000" dirty="0"/>
              <a:t>luis.sierra</a:t>
            </a:r>
          </a:p>
        </p:txBody>
      </p:sp>
      <p:sp>
        <p:nvSpPr>
          <p:cNvPr id="107" name="CuadroTexto 106"/>
          <p:cNvSpPr txBox="1"/>
          <p:nvPr/>
        </p:nvSpPr>
        <p:spPr>
          <a:xfrm>
            <a:off x="9638747" y="3259124"/>
            <a:ext cx="97494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000" dirty="0"/>
              <a:t>j</a:t>
            </a:r>
            <a:r>
              <a:rPr lang="es-MX" sz="1000" dirty="0" smtClean="0"/>
              <a:t>udith.jaramillo</a:t>
            </a:r>
            <a:endParaRPr lang="es-MX" sz="1000" dirty="0"/>
          </a:p>
        </p:txBody>
      </p:sp>
      <p:sp>
        <p:nvSpPr>
          <p:cNvPr id="108" name="CuadroTexto 107"/>
          <p:cNvSpPr txBox="1"/>
          <p:nvPr/>
        </p:nvSpPr>
        <p:spPr>
          <a:xfrm>
            <a:off x="1821355" y="3437352"/>
            <a:ext cx="82426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000" dirty="0"/>
              <a:t>m</a:t>
            </a:r>
            <a:r>
              <a:rPr lang="es-MX" sz="1000" dirty="0" smtClean="0"/>
              <a:t>elisa.rosas</a:t>
            </a:r>
            <a:endParaRPr lang="es-MX" sz="1000" dirty="0"/>
          </a:p>
        </p:txBody>
      </p:sp>
      <p:sp>
        <p:nvSpPr>
          <p:cNvPr id="109" name="CuadroTexto 108"/>
          <p:cNvSpPr txBox="1"/>
          <p:nvPr/>
        </p:nvSpPr>
        <p:spPr>
          <a:xfrm>
            <a:off x="6225541" y="3450288"/>
            <a:ext cx="82426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000" dirty="0"/>
              <a:t>m</a:t>
            </a:r>
            <a:r>
              <a:rPr lang="es-MX" sz="1000" dirty="0" smtClean="0"/>
              <a:t>elisa.rosas</a:t>
            </a:r>
            <a:endParaRPr lang="es-MX" sz="1000" dirty="0"/>
          </a:p>
        </p:txBody>
      </p:sp>
      <p:sp>
        <p:nvSpPr>
          <p:cNvPr id="110" name="CuadroTexto 109"/>
          <p:cNvSpPr txBox="1"/>
          <p:nvPr/>
        </p:nvSpPr>
        <p:spPr>
          <a:xfrm>
            <a:off x="4901894" y="3463522"/>
            <a:ext cx="82426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000" dirty="0"/>
              <a:t>m</a:t>
            </a:r>
            <a:r>
              <a:rPr lang="es-MX" sz="1000" dirty="0" smtClean="0"/>
              <a:t>elisa.rosas</a:t>
            </a:r>
            <a:endParaRPr lang="es-MX" sz="1000" dirty="0"/>
          </a:p>
        </p:txBody>
      </p:sp>
      <p:sp>
        <p:nvSpPr>
          <p:cNvPr id="111" name="CuadroTexto 110"/>
          <p:cNvSpPr txBox="1"/>
          <p:nvPr/>
        </p:nvSpPr>
        <p:spPr>
          <a:xfrm>
            <a:off x="3533399" y="3448297"/>
            <a:ext cx="82426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000" dirty="0"/>
              <a:t>m</a:t>
            </a:r>
            <a:r>
              <a:rPr lang="es-MX" sz="1000" dirty="0" smtClean="0"/>
              <a:t>elisa.rosas</a:t>
            </a:r>
            <a:endParaRPr lang="es-MX" sz="1000" dirty="0"/>
          </a:p>
        </p:txBody>
      </p:sp>
      <p:sp>
        <p:nvSpPr>
          <p:cNvPr id="112" name="CuadroTexto 111"/>
          <p:cNvSpPr txBox="1"/>
          <p:nvPr/>
        </p:nvSpPr>
        <p:spPr>
          <a:xfrm>
            <a:off x="7997390" y="3437352"/>
            <a:ext cx="82426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000" dirty="0"/>
              <a:t>m</a:t>
            </a:r>
            <a:r>
              <a:rPr lang="es-MX" sz="1000" dirty="0" smtClean="0"/>
              <a:t>elisa.rosas</a:t>
            </a:r>
            <a:endParaRPr lang="es-MX" sz="1000" dirty="0"/>
          </a:p>
        </p:txBody>
      </p:sp>
    </p:spTree>
    <p:extLst>
      <p:ext uri="{BB962C8B-B14F-4D97-AF65-F5344CB8AC3E}">
        <p14:creationId xmlns:p14="http://schemas.microsoft.com/office/powerpoint/2010/main" val="4005646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adroTexto 40"/>
          <p:cNvSpPr txBox="1"/>
          <p:nvPr/>
        </p:nvSpPr>
        <p:spPr>
          <a:xfrm>
            <a:off x="468766" y="257004"/>
            <a:ext cx="20639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Alta por requisición</a:t>
            </a:r>
            <a:endParaRPr lang="es-MX" dirty="0"/>
          </a:p>
        </p:txBody>
      </p:sp>
      <p:sp>
        <p:nvSpPr>
          <p:cNvPr id="42" name="Elipse 41"/>
          <p:cNvSpPr/>
          <p:nvPr/>
        </p:nvSpPr>
        <p:spPr>
          <a:xfrm>
            <a:off x="582217" y="1747570"/>
            <a:ext cx="237744" cy="2377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43" name="Conector recto de flecha 42"/>
          <p:cNvCxnSpPr/>
          <p:nvPr/>
        </p:nvCxnSpPr>
        <p:spPr>
          <a:xfrm>
            <a:off x="2980762" y="1878727"/>
            <a:ext cx="13167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Elipse 43"/>
          <p:cNvSpPr/>
          <p:nvPr/>
        </p:nvSpPr>
        <p:spPr>
          <a:xfrm>
            <a:off x="4297498" y="1752361"/>
            <a:ext cx="237744" cy="2377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5" name="CuadroTexto 44"/>
          <p:cNvSpPr txBox="1"/>
          <p:nvPr/>
        </p:nvSpPr>
        <p:spPr>
          <a:xfrm>
            <a:off x="374816" y="1282293"/>
            <a:ext cx="129394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000" dirty="0" smtClean="0"/>
              <a:t>Almacén de gobierno</a:t>
            </a:r>
          </a:p>
        </p:txBody>
      </p:sp>
      <p:sp>
        <p:nvSpPr>
          <p:cNvPr id="47" name="CuadroTexto 46"/>
          <p:cNvSpPr txBox="1"/>
          <p:nvPr/>
        </p:nvSpPr>
        <p:spPr>
          <a:xfrm>
            <a:off x="5516951" y="1205648"/>
            <a:ext cx="11160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000" dirty="0" smtClean="0"/>
              <a:t>Coordinador de la</a:t>
            </a:r>
          </a:p>
          <a:p>
            <a:r>
              <a:rPr lang="es-MX" sz="1000" dirty="0" smtClean="0"/>
              <a:t>Dependencia</a:t>
            </a:r>
            <a:endParaRPr lang="es-MX" sz="1000" dirty="0"/>
          </a:p>
        </p:txBody>
      </p:sp>
      <p:sp>
        <p:nvSpPr>
          <p:cNvPr id="48" name="CuadroTexto 47"/>
          <p:cNvSpPr txBox="1"/>
          <p:nvPr/>
        </p:nvSpPr>
        <p:spPr>
          <a:xfrm>
            <a:off x="6967773" y="1205947"/>
            <a:ext cx="8691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000" dirty="0" smtClean="0"/>
              <a:t>Enlace de la</a:t>
            </a:r>
          </a:p>
          <a:p>
            <a:r>
              <a:rPr lang="es-MX" sz="1000" dirty="0" smtClean="0"/>
              <a:t>Dependencia</a:t>
            </a:r>
            <a:endParaRPr lang="es-MX" sz="1000" dirty="0"/>
          </a:p>
        </p:txBody>
      </p:sp>
      <p:sp>
        <p:nvSpPr>
          <p:cNvPr id="49" name="CuadroTexto 48"/>
          <p:cNvSpPr txBox="1"/>
          <p:nvPr/>
        </p:nvSpPr>
        <p:spPr>
          <a:xfrm>
            <a:off x="3931506" y="1193867"/>
            <a:ext cx="13708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000" dirty="0" smtClean="0"/>
              <a:t>Coordinador de Bienes</a:t>
            </a:r>
          </a:p>
          <a:p>
            <a:r>
              <a:rPr lang="es-MX" sz="1000" dirty="0" smtClean="0"/>
              <a:t>Muebles</a:t>
            </a:r>
            <a:endParaRPr lang="es-MX" sz="1000" dirty="0"/>
          </a:p>
        </p:txBody>
      </p:sp>
      <p:sp>
        <p:nvSpPr>
          <p:cNvPr id="51" name="Elipse 50"/>
          <p:cNvSpPr/>
          <p:nvPr/>
        </p:nvSpPr>
        <p:spPr>
          <a:xfrm>
            <a:off x="5790620" y="1752361"/>
            <a:ext cx="237744" cy="2377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52" name="Conector recto de flecha 51"/>
          <p:cNvCxnSpPr>
            <a:stCxn id="51" idx="6"/>
            <a:endCxn id="53" idx="2"/>
          </p:cNvCxnSpPr>
          <p:nvPr/>
        </p:nvCxnSpPr>
        <p:spPr>
          <a:xfrm>
            <a:off x="6028364" y="1871233"/>
            <a:ext cx="11661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Elipse 52"/>
          <p:cNvSpPr/>
          <p:nvPr/>
        </p:nvSpPr>
        <p:spPr>
          <a:xfrm>
            <a:off x="7194499" y="1752361"/>
            <a:ext cx="237744" cy="2377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54" name="Conector recto de flecha 53"/>
          <p:cNvCxnSpPr>
            <a:endCxn id="51" idx="2"/>
          </p:cNvCxnSpPr>
          <p:nvPr/>
        </p:nvCxnSpPr>
        <p:spPr>
          <a:xfrm>
            <a:off x="4536087" y="1871233"/>
            <a:ext cx="12545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CuadroTexto 58"/>
          <p:cNvSpPr txBox="1"/>
          <p:nvPr/>
        </p:nvSpPr>
        <p:spPr>
          <a:xfrm>
            <a:off x="120764" y="2104186"/>
            <a:ext cx="14927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MX" sz="1000" b="1" dirty="0" smtClean="0"/>
              <a:t>Carga la plantilla con </a:t>
            </a:r>
          </a:p>
          <a:p>
            <a:r>
              <a:rPr lang="es-MX" sz="1000" b="1" dirty="0"/>
              <a:t> </a:t>
            </a:r>
            <a:r>
              <a:rPr lang="es-MX" sz="1000" b="1" dirty="0" smtClean="0"/>
              <a:t>     registros </a:t>
            </a:r>
          </a:p>
        </p:txBody>
      </p:sp>
      <p:sp>
        <p:nvSpPr>
          <p:cNvPr id="61" name="CuadroTexto 60"/>
          <p:cNvSpPr txBox="1"/>
          <p:nvPr/>
        </p:nvSpPr>
        <p:spPr>
          <a:xfrm>
            <a:off x="5417160" y="2163632"/>
            <a:ext cx="14750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MX" sz="1000" dirty="0" smtClean="0"/>
              <a:t>Asignación del enlace</a:t>
            </a:r>
          </a:p>
        </p:txBody>
      </p:sp>
      <p:sp>
        <p:nvSpPr>
          <p:cNvPr id="63" name="CuadroTexto 62"/>
          <p:cNvSpPr txBox="1"/>
          <p:nvPr/>
        </p:nvSpPr>
        <p:spPr>
          <a:xfrm>
            <a:off x="3973120" y="2151851"/>
            <a:ext cx="13628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MX" sz="1000" dirty="0" smtClean="0"/>
              <a:t>Confirmación de la </a:t>
            </a:r>
          </a:p>
          <a:p>
            <a:r>
              <a:rPr lang="es-MX" sz="1000" dirty="0" smtClean="0"/>
              <a:t>      factura</a:t>
            </a:r>
          </a:p>
        </p:txBody>
      </p:sp>
      <p:sp>
        <p:nvSpPr>
          <p:cNvPr id="65" name="CuadroTexto 64"/>
          <p:cNvSpPr txBox="1"/>
          <p:nvPr/>
        </p:nvSpPr>
        <p:spPr>
          <a:xfrm>
            <a:off x="8238117" y="3385841"/>
            <a:ext cx="13708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000" dirty="0" smtClean="0"/>
              <a:t>Coordinador de Bienes</a:t>
            </a:r>
          </a:p>
          <a:p>
            <a:r>
              <a:rPr lang="es-MX" sz="1000" dirty="0" smtClean="0"/>
              <a:t>Muebles</a:t>
            </a:r>
            <a:endParaRPr lang="es-MX" sz="1000" dirty="0"/>
          </a:p>
        </p:txBody>
      </p:sp>
      <p:sp>
        <p:nvSpPr>
          <p:cNvPr id="67" name="CuadroTexto 66"/>
          <p:cNvSpPr txBox="1"/>
          <p:nvPr/>
        </p:nvSpPr>
        <p:spPr>
          <a:xfrm>
            <a:off x="6665252" y="3542107"/>
            <a:ext cx="137890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000" dirty="0" smtClean="0"/>
              <a:t>Analista administrativo</a:t>
            </a:r>
          </a:p>
        </p:txBody>
      </p:sp>
      <p:sp>
        <p:nvSpPr>
          <p:cNvPr id="69" name="Elipse 68"/>
          <p:cNvSpPr/>
          <p:nvPr/>
        </p:nvSpPr>
        <p:spPr>
          <a:xfrm>
            <a:off x="7190146" y="4001628"/>
            <a:ext cx="237744" cy="2377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0" name="Elipse 69"/>
          <p:cNvSpPr/>
          <p:nvPr/>
        </p:nvSpPr>
        <p:spPr>
          <a:xfrm>
            <a:off x="8610844" y="4005663"/>
            <a:ext cx="237744" cy="2377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1" name="CuadroTexto 70"/>
          <p:cNvSpPr txBox="1"/>
          <p:nvPr/>
        </p:nvSpPr>
        <p:spPr>
          <a:xfrm>
            <a:off x="7946370" y="4333670"/>
            <a:ext cx="16626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MX" sz="1000" dirty="0" smtClean="0"/>
              <a:t>Confirmación de </a:t>
            </a:r>
          </a:p>
          <a:p>
            <a:r>
              <a:rPr lang="es-MX" sz="1000" dirty="0" smtClean="0"/>
              <a:t>      impresión de Códigos QR</a:t>
            </a:r>
          </a:p>
        </p:txBody>
      </p:sp>
      <p:sp>
        <p:nvSpPr>
          <p:cNvPr id="72" name="CuadroTexto 71"/>
          <p:cNvSpPr txBox="1"/>
          <p:nvPr/>
        </p:nvSpPr>
        <p:spPr>
          <a:xfrm>
            <a:off x="6915117" y="2163632"/>
            <a:ext cx="11352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MX" sz="1000" dirty="0" smtClean="0"/>
              <a:t>Asignación del </a:t>
            </a:r>
          </a:p>
          <a:p>
            <a:r>
              <a:rPr lang="es-MX" sz="1000" dirty="0" smtClean="0"/>
              <a:t>      Resguardante</a:t>
            </a:r>
          </a:p>
        </p:txBody>
      </p:sp>
      <p:sp>
        <p:nvSpPr>
          <p:cNvPr id="73" name="CuadroTexto 72"/>
          <p:cNvSpPr txBox="1"/>
          <p:nvPr/>
        </p:nvSpPr>
        <p:spPr>
          <a:xfrm>
            <a:off x="6605673" y="4332190"/>
            <a:ext cx="135966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MX" sz="1000" dirty="0" smtClean="0"/>
              <a:t>Imprime código QR</a:t>
            </a:r>
          </a:p>
        </p:txBody>
      </p:sp>
      <p:sp>
        <p:nvSpPr>
          <p:cNvPr id="74" name="CuadroTexto 73"/>
          <p:cNvSpPr txBox="1"/>
          <p:nvPr/>
        </p:nvSpPr>
        <p:spPr>
          <a:xfrm>
            <a:off x="8455770" y="1193568"/>
            <a:ext cx="8691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000" dirty="0" smtClean="0"/>
              <a:t>Enlace de la</a:t>
            </a:r>
          </a:p>
          <a:p>
            <a:r>
              <a:rPr lang="es-MX" sz="1000" dirty="0" smtClean="0"/>
              <a:t>Dependencia</a:t>
            </a:r>
            <a:endParaRPr lang="es-MX" sz="1000" dirty="0"/>
          </a:p>
        </p:txBody>
      </p:sp>
      <p:sp>
        <p:nvSpPr>
          <p:cNvPr id="75" name="CuadroTexto 74"/>
          <p:cNvSpPr txBox="1"/>
          <p:nvPr/>
        </p:nvSpPr>
        <p:spPr>
          <a:xfrm>
            <a:off x="9985624" y="1205349"/>
            <a:ext cx="8691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000" dirty="0" smtClean="0"/>
              <a:t>Enlace de la</a:t>
            </a:r>
          </a:p>
          <a:p>
            <a:r>
              <a:rPr lang="es-MX" sz="1000" dirty="0" smtClean="0"/>
              <a:t>Dependencia</a:t>
            </a:r>
            <a:endParaRPr lang="es-MX" sz="1000" dirty="0"/>
          </a:p>
        </p:txBody>
      </p:sp>
      <p:sp>
        <p:nvSpPr>
          <p:cNvPr id="76" name="CuadroTexto 75"/>
          <p:cNvSpPr txBox="1"/>
          <p:nvPr/>
        </p:nvSpPr>
        <p:spPr>
          <a:xfrm>
            <a:off x="9945151" y="3385841"/>
            <a:ext cx="8691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000" dirty="0" smtClean="0"/>
              <a:t>Enlace de la</a:t>
            </a:r>
          </a:p>
          <a:p>
            <a:r>
              <a:rPr lang="es-MX" sz="1000" dirty="0" smtClean="0"/>
              <a:t>Dependencia</a:t>
            </a:r>
            <a:endParaRPr lang="es-MX" sz="1000" dirty="0"/>
          </a:p>
        </p:txBody>
      </p:sp>
      <p:sp>
        <p:nvSpPr>
          <p:cNvPr id="77" name="CuadroTexto 76"/>
          <p:cNvSpPr txBox="1"/>
          <p:nvPr/>
        </p:nvSpPr>
        <p:spPr>
          <a:xfrm>
            <a:off x="8197987" y="2163632"/>
            <a:ext cx="15888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MX" sz="1000" dirty="0" smtClean="0"/>
              <a:t>Generación de numero </a:t>
            </a:r>
          </a:p>
          <a:p>
            <a:r>
              <a:rPr lang="es-MX" sz="1000" dirty="0" smtClean="0"/>
              <a:t>      de resguardo</a:t>
            </a:r>
          </a:p>
        </p:txBody>
      </p:sp>
      <p:sp>
        <p:nvSpPr>
          <p:cNvPr id="78" name="CuadroTexto 77"/>
          <p:cNvSpPr txBox="1"/>
          <p:nvPr/>
        </p:nvSpPr>
        <p:spPr>
          <a:xfrm>
            <a:off x="9620390" y="4333866"/>
            <a:ext cx="180690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MX" sz="1000" dirty="0" smtClean="0"/>
              <a:t>Carga de formatos firmados</a:t>
            </a:r>
          </a:p>
        </p:txBody>
      </p:sp>
      <p:sp>
        <p:nvSpPr>
          <p:cNvPr id="79" name="CuadroTexto 78"/>
          <p:cNvSpPr txBox="1"/>
          <p:nvPr/>
        </p:nvSpPr>
        <p:spPr>
          <a:xfrm>
            <a:off x="9777484" y="2151552"/>
            <a:ext cx="164981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MX" sz="1000" dirty="0" smtClean="0"/>
              <a:t>Descarga de los formato </a:t>
            </a:r>
          </a:p>
          <a:p>
            <a:r>
              <a:rPr lang="es-MX" sz="1000" dirty="0" smtClean="0"/>
              <a:t>      FRDP-001. FRDP002 y </a:t>
            </a:r>
          </a:p>
          <a:p>
            <a:r>
              <a:rPr lang="es-MX" sz="1000" dirty="0" smtClean="0"/>
              <a:t>      Plantilla de Inventario</a:t>
            </a:r>
          </a:p>
        </p:txBody>
      </p:sp>
      <p:sp>
        <p:nvSpPr>
          <p:cNvPr id="80" name="Elipse 79"/>
          <p:cNvSpPr/>
          <p:nvPr/>
        </p:nvSpPr>
        <p:spPr>
          <a:xfrm>
            <a:off x="8735291" y="1752062"/>
            <a:ext cx="237744" cy="2377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1" name="Elipse 80"/>
          <p:cNvSpPr/>
          <p:nvPr/>
        </p:nvSpPr>
        <p:spPr>
          <a:xfrm>
            <a:off x="10228844" y="1755135"/>
            <a:ext cx="237744" cy="2377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2" name="Elipse 81"/>
          <p:cNvSpPr/>
          <p:nvPr/>
        </p:nvSpPr>
        <p:spPr>
          <a:xfrm>
            <a:off x="10228844" y="4005162"/>
            <a:ext cx="237744" cy="2377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83" name="Conector recto de flecha 82"/>
          <p:cNvCxnSpPr>
            <a:endCxn id="80" idx="2"/>
          </p:cNvCxnSpPr>
          <p:nvPr/>
        </p:nvCxnSpPr>
        <p:spPr>
          <a:xfrm>
            <a:off x="7432243" y="1870934"/>
            <a:ext cx="13030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ector recto de flecha 83"/>
          <p:cNvCxnSpPr>
            <a:stCxn id="80" idx="6"/>
            <a:endCxn id="81" idx="2"/>
          </p:cNvCxnSpPr>
          <p:nvPr/>
        </p:nvCxnSpPr>
        <p:spPr>
          <a:xfrm>
            <a:off x="8973035" y="1870934"/>
            <a:ext cx="1255809" cy="30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CuadroTexto 86"/>
          <p:cNvSpPr txBox="1"/>
          <p:nvPr/>
        </p:nvSpPr>
        <p:spPr>
          <a:xfrm>
            <a:off x="5185967" y="3542108"/>
            <a:ext cx="137890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000" dirty="0" smtClean="0"/>
              <a:t>Analista administrativo</a:t>
            </a:r>
          </a:p>
        </p:txBody>
      </p:sp>
      <p:sp>
        <p:nvSpPr>
          <p:cNvPr id="88" name="Elipse 87"/>
          <p:cNvSpPr/>
          <p:nvPr/>
        </p:nvSpPr>
        <p:spPr>
          <a:xfrm>
            <a:off x="5579734" y="3993769"/>
            <a:ext cx="237744" cy="2377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9" name="CuadroTexto 88"/>
          <p:cNvSpPr txBox="1"/>
          <p:nvPr/>
        </p:nvSpPr>
        <p:spPr>
          <a:xfrm>
            <a:off x="5089525" y="4324331"/>
            <a:ext cx="146065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MX" sz="1000" dirty="0"/>
              <a:t>Agenda la visita para </a:t>
            </a:r>
            <a:endParaRPr lang="es-MX" sz="1000" dirty="0" smtClean="0"/>
          </a:p>
          <a:p>
            <a:r>
              <a:rPr lang="es-MX" sz="1000" dirty="0" smtClean="0"/>
              <a:t>      colocar </a:t>
            </a:r>
            <a:r>
              <a:rPr lang="es-MX" sz="1000" dirty="0"/>
              <a:t>códigos QR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s-MX" sz="1000" dirty="0" smtClean="0"/>
          </a:p>
        </p:txBody>
      </p:sp>
      <p:cxnSp>
        <p:nvCxnSpPr>
          <p:cNvPr id="91" name="Conector recto de flecha 90"/>
          <p:cNvCxnSpPr>
            <a:stCxn id="70" idx="2"/>
            <a:endCxn id="69" idx="6"/>
          </p:cNvCxnSpPr>
          <p:nvPr/>
        </p:nvCxnSpPr>
        <p:spPr>
          <a:xfrm flipH="1" flipV="1">
            <a:off x="7427890" y="4120500"/>
            <a:ext cx="1182954" cy="40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ector recto de flecha 91"/>
          <p:cNvCxnSpPr>
            <a:stCxn id="69" idx="2"/>
            <a:endCxn id="88" idx="6"/>
          </p:cNvCxnSpPr>
          <p:nvPr/>
        </p:nvCxnSpPr>
        <p:spPr>
          <a:xfrm flipH="1" flipV="1">
            <a:off x="5817478" y="4112641"/>
            <a:ext cx="1372668" cy="78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ector recto de flecha 92"/>
          <p:cNvCxnSpPr>
            <a:stCxn id="88" idx="2"/>
            <a:endCxn id="98" idx="6"/>
          </p:cNvCxnSpPr>
          <p:nvPr/>
        </p:nvCxnSpPr>
        <p:spPr>
          <a:xfrm flipH="1" flipV="1">
            <a:off x="4249916" y="4111097"/>
            <a:ext cx="1329818" cy="15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CuadroTexto 93"/>
          <p:cNvSpPr txBox="1"/>
          <p:nvPr/>
        </p:nvSpPr>
        <p:spPr>
          <a:xfrm>
            <a:off x="1859346" y="2117466"/>
            <a:ext cx="184537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MX" sz="1000" dirty="0" smtClean="0"/>
              <a:t>Asigna factura a los registros</a:t>
            </a:r>
          </a:p>
        </p:txBody>
      </p:sp>
      <p:sp>
        <p:nvSpPr>
          <p:cNvPr id="95" name="Elipse 94"/>
          <p:cNvSpPr/>
          <p:nvPr/>
        </p:nvSpPr>
        <p:spPr>
          <a:xfrm>
            <a:off x="2660778" y="1747570"/>
            <a:ext cx="237744" cy="2377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6" name="CuadroTexto 95"/>
          <p:cNvSpPr txBox="1"/>
          <p:nvPr/>
        </p:nvSpPr>
        <p:spPr>
          <a:xfrm>
            <a:off x="2132678" y="1284686"/>
            <a:ext cx="129394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000" dirty="0" smtClean="0"/>
              <a:t>Almacén de gobierno</a:t>
            </a:r>
          </a:p>
        </p:txBody>
      </p:sp>
      <p:cxnSp>
        <p:nvCxnSpPr>
          <p:cNvPr id="24" name="Conector recto de flecha 23"/>
          <p:cNvCxnSpPr>
            <a:stCxn id="42" idx="6"/>
            <a:endCxn id="95" idx="2"/>
          </p:cNvCxnSpPr>
          <p:nvPr/>
        </p:nvCxnSpPr>
        <p:spPr>
          <a:xfrm>
            <a:off x="819961" y="1866442"/>
            <a:ext cx="18408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angular 27"/>
          <p:cNvCxnSpPr>
            <a:stCxn id="81" idx="6"/>
            <a:endCxn id="82" idx="6"/>
          </p:cNvCxnSpPr>
          <p:nvPr/>
        </p:nvCxnSpPr>
        <p:spPr>
          <a:xfrm>
            <a:off x="10466588" y="1874007"/>
            <a:ext cx="12700" cy="2250027"/>
          </a:xfrm>
          <a:prstGeom prst="bentConnector3">
            <a:avLst>
              <a:gd name="adj1" fmla="val 833196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cto de flecha 38"/>
          <p:cNvCxnSpPr>
            <a:stCxn id="82" idx="2"/>
            <a:endCxn id="70" idx="6"/>
          </p:cNvCxnSpPr>
          <p:nvPr/>
        </p:nvCxnSpPr>
        <p:spPr>
          <a:xfrm flipH="1">
            <a:off x="8848588" y="4124034"/>
            <a:ext cx="1380256" cy="5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CuadroTexto 96"/>
          <p:cNvSpPr txBox="1"/>
          <p:nvPr/>
        </p:nvSpPr>
        <p:spPr>
          <a:xfrm>
            <a:off x="3472856" y="3542109"/>
            <a:ext cx="137890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000" dirty="0" smtClean="0"/>
              <a:t>Analista administrativo</a:t>
            </a:r>
          </a:p>
        </p:txBody>
      </p:sp>
      <p:sp>
        <p:nvSpPr>
          <p:cNvPr id="98" name="Elipse 97"/>
          <p:cNvSpPr/>
          <p:nvPr/>
        </p:nvSpPr>
        <p:spPr>
          <a:xfrm>
            <a:off x="4012172" y="3992225"/>
            <a:ext cx="237744" cy="2377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9" name="CuadroTexto 98"/>
          <p:cNvSpPr txBox="1"/>
          <p:nvPr/>
        </p:nvSpPr>
        <p:spPr>
          <a:xfrm>
            <a:off x="2038563" y="3517179"/>
            <a:ext cx="137890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000" dirty="0" smtClean="0"/>
              <a:t>Analista administrativo</a:t>
            </a:r>
          </a:p>
        </p:txBody>
      </p:sp>
      <p:sp>
        <p:nvSpPr>
          <p:cNvPr id="100" name="Elipse 99"/>
          <p:cNvSpPr/>
          <p:nvPr/>
        </p:nvSpPr>
        <p:spPr>
          <a:xfrm>
            <a:off x="2609143" y="3993795"/>
            <a:ext cx="237744" cy="2377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1" name="CuadroTexto 100"/>
          <p:cNvSpPr txBox="1"/>
          <p:nvPr/>
        </p:nvSpPr>
        <p:spPr>
          <a:xfrm>
            <a:off x="2005814" y="4324357"/>
            <a:ext cx="11608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MX" sz="1000" dirty="0"/>
              <a:t>Finaliza la </a:t>
            </a:r>
            <a:r>
              <a:rPr lang="es-MX" sz="1000" dirty="0" smtClean="0"/>
              <a:t>visita</a:t>
            </a:r>
            <a:endParaRPr lang="es-MX" sz="1000" dirty="0"/>
          </a:p>
        </p:txBody>
      </p:sp>
      <p:sp>
        <p:nvSpPr>
          <p:cNvPr id="102" name="CuadroTexto 101"/>
          <p:cNvSpPr txBox="1"/>
          <p:nvPr/>
        </p:nvSpPr>
        <p:spPr>
          <a:xfrm>
            <a:off x="299244" y="3551360"/>
            <a:ext cx="137890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000" dirty="0" smtClean="0"/>
              <a:t>Analista administrativo</a:t>
            </a:r>
          </a:p>
        </p:txBody>
      </p:sp>
      <p:sp>
        <p:nvSpPr>
          <p:cNvPr id="103" name="Elipse 102"/>
          <p:cNvSpPr/>
          <p:nvPr/>
        </p:nvSpPr>
        <p:spPr>
          <a:xfrm>
            <a:off x="847901" y="3995363"/>
            <a:ext cx="237744" cy="2377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4" name="CuadroTexto 103"/>
          <p:cNvSpPr txBox="1"/>
          <p:nvPr/>
        </p:nvSpPr>
        <p:spPr>
          <a:xfrm>
            <a:off x="104197" y="4344066"/>
            <a:ext cx="172515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MX" sz="1000" b="1" dirty="0"/>
              <a:t>Finaliza el proceso de </a:t>
            </a:r>
            <a:r>
              <a:rPr lang="es-MX" sz="1000" b="1" dirty="0" smtClean="0"/>
              <a:t>alta</a:t>
            </a:r>
            <a:endParaRPr lang="es-MX" sz="1000" b="1" dirty="0"/>
          </a:p>
        </p:txBody>
      </p:sp>
      <p:cxnSp>
        <p:nvCxnSpPr>
          <p:cNvPr id="105" name="Conector recto de flecha 104"/>
          <p:cNvCxnSpPr>
            <a:stCxn id="98" idx="2"/>
            <a:endCxn id="100" idx="6"/>
          </p:cNvCxnSpPr>
          <p:nvPr/>
        </p:nvCxnSpPr>
        <p:spPr>
          <a:xfrm flipH="1">
            <a:off x="2846887" y="4111097"/>
            <a:ext cx="1165285" cy="15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onector recto de flecha 105"/>
          <p:cNvCxnSpPr>
            <a:stCxn id="100" idx="2"/>
            <a:endCxn id="103" idx="6"/>
          </p:cNvCxnSpPr>
          <p:nvPr/>
        </p:nvCxnSpPr>
        <p:spPr>
          <a:xfrm flipH="1">
            <a:off x="1085645" y="4112667"/>
            <a:ext cx="1523498" cy="1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CuadroTexto 107"/>
          <p:cNvSpPr txBox="1"/>
          <p:nvPr/>
        </p:nvSpPr>
        <p:spPr>
          <a:xfrm>
            <a:off x="3543389" y="4345729"/>
            <a:ext cx="130837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MX" sz="1000" dirty="0" smtClean="0"/>
              <a:t>Puede re agendar </a:t>
            </a:r>
          </a:p>
          <a:p>
            <a:r>
              <a:rPr lang="es-MX" sz="1000" dirty="0"/>
              <a:t> </a:t>
            </a:r>
            <a:r>
              <a:rPr lang="es-MX" sz="1000" dirty="0" smtClean="0"/>
              <a:t>     la visita</a:t>
            </a:r>
            <a:endParaRPr lang="es-MX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s-MX" sz="1000" dirty="0" smtClean="0"/>
          </a:p>
        </p:txBody>
      </p:sp>
      <p:sp>
        <p:nvSpPr>
          <p:cNvPr id="114" name="CuadroTexto 113"/>
          <p:cNvSpPr txBox="1"/>
          <p:nvPr/>
        </p:nvSpPr>
        <p:spPr>
          <a:xfrm>
            <a:off x="458949" y="976014"/>
            <a:ext cx="120257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000" dirty="0"/>
              <a:t>a</a:t>
            </a:r>
            <a:r>
              <a:rPr lang="es-MX" sz="1000" dirty="0" smtClean="0"/>
              <a:t>ltagracia.mendoza</a:t>
            </a:r>
            <a:endParaRPr lang="es-MX" sz="1000" dirty="0"/>
          </a:p>
        </p:txBody>
      </p:sp>
      <p:sp>
        <p:nvSpPr>
          <p:cNvPr id="115" name="CuadroTexto 114"/>
          <p:cNvSpPr txBox="1"/>
          <p:nvPr/>
        </p:nvSpPr>
        <p:spPr>
          <a:xfrm>
            <a:off x="2176198" y="977582"/>
            <a:ext cx="120257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000" dirty="0"/>
              <a:t>a</a:t>
            </a:r>
            <a:r>
              <a:rPr lang="es-MX" sz="1000" dirty="0" smtClean="0"/>
              <a:t>ltagracia.mendoza</a:t>
            </a:r>
            <a:endParaRPr lang="es-MX" sz="1000" dirty="0"/>
          </a:p>
        </p:txBody>
      </p:sp>
      <p:sp>
        <p:nvSpPr>
          <p:cNvPr id="116" name="CuadroTexto 115"/>
          <p:cNvSpPr txBox="1"/>
          <p:nvPr/>
        </p:nvSpPr>
        <p:spPr>
          <a:xfrm>
            <a:off x="3926782" y="976014"/>
            <a:ext cx="97494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000" dirty="0"/>
              <a:t>j</a:t>
            </a:r>
            <a:r>
              <a:rPr lang="es-MX" sz="1000" dirty="0" smtClean="0"/>
              <a:t>udith.jaramillo</a:t>
            </a:r>
            <a:endParaRPr lang="es-MX" sz="1000" dirty="0"/>
          </a:p>
        </p:txBody>
      </p:sp>
      <p:sp>
        <p:nvSpPr>
          <p:cNvPr id="117" name="CuadroTexto 116"/>
          <p:cNvSpPr txBox="1"/>
          <p:nvPr/>
        </p:nvSpPr>
        <p:spPr>
          <a:xfrm>
            <a:off x="5641268" y="976014"/>
            <a:ext cx="74571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000" dirty="0"/>
              <a:t>l</a:t>
            </a:r>
            <a:r>
              <a:rPr lang="es-MX" sz="1000" dirty="0" smtClean="0"/>
              <a:t>uis.andres</a:t>
            </a:r>
            <a:endParaRPr lang="es-MX" sz="1000" dirty="0"/>
          </a:p>
        </p:txBody>
      </p:sp>
      <p:sp>
        <p:nvSpPr>
          <p:cNvPr id="118" name="CuadroTexto 117"/>
          <p:cNvSpPr txBox="1"/>
          <p:nvPr/>
        </p:nvSpPr>
        <p:spPr>
          <a:xfrm>
            <a:off x="7059945" y="976014"/>
            <a:ext cx="68480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000" dirty="0"/>
              <a:t>luis.sierra</a:t>
            </a:r>
          </a:p>
        </p:txBody>
      </p:sp>
      <p:sp>
        <p:nvSpPr>
          <p:cNvPr id="119" name="CuadroTexto 118"/>
          <p:cNvSpPr txBox="1"/>
          <p:nvPr/>
        </p:nvSpPr>
        <p:spPr>
          <a:xfrm>
            <a:off x="8511978" y="983545"/>
            <a:ext cx="68480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000" dirty="0"/>
              <a:t>luis.sierra</a:t>
            </a:r>
          </a:p>
        </p:txBody>
      </p:sp>
      <p:sp>
        <p:nvSpPr>
          <p:cNvPr id="120" name="CuadroTexto 119"/>
          <p:cNvSpPr txBox="1"/>
          <p:nvPr/>
        </p:nvSpPr>
        <p:spPr>
          <a:xfrm>
            <a:off x="10016624" y="976014"/>
            <a:ext cx="68480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000" dirty="0"/>
              <a:t>luis.sierra</a:t>
            </a:r>
          </a:p>
        </p:txBody>
      </p:sp>
      <p:sp>
        <p:nvSpPr>
          <p:cNvPr id="121" name="CuadroTexto 120"/>
          <p:cNvSpPr txBox="1"/>
          <p:nvPr/>
        </p:nvSpPr>
        <p:spPr>
          <a:xfrm>
            <a:off x="9959302" y="3165142"/>
            <a:ext cx="68480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000" dirty="0"/>
              <a:t>luis.sierra</a:t>
            </a:r>
          </a:p>
        </p:txBody>
      </p:sp>
      <p:sp>
        <p:nvSpPr>
          <p:cNvPr id="122" name="CuadroTexto 121"/>
          <p:cNvSpPr txBox="1"/>
          <p:nvPr/>
        </p:nvSpPr>
        <p:spPr>
          <a:xfrm>
            <a:off x="8312705" y="3174456"/>
            <a:ext cx="97494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000" dirty="0"/>
              <a:t>j</a:t>
            </a:r>
            <a:r>
              <a:rPr lang="es-MX" sz="1000" dirty="0" smtClean="0"/>
              <a:t>udith.jaramillo</a:t>
            </a:r>
            <a:endParaRPr lang="es-MX" sz="1000" dirty="0"/>
          </a:p>
        </p:txBody>
      </p:sp>
      <p:sp>
        <p:nvSpPr>
          <p:cNvPr id="123" name="CuadroTexto 122"/>
          <p:cNvSpPr txBox="1"/>
          <p:nvPr/>
        </p:nvSpPr>
        <p:spPr>
          <a:xfrm>
            <a:off x="609655" y="3342402"/>
            <a:ext cx="82426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000" dirty="0"/>
              <a:t>m</a:t>
            </a:r>
            <a:r>
              <a:rPr lang="es-MX" sz="1000" dirty="0" smtClean="0"/>
              <a:t>elisa.rosas</a:t>
            </a:r>
            <a:endParaRPr lang="es-MX" sz="1000" dirty="0"/>
          </a:p>
        </p:txBody>
      </p:sp>
      <p:sp>
        <p:nvSpPr>
          <p:cNvPr id="124" name="CuadroTexto 123"/>
          <p:cNvSpPr txBox="1"/>
          <p:nvPr/>
        </p:nvSpPr>
        <p:spPr>
          <a:xfrm>
            <a:off x="7061840" y="3337910"/>
            <a:ext cx="82426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000" dirty="0"/>
              <a:t>m</a:t>
            </a:r>
            <a:r>
              <a:rPr lang="es-MX" sz="1000" dirty="0" smtClean="0"/>
              <a:t>elisa.rosas</a:t>
            </a:r>
            <a:endParaRPr lang="es-MX" sz="1000" dirty="0"/>
          </a:p>
        </p:txBody>
      </p:sp>
      <p:sp>
        <p:nvSpPr>
          <p:cNvPr id="125" name="CuadroTexto 124"/>
          <p:cNvSpPr txBox="1"/>
          <p:nvPr/>
        </p:nvSpPr>
        <p:spPr>
          <a:xfrm>
            <a:off x="3598351" y="3344997"/>
            <a:ext cx="82426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000" dirty="0"/>
              <a:t>m</a:t>
            </a:r>
            <a:r>
              <a:rPr lang="es-MX" sz="1000" dirty="0" smtClean="0"/>
              <a:t>elisa.rosas</a:t>
            </a:r>
            <a:endParaRPr lang="es-MX" sz="1000" dirty="0"/>
          </a:p>
        </p:txBody>
      </p:sp>
      <p:sp>
        <p:nvSpPr>
          <p:cNvPr id="126" name="CuadroTexto 125"/>
          <p:cNvSpPr txBox="1"/>
          <p:nvPr/>
        </p:nvSpPr>
        <p:spPr>
          <a:xfrm>
            <a:off x="2296579" y="3347821"/>
            <a:ext cx="82426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000" dirty="0"/>
              <a:t>m</a:t>
            </a:r>
            <a:r>
              <a:rPr lang="es-MX" sz="1000" dirty="0" smtClean="0"/>
              <a:t>elisa.rosas</a:t>
            </a:r>
            <a:endParaRPr lang="es-MX" sz="1000" dirty="0"/>
          </a:p>
        </p:txBody>
      </p:sp>
      <p:sp>
        <p:nvSpPr>
          <p:cNvPr id="127" name="CuadroTexto 126"/>
          <p:cNvSpPr txBox="1"/>
          <p:nvPr/>
        </p:nvSpPr>
        <p:spPr>
          <a:xfrm>
            <a:off x="5609070" y="3337909"/>
            <a:ext cx="82426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000" dirty="0"/>
              <a:t>m</a:t>
            </a:r>
            <a:r>
              <a:rPr lang="es-MX" sz="1000" dirty="0" smtClean="0"/>
              <a:t>elisa.rosas</a:t>
            </a:r>
            <a:endParaRPr lang="es-MX" sz="1000" dirty="0"/>
          </a:p>
        </p:txBody>
      </p:sp>
    </p:spTree>
    <p:extLst>
      <p:ext uri="{BB962C8B-B14F-4D97-AF65-F5344CB8AC3E}">
        <p14:creationId xmlns:p14="http://schemas.microsoft.com/office/powerpoint/2010/main" val="3193923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CuadroTexto 68"/>
          <p:cNvSpPr txBox="1"/>
          <p:nvPr/>
        </p:nvSpPr>
        <p:spPr>
          <a:xfrm>
            <a:off x="452673" y="265253"/>
            <a:ext cx="3250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Transferencia de un bien mueble</a:t>
            </a:r>
            <a:endParaRPr lang="es-MX" dirty="0"/>
          </a:p>
        </p:txBody>
      </p:sp>
      <p:sp>
        <p:nvSpPr>
          <p:cNvPr id="70" name="Elipse 69"/>
          <p:cNvSpPr/>
          <p:nvPr/>
        </p:nvSpPr>
        <p:spPr>
          <a:xfrm>
            <a:off x="594216" y="1876197"/>
            <a:ext cx="237744" cy="2377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2" name="Elipse 71"/>
          <p:cNvSpPr/>
          <p:nvPr/>
        </p:nvSpPr>
        <p:spPr>
          <a:xfrm>
            <a:off x="4350841" y="1870370"/>
            <a:ext cx="237744" cy="2377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3" name="CuadroTexto 72"/>
          <p:cNvSpPr txBox="1"/>
          <p:nvPr/>
        </p:nvSpPr>
        <p:spPr>
          <a:xfrm>
            <a:off x="324589" y="1286834"/>
            <a:ext cx="8691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000" dirty="0" smtClean="0"/>
              <a:t>Enlace de la</a:t>
            </a:r>
          </a:p>
          <a:p>
            <a:r>
              <a:rPr lang="es-MX" sz="1000" dirty="0" smtClean="0"/>
              <a:t>Dependencia</a:t>
            </a:r>
            <a:endParaRPr lang="es-MX" sz="1000" dirty="0"/>
          </a:p>
        </p:txBody>
      </p:sp>
      <p:sp>
        <p:nvSpPr>
          <p:cNvPr id="75" name="CuadroTexto 74"/>
          <p:cNvSpPr txBox="1"/>
          <p:nvPr/>
        </p:nvSpPr>
        <p:spPr>
          <a:xfrm>
            <a:off x="4011447" y="1311673"/>
            <a:ext cx="11160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000" dirty="0" smtClean="0"/>
              <a:t>Coordinador de la</a:t>
            </a:r>
          </a:p>
          <a:p>
            <a:r>
              <a:rPr lang="es-MX" sz="1000" dirty="0" smtClean="0"/>
              <a:t>Dependencia</a:t>
            </a:r>
            <a:endParaRPr lang="es-MX" sz="1000" dirty="0"/>
          </a:p>
        </p:txBody>
      </p:sp>
      <p:sp>
        <p:nvSpPr>
          <p:cNvPr id="76" name="CuadroTexto 75"/>
          <p:cNvSpPr txBox="1"/>
          <p:nvPr/>
        </p:nvSpPr>
        <p:spPr>
          <a:xfrm>
            <a:off x="7586390" y="1440723"/>
            <a:ext cx="137890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000" dirty="0" smtClean="0"/>
              <a:t>Jefatura de Inventarios</a:t>
            </a:r>
          </a:p>
        </p:txBody>
      </p:sp>
      <p:sp>
        <p:nvSpPr>
          <p:cNvPr id="77" name="CuadroTexto 76"/>
          <p:cNvSpPr txBox="1"/>
          <p:nvPr/>
        </p:nvSpPr>
        <p:spPr>
          <a:xfrm>
            <a:off x="5751183" y="1308076"/>
            <a:ext cx="13708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000" dirty="0" smtClean="0"/>
              <a:t>Coordinador de Bienes</a:t>
            </a:r>
          </a:p>
          <a:p>
            <a:r>
              <a:rPr lang="es-MX" sz="1000" dirty="0" smtClean="0"/>
              <a:t>Muebles</a:t>
            </a:r>
            <a:endParaRPr lang="es-MX" sz="1000" dirty="0"/>
          </a:p>
        </p:txBody>
      </p:sp>
      <p:sp>
        <p:nvSpPr>
          <p:cNvPr id="78" name="CuadroTexto 77"/>
          <p:cNvSpPr txBox="1"/>
          <p:nvPr/>
        </p:nvSpPr>
        <p:spPr>
          <a:xfrm>
            <a:off x="9964360" y="1440723"/>
            <a:ext cx="137890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000" dirty="0" smtClean="0"/>
              <a:t>Analista administrativo</a:t>
            </a:r>
          </a:p>
        </p:txBody>
      </p:sp>
      <p:sp>
        <p:nvSpPr>
          <p:cNvPr id="79" name="Elipse 78"/>
          <p:cNvSpPr/>
          <p:nvPr/>
        </p:nvSpPr>
        <p:spPr>
          <a:xfrm>
            <a:off x="6289898" y="1871830"/>
            <a:ext cx="237744" cy="2377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1" name="Elipse 80"/>
          <p:cNvSpPr/>
          <p:nvPr/>
        </p:nvSpPr>
        <p:spPr>
          <a:xfrm>
            <a:off x="8166119" y="1862897"/>
            <a:ext cx="237744" cy="2377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3" name="Elipse 82"/>
          <p:cNvSpPr/>
          <p:nvPr/>
        </p:nvSpPr>
        <p:spPr>
          <a:xfrm>
            <a:off x="10436734" y="4094467"/>
            <a:ext cx="237744" cy="2377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4" name="Elipse 83"/>
          <p:cNvSpPr/>
          <p:nvPr/>
        </p:nvSpPr>
        <p:spPr>
          <a:xfrm>
            <a:off x="10436734" y="1869547"/>
            <a:ext cx="237744" cy="2377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7" name="CuadroTexto 86"/>
          <p:cNvSpPr txBox="1"/>
          <p:nvPr/>
        </p:nvSpPr>
        <p:spPr>
          <a:xfrm>
            <a:off x="2065239" y="2236839"/>
            <a:ext cx="12682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MX" sz="1000" dirty="0" smtClean="0"/>
              <a:t>Carga de formato</a:t>
            </a:r>
          </a:p>
          <a:p>
            <a:endParaRPr lang="es-MX" sz="1000" dirty="0" smtClean="0"/>
          </a:p>
        </p:txBody>
      </p:sp>
      <p:sp>
        <p:nvSpPr>
          <p:cNvPr id="88" name="CuadroTexto 87"/>
          <p:cNvSpPr txBox="1"/>
          <p:nvPr/>
        </p:nvSpPr>
        <p:spPr>
          <a:xfrm>
            <a:off x="9937595" y="2236501"/>
            <a:ext cx="14622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MX" sz="1000" dirty="0" smtClean="0"/>
              <a:t>Confirma que realiza </a:t>
            </a:r>
          </a:p>
          <a:p>
            <a:r>
              <a:rPr lang="es-MX" sz="1000" dirty="0" smtClean="0"/>
              <a:t>      su proceso interno</a:t>
            </a:r>
          </a:p>
        </p:txBody>
      </p:sp>
      <p:sp>
        <p:nvSpPr>
          <p:cNvPr id="89" name="CuadroTexto 88"/>
          <p:cNvSpPr txBox="1"/>
          <p:nvPr/>
        </p:nvSpPr>
        <p:spPr>
          <a:xfrm>
            <a:off x="5586640" y="2247204"/>
            <a:ext cx="167385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MX" sz="1000" dirty="0" smtClean="0"/>
              <a:t>Confirma la transferencia</a:t>
            </a:r>
          </a:p>
        </p:txBody>
      </p:sp>
      <p:sp>
        <p:nvSpPr>
          <p:cNvPr id="90" name="CuadroTexto 89"/>
          <p:cNvSpPr txBox="1"/>
          <p:nvPr/>
        </p:nvSpPr>
        <p:spPr>
          <a:xfrm>
            <a:off x="7654924" y="2247620"/>
            <a:ext cx="12506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MX" sz="1000" dirty="0" smtClean="0"/>
              <a:t>Turna al Analista </a:t>
            </a:r>
          </a:p>
          <a:p>
            <a:r>
              <a:rPr lang="es-MX" sz="1000" dirty="0" smtClean="0"/>
              <a:t>      Administrativo</a:t>
            </a:r>
          </a:p>
        </p:txBody>
      </p:sp>
      <p:sp>
        <p:nvSpPr>
          <p:cNvPr id="91" name="CuadroTexto 90"/>
          <p:cNvSpPr txBox="1"/>
          <p:nvPr/>
        </p:nvSpPr>
        <p:spPr>
          <a:xfrm>
            <a:off x="3786279" y="2236313"/>
            <a:ext cx="16321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MX" sz="1000" dirty="0" smtClean="0"/>
              <a:t>Autoriza la transferencia</a:t>
            </a:r>
          </a:p>
        </p:txBody>
      </p:sp>
      <p:sp>
        <p:nvSpPr>
          <p:cNvPr id="92" name="CuadroTexto 91"/>
          <p:cNvSpPr txBox="1"/>
          <p:nvPr/>
        </p:nvSpPr>
        <p:spPr>
          <a:xfrm>
            <a:off x="9798214" y="4460416"/>
            <a:ext cx="17652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MX" sz="1000" dirty="0" smtClean="0"/>
              <a:t>Elabora oficio de respuesta</a:t>
            </a:r>
          </a:p>
        </p:txBody>
      </p:sp>
      <p:sp>
        <p:nvSpPr>
          <p:cNvPr id="94" name="Elipse 93"/>
          <p:cNvSpPr/>
          <p:nvPr/>
        </p:nvSpPr>
        <p:spPr>
          <a:xfrm>
            <a:off x="8613191" y="4094467"/>
            <a:ext cx="237744" cy="2377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6" name="CuadroTexto 95"/>
          <p:cNvSpPr txBox="1"/>
          <p:nvPr/>
        </p:nvSpPr>
        <p:spPr>
          <a:xfrm>
            <a:off x="7945478" y="4460416"/>
            <a:ext cx="18101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MX" sz="1000" dirty="0" smtClean="0"/>
              <a:t>Autoriza oficio de respuesta</a:t>
            </a:r>
          </a:p>
        </p:txBody>
      </p:sp>
      <p:sp>
        <p:nvSpPr>
          <p:cNvPr id="97" name="CuadroTexto 96"/>
          <p:cNvSpPr txBox="1"/>
          <p:nvPr/>
        </p:nvSpPr>
        <p:spPr>
          <a:xfrm>
            <a:off x="9998418" y="3652455"/>
            <a:ext cx="137890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000" dirty="0" smtClean="0"/>
              <a:t>Jefatura de Inventarios</a:t>
            </a:r>
          </a:p>
        </p:txBody>
      </p:sp>
      <p:sp>
        <p:nvSpPr>
          <p:cNvPr id="98" name="CuadroTexto 97"/>
          <p:cNvSpPr txBox="1"/>
          <p:nvPr/>
        </p:nvSpPr>
        <p:spPr>
          <a:xfrm>
            <a:off x="8141006" y="3521274"/>
            <a:ext cx="13708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000" dirty="0" smtClean="0"/>
              <a:t>Coordinador de Bienes</a:t>
            </a:r>
          </a:p>
          <a:p>
            <a:r>
              <a:rPr lang="es-MX" sz="1000" dirty="0" smtClean="0"/>
              <a:t>Muebles</a:t>
            </a:r>
            <a:endParaRPr lang="es-MX" sz="1000" dirty="0"/>
          </a:p>
        </p:txBody>
      </p:sp>
      <p:sp>
        <p:nvSpPr>
          <p:cNvPr id="60" name="Elipse 59"/>
          <p:cNvSpPr/>
          <p:nvPr/>
        </p:nvSpPr>
        <p:spPr>
          <a:xfrm>
            <a:off x="2953753" y="4093593"/>
            <a:ext cx="237744" cy="2377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4" name="CuadroTexto 73"/>
          <p:cNvSpPr txBox="1"/>
          <p:nvPr/>
        </p:nvSpPr>
        <p:spPr>
          <a:xfrm>
            <a:off x="2404910" y="3616627"/>
            <a:ext cx="137890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000" dirty="0" smtClean="0"/>
              <a:t>Jefatura de Inventarios</a:t>
            </a:r>
          </a:p>
        </p:txBody>
      </p:sp>
      <p:sp>
        <p:nvSpPr>
          <p:cNvPr id="93" name="CuadroTexto 92"/>
          <p:cNvSpPr txBox="1"/>
          <p:nvPr/>
        </p:nvSpPr>
        <p:spPr>
          <a:xfrm>
            <a:off x="2179756" y="4543228"/>
            <a:ext cx="198964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000" dirty="0" smtClean="0"/>
              <a:t>      Notifica a la dependencia:</a:t>
            </a:r>
          </a:p>
          <a:p>
            <a:r>
              <a:rPr lang="es-MX" sz="1000" dirty="0"/>
              <a:t> </a:t>
            </a:r>
            <a:r>
              <a:rPr lang="es-MX" sz="1000" dirty="0" smtClean="0"/>
              <a:t>     Transferencia Interna y Externa</a:t>
            </a:r>
          </a:p>
          <a:p>
            <a:r>
              <a:rPr lang="es-MX" sz="1000" dirty="0" smtClean="0"/>
              <a:t>      Notifica al Almacén: </a:t>
            </a:r>
          </a:p>
          <a:p>
            <a:r>
              <a:rPr lang="es-MX" sz="1000" dirty="0"/>
              <a:t> </a:t>
            </a:r>
            <a:r>
              <a:rPr lang="es-MX" sz="1000" dirty="0" smtClean="0"/>
              <a:t>     Transferencia de Almacén</a:t>
            </a:r>
          </a:p>
        </p:txBody>
      </p:sp>
      <p:sp>
        <p:nvSpPr>
          <p:cNvPr id="99" name="Elipse 98"/>
          <p:cNvSpPr/>
          <p:nvPr/>
        </p:nvSpPr>
        <p:spPr>
          <a:xfrm>
            <a:off x="966521" y="4094467"/>
            <a:ext cx="237744" cy="2377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0" name="CuadroTexto 99"/>
          <p:cNvSpPr txBox="1"/>
          <p:nvPr/>
        </p:nvSpPr>
        <p:spPr>
          <a:xfrm>
            <a:off x="447445" y="3624643"/>
            <a:ext cx="137890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000" dirty="0" smtClean="0"/>
              <a:t>Analista administrativo</a:t>
            </a:r>
          </a:p>
        </p:txBody>
      </p:sp>
      <p:sp>
        <p:nvSpPr>
          <p:cNvPr id="101" name="CuadroTexto 100"/>
          <p:cNvSpPr txBox="1"/>
          <p:nvPr/>
        </p:nvSpPr>
        <p:spPr>
          <a:xfrm>
            <a:off x="333424" y="4575865"/>
            <a:ext cx="15279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MX" sz="1000" b="1" dirty="0" smtClean="0"/>
              <a:t>Recibe confirmación y</a:t>
            </a:r>
          </a:p>
          <a:p>
            <a:r>
              <a:rPr lang="es-MX" sz="1000" b="1" dirty="0"/>
              <a:t> </a:t>
            </a:r>
            <a:r>
              <a:rPr lang="es-MX" sz="1000" b="1" dirty="0" smtClean="0"/>
              <a:t>     registra transferencia</a:t>
            </a:r>
          </a:p>
        </p:txBody>
      </p:sp>
      <p:sp>
        <p:nvSpPr>
          <p:cNvPr id="39" name="Elipse 38"/>
          <p:cNvSpPr/>
          <p:nvPr/>
        </p:nvSpPr>
        <p:spPr>
          <a:xfrm>
            <a:off x="2565178" y="1862897"/>
            <a:ext cx="237744" cy="2377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0" name="CuadroTexto 39"/>
          <p:cNvSpPr txBox="1"/>
          <p:nvPr/>
        </p:nvSpPr>
        <p:spPr>
          <a:xfrm>
            <a:off x="2305431" y="1279803"/>
            <a:ext cx="8691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000" dirty="0" smtClean="0"/>
              <a:t>Enlace de la</a:t>
            </a:r>
          </a:p>
          <a:p>
            <a:r>
              <a:rPr lang="es-MX" sz="1000" dirty="0" smtClean="0"/>
              <a:t>Dependencia</a:t>
            </a:r>
            <a:endParaRPr lang="es-MX" sz="1000" dirty="0"/>
          </a:p>
        </p:txBody>
      </p:sp>
      <p:sp>
        <p:nvSpPr>
          <p:cNvPr id="41" name="CuadroTexto 40"/>
          <p:cNvSpPr txBox="1"/>
          <p:nvPr/>
        </p:nvSpPr>
        <p:spPr>
          <a:xfrm>
            <a:off x="190648" y="2238405"/>
            <a:ext cx="161454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MX" sz="1000" b="1" dirty="0" smtClean="0"/>
              <a:t>Creación de la solicitud </a:t>
            </a:r>
          </a:p>
          <a:p>
            <a:r>
              <a:rPr lang="es-MX" sz="1000" b="1" dirty="0"/>
              <a:t> </a:t>
            </a:r>
            <a:r>
              <a:rPr lang="es-MX" sz="1000" b="1" dirty="0" smtClean="0"/>
              <a:t>     De transferencia de un </a:t>
            </a:r>
          </a:p>
          <a:p>
            <a:r>
              <a:rPr lang="es-MX" sz="1000" b="1" dirty="0"/>
              <a:t> </a:t>
            </a:r>
            <a:r>
              <a:rPr lang="es-MX" sz="1000" b="1" dirty="0" smtClean="0"/>
              <a:t>     bien mueble</a:t>
            </a:r>
          </a:p>
          <a:p>
            <a:endParaRPr lang="es-MX" sz="1000" dirty="0" smtClean="0"/>
          </a:p>
        </p:txBody>
      </p:sp>
      <p:cxnSp>
        <p:nvCxnSpPr>
          <p:cNvPr id="4" name="Conector recto de flecha 3"/>
          <p:cNvCxnSpPr>
            <a:stCxn id="70" idx="6"/>
            <a:endCxn id="39" idx="2"/>
          </p:cNvCxnSpPr>
          <p:nvPr/>
        </p:nvCxnSpPr>
        <p:spPr>
          <a:xfrm flipV="1">
            <a:off x="831960" y="1981769"/>
            <a:ext cx="1733218" cy="13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de flecha 5"/>
          <p:cNvCxnSpPr>
            <a:stCxn id="39" idx="6"/>
            <a:endCxn id="72" idx="2"/>
          </p:cNvCxnSpPr>
          <p:nvPr/>
        </p:nvCxnSpPr>
        <p:spPr>
          <a:xfrm>
            <a:off x="2802922" y="1981769"/>
            <a:ext cx="1547919" cy="74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de flecha 7"/>
          <p:cNvCxnSpPr>
            <a:stCxn id="72" idx="6"/>
            <a:endCxn id="79" idx="2"/>
          </p:cNvCxnSpPr>
          <p:nvPr/>
        </p:nvCxnSpPr>
        <p:spPr>
          <a:xfrm>
            <a:off x="4588585" y="1989242"/>
            <a:ext cx="1701313" cy="14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de flecha 10"/>
          <p:cNvCxnSpPr>
            <a:stCxn id="79" idx="6"/>
            <a:endCxn id="81" idx="2"/>
          </p:cNvCxnSpPr>
          <p:nvPr/>
        </p:nvCxnSpPr>
        <p:spPr>
          <a:xfrm flipV="1">
            <a:off x="6527642" y="1981769"/>
            <a:ext cx="1638477" cy="89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de flecha 12"/>
          <p:cNvCxnSpPr>
            <a:stCxn id="81" idx="6"/>
            <a:endCxn id="84" idx="2"/>
          </p:cNvCxnSpPr>
          <p:nvPr/>
        </p:nvCxnSpPr>
        <p:spPr>
          <a:xfrm>
            <a:off x="8403863" y="1981769"/>
            <a:ext cx="2032871" cy="66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angular 16"/>
          <p:cNvCxnSpPr>
            <a:stCxn id="84" idx="6"/>
            <a:endCxn id="83" idx="6"/>
          </p:cNvCxnSpPr>
          <p:nvPr/>
        </p:nvCxnSpPr>
        <p:spPr>
          <a:xfrm>
            <a:off x="10674478" y="1988419"/>
            <a:ext cx="12700" cy="2224920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CuadroTexto 57"/>
          <p:cNvSpPr txBox="1"/>
          <p:nvPr/>
        </p:nvSpPr>
        <p:spPr>
          <a:xfrm>
            <a:off x="6275576" y="3521274"/>
            <a:ext cx="13708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000" dirty="0" smtClean="0"/>
              <a:t>Coordinador de Bienes</a:t>
            </a:r>
          </a:p>
          <a:p>
            <a:r>
              <a:rPr lang="es-MX" sz="1000" dirty="0" smtClean="0"/>
              <a:t>Muebles</a:t>
            </a:r>
            <a:endParaRPr lang="es-MX" sz="1000" dirty="0"/>
          </a:p>
        </p:txBody>
      </p:sp>
      <p:sp>
        <p:nvSpPr>
          <p:cNvPr id="59" name="CuadroTexto 58"/>
          <p:cNvSpPr txBox="1"/>
          <p:nvPr/>
        </p:nvSpPr>
        <p:spPr>
          <a:xfrm>
            <a:off x="6261738" y="4479056"/>
            <a:ext cx="11737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MX" sz="1000" dirty="0" smtClean="0"/>
              <a:t>Gestiona firmas</a:t>
            </a:r>
          </a:p>
        </p:txBody>
      </p:sp>
      <p:sp>
        <p:nvSpPr>
          <p:cNvPr id="61" name="Elipse 60"/>
          <p:cNvSpPr/>
          <p:nvPr/>
        </p:nvSpPr>
        <p:spPr>
          <a:xfrm>
            <a:off x="6628058" y="4094467"/>
            <a:ext cx="237744" cy="2377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2" name="CuadroTexto 61"/>
          <p:cNvSpPr txBox="1"/>
          <p:nvPr/>
        </p:nvSpPr>
        <p:spPr>
          <a:xfrm>
            <a:off x="4350841" y="3652455"/>
            <a:ext cx="137890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000" dirty="0" smtClean="0"/>
              <a:t>Jefatura de Inventarios</a:t>
            </a:r>
          </a:p>
        </p:txBody>
      </p:sp>
      <p:sp>
        <p:nvSpPr>
          <p:cNvPr id="63" name="Elipse 62"/>
          <p:cNvSpPr/>
          <p:nvPr/>
        </p:nvSpPr>
        <p:spPr>
          <a:xfrm>
            <a:off x="4802549" y="4091734"/>
            <a:ext cx="237744" cy="2377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4" name="CuadroTexto 63"/>
          <p:cNvSpPr txBox="1"/>
          <p:nvPr/>
        </p:nvSpPr>
        <p:spPr>
          <a:xfrm>
            <a:off x="4066368" y="4465974"/>
            <a:ext cx="20665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MX" sz="1000" dirty="0" smtClean="0"/>
              <a:t>Finaliza proceso de transferencia</a:t>
            </a:r>
          </a:p>
        </p:txBody>
      </p:sp>
      <p:cxnSp>
        <p:nvCxnSpPr>
          <p:cNvPr id="21" name="Conector recto de flecha 20"/>
          <p:cNvCxnSpPr>
            <a:stCxn id="83" idx="2"/>
            <a:endCxn id="94" idx="6"/>
          </p:cNvCxnSpPr>
          <p:nvPr/>
        </p:nvCxnSpPr>
        <p:spPr>
          <a:xfrm flipH="1">
            <a:off x="8850935" y="4213339"/>
            <a:ext cx="15857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de flecha 25"/>
          <p:cNvCxnSpPr>
            <a:stCxn id="94" idx="2"/>
            <a:endCxn id="61" idx="6"/>
          </p:cNvCxnSpPr>
          <p:nvPr/>
        </p:nvCxnSpPr>
        <p:spPr>
          <a:xfrm flipH="1">
            <a:off x="6865802" y="4213339"/>
            <a:ext cx="17473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cto de flecha 28"/>
          <p:cNvCxnSpPr>
            <a:stCxn id="61" idx="2"/>
            <a:endCxn id="63" idx="6"/>
          </p:cNvCxnSpPr>
          <p:nvPr/>
        </p:nvCxnSpPr>
        <p:spPr>
          <a:xfrm flipH="1" flipV="1">
            <a:off x="5040293" y="4210606"/>
            <a:ext cx="1587765" cy="27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de flecha 33"/>
          <p:cNvCxnSpPr>
            <a:stCxn id="63" idx="2"/>
            <a:endCxn id="60" idx="6"/>
          </p:cNvCxnSpPr>
          <p:nvPr/>
        </p:nvCxnSpPr>
        <p:spPr>
          <a:xfrm flipH="1">
            <a:off x="3191497" y="4210606"/>
            <a:ext cx="1611052" cy="18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cto de flecha 35"/>
          <p:cNvCxnSpPr>
            <a:stCxn id="60" idx="2"/>
            <a:endCxn id="99" idx="6"/>
          </p:cNvCxnSpPr>
          <p:nvPr/>
        </p:nvCxnSpPr>
        <p:spPr>
          <a:xfrm flipH="1">
            <a:off x="1204265" y="4212465"/>
            <a:ext cx="1749488" cy="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CuadroTexto 81"/>
          <p:cNvSpPr txBox="1"/>
          <p:nvPr/>
        </p:nvSpPr>
        <p:spPr>
          <a:xfrm>
            <a:off x="333424" y="1040613"/>
            <a:ext cx="68480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000" dirty="0"/>
              <a:t>luis.sierra</a:t>
            </a:r>
          </a:p>
        </p:txBody>
      </p:sp>
      <p:sp>
        <p:nvSpPr>
          <p:cNvPr id="103" name="CuadroTexto 102"/>
          <p:cNvSpPr txBox="1"/>
          <p:nvPr/>
        </p:nvSpPr>
        <p:spPr>
          <a:xfrm>
            <a:off x="2305834" y="1088594"/>
            <a:ext cx="68480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000" dirty="0"/>
              <a:t>luis.sierra</a:t>
            </a:r>
          </a:p>
        </p:txBody>
      </p:sp>
      <p:sp>
        <p:nvSpPr>
          <p:cNvPr id="104" name="CuadroTexto 103"/>
          <p:cNvSpPr txBox="1"/>
          <p:nvPr/>
        </p:nvSpPr>
        <p:spPr>
          <a:xfrm>
            <a:off x="4071228" y="1129127"/>
            <a:ext cx="74571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000" dirty="0"/>
              <a:t>l</a:t>
            </a:r>
            <a:r>
              <a:rPr lang="es-MX" sz="1000" dirty="0" smtClean="0"/>
              <a:t>uis.andres</a:t>
            </a:r>
            <a:endParaRPr lang="es-MX" sz="1000" dirty="0"/>
          </a:p>
        </p:txBody>
      </p:sp>
      <p:sp>
        <p:nvSpPr>
          <p:cNvPr id="105" name="CuadroTexto 104"/>
          <p:cNvSpPr txBox="1"/>
          <p:nvPr/>
        </p:nvSpPr>
        <p:spPr>
          <a:xfrm>
            <a:off x="5774264" y="1144432"/>
            <a:ext cx="97494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000" dirty="0"/>
              <a:t>j</a:t>
            </a:r>
            <a:r>
              <a:rPr lang="es-MX" sz="1000" dirty="0" smtClean="0"/>
              <a:t>udith.jaramillo</a:t>
            </a:r>
            <a:endParaRPr lang="es-MX" sz="1000" dirty="0"/>
          </a:p>
        </p:txBody>
      </p:sp>
      <p:sp>
        <p:nvSpPr>
          <p:cNvPr id="106" name="CuadroTexto 105"/>
          <p:cNvSpPr txBox="1"/>
          <p:nvPr/>
        </p:nvSpPr>
        <p:spPr>
          <a:xfrm>
            <a:off x="7768877" y="1244123"/>
            <a:ext cx="10983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000" dirty="0"/>
              <a:t>s</a:t>
            </a:r>
            <a:r>
              <a:rPr lang="es-MX" sz="1000" dirty="0" smtClean="0"/>
              <a:t>erafin.sepulveda</a:t>
            </a:r>
            <a:endParaRPr lang="es-MX" sz="1000" dirty="0"/>
          </a:p>
        </p:txBody>
      </p:sp>
      <p:sp>
        <p:nvSpPr>
          <p:cNvPr id="107" name="CuadroTexto 106"/>
          <p:cNvSpPr txBox="1"/>
          <p:nvPr/>
        </p:nvSpPr>
        <p:spPr>
          <a:xfrm>
            <a:off x="10143473" y="1244932"/>
            <a:ext cx="82426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000" dirty="0"/>
              <a:t>m</a:t>
            </a:r>
            <a:r>
              <a:rPr lang="es-MX" sz="1000" dirty="0" smtClean="0"/>
              <a:t>elisa.rosas</a:t>
            </a:r>
            <a:endParaRPr lang="es-MX" sz="1000" dirty="0"/>
          </a:p>
        </p:txBody>
      </p:sp>
      <p:sp>
        <p:nvSpPr>
          <p:cNvPr id="108" name="CuadroTexto 107"/>
          <p:cNvSpPr txBox="1"/>
          <p:nvPr/>
        </p:nvSpPr>
        <p:spPr>
          <a:xfrm>
            <a:off x="9998418" y="3461577"/>
            <a:ext cx="10983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000" dirty="0"/>
              <a:t>s</a:t>
            </a:r>
            <a:r>
              <a:rPr lang="es-MX" sz="1000" dirty="0" smtClean="0"/>
              <a:t>erafin.sepulveda</a:t>
            </a:r>
            <a:endParaRPr lang="es-MX" sz="1000" dirty="0"/>
          </a:p>
        </p:txBody>
      </p:sp>
      <p:sp>
        <p:nvSpPr>
          <p:cNvPr id="109" name="CuadroTexto 108"/>
          <p:cNvSpPr txBox="1"/>
          <p:nvPr/>
        </p:nvSpPr>
        <p:spPr>
          <a:xfrm>
            <a:off x="8189737" y="3320258"/>
            <a:ext cx="97494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000" dirty="0"/>
              <a:t>j</a:t>
            </a:r>
            <a:r>
              <a:rPr lang="es-MX" sz="1000" dirty="0" smtClean="0"/>
              <a:t>udith.jaramillo</a:t>
            </a:r>
            <a:endParaRPr lang="es-MX" sz="1000" dirty="0"/>
          </a:p>
        </p:txBody>
      </p:sp>
      <p:sp>
        <p:nvSpPr>
          <p:cNvPr id="110" name="CuadroTexto 109"/>
          <p:cNvSpPr txBox="1"/>
          <p:nvPr/>
        </p:nvSpPr>
        <p:spPr>
          <a:xfrm>
            <a:off x="6257542" y="3276554"/>
            <a:ext cx="97494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000" dirty="0"/>
              <a:t>j</a:t>
            </a:r>
            <a:r>
              <a:rPr lang="es-MX" sz="1000" dirty="0" smtClean="0"/>
              <a:t>udith.jaramillo</a:t>
            </a:r>
            <a:endParaRPr lang="es-MX" sz="1000" dirty="0"/>
          </a:p>
        </p:txBody>
      </p:sp>
      <p:sp>
        <p:nvSpPr>
          <p:cNvPr id="111" name="CuadroTexto 110"/>
          <p:cNvSpPr txBox="1"/>
          <p:nvPr/>
        </p:nvSpPr>
        <p:spPr>
          <a:xfrm>
            <a:off x="4521948" y="3443368"/>
            <a:ext cx="10983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000" dirty="0"/>
              <a:t>s</a:t>
            </a:r>
            <a:r>
              <a:rPr lang="es-MX" sz="1000" dirty="0" smtClean="0"/>
              <a:t>erafin.sepulveda</a:t>
            </a:r>
            <a:endParaRPr lang="es-MX" sz="1000" dirty="0"/>
          </a:p>
        </p:txBody>
      </p:sp>
      <p:sp>
        <p:nvSpPr>
          <p:cNvPr id="112" name="CuadroTexto 111"/>
          <p:cNvSpPr txBox="1"/>
          <p:nvPr/>
        </p:nvSpPr>
        <p:spPr>
          <a:xfrm>
            <a:off x="2430359" y="3434081"/>
            <a:ext cx="10983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000" dirty="0"/>
              <a:t>s</a:t>
            </a:r>
            <a:r>
              <a:rPr lang="es-MX" sz="1000" dirty="0" smtClean="0"/>
              <a:t>erafin.sepulveda</a:t>
            </a:r>
            <a:endParaRPr lang="es-MX" sz="1000" dirty="0"/>
          </a:p>
        </p:txBody>
      </p:sp>
      <p:sp>
        <p:nvSpPr>
          <p:cNvPr id="113" name="CuadroTexto 112"/>
          <p:cNvSpPr txBox="1"/>
          <p:nvPr/>
        </p:nvSpPr>
        <p:spPr>
          <a:xfrm>
            <a:off x="653824" y="3405071"/>
            <a:ext cx="82426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000" dirty="0"/>
              <a:t>m</a:t>
            </a:r>
            <a:r>
              <a:rPr lang="es-MX" sz="1000" dirty="0" smtClean="0"/>
              <a:t>elisa.rosas</a:t>
            </a:r>
            <a:endParaRPr lang="es-MX" sz="1000" dirty="0"/>
          </a:p>
        </p:txBody>
      </p:sp>
    </p:spTree>
    <p:extLst>
      <p:ext uri="{BB962C8B-B14F-4D97-AF65-F5344CB8AC3E}">
        <p14:creationId xmlns:p14="http://schemas.microsoft.com/office/powerpoint/2010/main" val="3717079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476966" y="274320"/>
            <a:ext cx="2401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Baja de un bien mueble</a:t>
            </a:r>
            <a:endParaRPr lang="es-MX" dirty="0"/>
          </a:p>
        </p:txBody>
      </p:sp>
      <p:sp>
        <p:nvSpPr>
          <p:cNvPr id="5" name="Elipse 4"/>
          <p:cNvSpPr/>
          <p:nvPr/>
        </p:nvSpPr>
        <p:spPr>
          <a:xfrm>
            <a:off x="570929" y="1821831"/>
            <a:ext cx="237744" cy="2377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Elipse 7"/>
          <p:cNvSpPr/>
          <p:nvPr/>
        </p:nvSpPr>
        <p:spPr>
          <a:xfrm>
            <a:off x="7769284" y="1830146"/>
            <a:ext cx="237744" cy="2377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" name="CuadroTexto 9"/>
          <p:cNvSpPr txBox="1"/>
          <p:nvPr/>
        </p:nvSpPr>
        <p:spPr>
          <a:xfrm>
            <a:off x="429709" y="1284577"/>
            <a:ext cx="8691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000" dirty="0" smtClean="0"/>
              <a:t>Enlace de la</a:t>
            </a:r>
          </a:p>
          <a:p>
            <a:r>
              <a:rPr lang="es-MX" sz="1000" dirty="0" smtClean="0"/>
              <a:t>Dependencia</a:t>
            </a:r>
            <a:endParaRPr lang="es-MX" sz="1000" dirty="0"/>
          </a:p>
        </p:txBody>
      </p:sp>
      <p:sp>
        <p:nvSpPr>
          <p:cNvPr id="11" name="CuadroTexto 10"/>
          <p:cNvSpPr txBox="1"/>
          <p:nvPr/>
        </p:nvSpPr>
        <p:spPr>
          <a:xfrm>
            <a:off x="5397523" y="3452009"/>
            <a:ext cx="13708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000" dirty="0" smtClean="0"/>
              <a:t>Coordinador de Bienes</a:t>
            </a:r>
          </a:p>
          <a:p>
            <a:r>
              <a:rPr lang="es-MX" sz="1000" dirty="0" smtClean="0"/>
              <a:t>Muebles</a:t>
            </a:r>
            <a:endParaRPr lang="es-MX" sz="1000" dirty="0"/>
          </a:p>
        </p:txBody>
      </p:sp>
      <p:sp>
        <p:nvSpPr>
          <p:cNvPr id="12" name="CuadroTexto 11"/>
          <p:cNvSpPr txBox="1"/>
          <p:nvPr/>
        </p:nvSpPr>
        <p:spPr>
          <a:xfrm>
            <a:off x="7449023" y="1276774"/>
            <a:ext cx="11160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000" dirty="0" smtClean="0"/>
              <a:t>Coordinador de la</a:t>
            </a:r>
          </a:p>
          <a:p>
            <a:r>
              <a:rPr lang="es-MX" sz="1000" dirty="0" smtClean="0"/>
              <a:t>Dependencia</a:t>
            </a:r>
            <a:endParaRPr lang="es-MX" sz="1000" dirty="0"/>
          </a:p>
        </p:txBody>
      </p:sp>
      <p:sp>
        <p:nvSpPr>
          <p:cNvPr id="14" name="CuadroTexto 13"/>
          <p:cNvSpPr txBox="1"/>
          <p:nvPr/>
        </p:nvSpPr>
        <p:spPr>
          <a:xfrm>
            <a:off x="7108099" y="3613160"/>
            <a:ext cx="137890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000" dirty="0" smtClean="0"/>
              <a:t>Jefatura de Inventarios</a:t>
            </a:r>
          </a:p>
        </p:txBody>
      </p:sp>
      <p:sp>
        <p:nvSpPr>
          <p:cNvPr id="15" name="CuadroTexto 14"/>
          <p:cNvSpPr txBox="1"/>
          <p:nvPr/>
        </p:nvSpPr>
        <p:spPr>
          <a:xfrm>
            <a:off x="8877639" y="1255677"/>
            <a:ext cx="13708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000" dirty="0" smtClean="0"/>
              <a:t>Coordinador de Bienes</a:t>
            </a:r>
          </a:p>
          <a:p>
            <a:r>
              <a:rPr lang="es-MX" sz="1000" dirty="0" smtClean="0"/>
              <a:t>Muebles</a:t>
            </a:r>
            <a:endParaRPr lang="es-MX" sz="1000" dirty="0"/>
          </a:p>
        </p:txBody>
      </p:sp>
      <p:sp>
        <p:nvSpPr>
          <p:cNvPr id="16" name="CuadroTexto 15"/>
          <p:cNvSpPr txBox="1"/>
          <p:nvPr/>
        </p:nvSpPr>
        <p:spPr>
          <a:xfrm>
            <a:off x="3514314" y="3599086"/>
            <a:ext cx="137890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000" dirty="0" smtClean="0"/>
              <a:t>Analista administrativo</a:t>
            </a:r>
          </a:p>
        </p:txBody>
      </p:sp>
      <p:sp>
        <p:nvSpPr>
          <p:cNvPr id="18" name="Elipse 17"/>
          <p:cNvSpPr/>
          <p:nvPr/>
        </p:nvSpPr>
        <p:spPr>
          <a:xfrm>
            <a:off x="9489649" y="1830146"/>
            <a:ext cx="237744" cy="2377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0" name="Elipse 19"/>
          <p:cNvSpPr/>
          <p:nvPr/>
        </p:nvSpPr>
        <p:spPr>
          <a:xfrm>
            <a:off x="9459386" y="4080188"/>
            <a:ext cx="237744" cy="2377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21" name="Conector recto de flecha 20"/>
          <p:cNvCxnSpPr>
            <a:stCxn id="8" idx="6"/>
            <a:endCxn id="18" idx="2"/>
          </p:cNvCxnSpPr>
          <p:nvPr/>
        </p:nvCxnSpPr>
        <p:spPr>
          <a:xfrm>
            <a:off x="8007028" y="1949018"/>
            <a:ext cx="14826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Elipse 21"/>
          <p:cNvSpPr/>
          <p:nvPr/>
        </p:nvSpPr>
        <p:spPr>
          <a:xfrm>
            <a:off x="4092067" y="4080188"/>
            <a:ext cx="237744" cy="2377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3" name="Elipse 22"/>
          <p:cNvSpPr/>
          <p:nvPr/>
        </p:nvSpPr>
        <p:spPr>
          <a:xfrm>
            <a:off x="6010592" y="4080188"/>
            <a:ext cx="237744" cy="2377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3" name="CuadroTexto 32"/>
          <p:cNvSpPr txBox="1"/>
          <p:nvPr/>
        </p:nvSpPr>
        <p:spPr>
          <a:xfrm>
            <a:off x="146894" y="2197104"/>
            <a:ext cx="17796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MX" sz="1000" b="1" dirty="0" smtClean="0"/>
              <a:t>Creación de la solicitud </a:t>
            </a:r>
          </a:p>
          <a:p>
            <a:r>
              <a:rPr lang="es-MX" sz="1000" b="1" dirty="0"/>
              <a:t> </a:t>
            </a:r>
            <a:r>
              <a:rPr lang="es-MX" sz="1000" b="1" dirty="0" smtClean="0"/>
              <a:t>     De baja de un bien mueble</a:t>
            </a:r>
          </a:p>
        </p:txBody>
      </p:sp>
      <p:sp>
        <p:nvSpPr>
          <p:cNvPr id="34" name="CuadroTexto 33"/>
          <p:cNvSpPr txBox="1"/>
          <p:nvPr/>
        </p:nvSpPr>
        <p:spPr>
          <a:xfrm>
            <a:off x="5397523" y="4436186"/>
            <a:ext cx="13420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MX" sz="1000" dirty="0" smtClean="0"/>
              <a:t>Carga el FRDP-019 </a:t>
            </a:r>
          </a:p>
          <a:p>
            <a:r>
              <a:rPr lang="es-MX" sz="1000" dirty="0" smtClean="0"/>
              <a:t>      con firma</a:t>
            </a:r>
          </a:p>
        </p:txBody>
      </p:sp>
      <p:sp>
        <p:nvSpPr>
          <p:cNvPr id="35" name="CuadroTexto 34"/>
          <p:cNvSpPr txBox="1"/>
          <p:nvPr/>
        </p:nvSpPr>
        <p:spPr>
          <a:xfrm>
            <a:off x="8897079" y="2176703"/>
            <a:ext cx="1162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MX" sz="1000" dirty="0" smtClean="0"/>
              <a:t>Autoriza la baja</a:t>
            </a:r>
          </a:p>
        </p:txBody>
      </p:sp>
      <p:sp>
        <p:nvSpPr>
          <p:cNvPr id="36" name="CuadroTexto 35"/>
          <p:cNvSpPr txBox="1"/>
          <p:nvPr/>
        </p:nvSpPr>
        <p:spPr>
          <a:xfrm>
            <a:off x="6984477" y="4429667"/>
            <a:ext cx="16450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MX" sz="1000" dirty="0" smtClean="0"/>
              <a:t>Carga formato FRDP-019</a:t>
            </a:r>
          </a:p>
        </p:txBody>
      </p:sp>
      <p:sp>
        <p:nvSpPr>
          <p:cNvPr id="37" name="CuadroTexto 36"/>
          <p:cNvSpPr txBox="1"/>
          <p:nvPr/>
        </p:nvSpPr>
        <p:spPr>
          <a:xfrm>
            <a:off x="7280840" y="2190056"/>
            <a:ext cx="1162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MX" sz="1000" dirty="0" smtClean="0"/>
              <a:t>Autoriza la baja</a:t>
            </a:r>
          </a:p>
        </p:txBody>
      </p:sp>
      <p:sp>
        <p:nvSpPr>
          <p:cNvPr id="38" name="CuadroTexto 37"/>
          <p:cNvSpPr txBox="1"/>
          <p:nvPr/>
        </p:nvSpPr>
        <p:spPr>
          <a:xfrm>
            <a:off x="3479809" y="4439685"/>
            <a:ext cx="14622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MX" sz="1000" dirty="0" smtClean="0"/>
              <a:t>Confirma que realiza </a:t>
            </a:r>
          </a:p>
          <a:p>
            <a:r>
              <a:rPr lang="es-MX" sz="1000" dirty="0" smtClean="0"/>
              <a:t>      su proceso interno</a:t>
            </a:r>
          </a:p>
        </p:txBody>
      </p:sp>
      <p:sp>
        <p:nvSpPr>
          <p:cNvPr id="65" name="CuadroTexto 64"/>
          <p:cNvSpPr txBox="1"/>
          <p:nvPr/>
        </p:nvSpPr>
        <p:spPr>
          <a:xfrm>
            <a:off x="1526040" y="3614906"/>
            <a:ext cx="13756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000" dirty="0" smtClean="0"/>
              <a:t>Jefatura de inventarios</a:t>
            </a:r>
          </a:p>
        </p:txBody>
      </p:sp>
      <p:sp>
        <p:nvSpPr>
          <p:cNvPr id="66" name="Elipse 65"/>
          <p:cNvSpPr/>
          <p:nvPr/>
        </p:nvSpPr>
        <p:spPr>
          <a:xfrm>
            <a:off x="1976145" y="4080188"/>
            <a:ext cx="237744" cy="2377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8" name="CuadroTexto 67"/>
          <p:cNvSpPr txBox="1"/>
          <p:nvPr/>
        </p:nvSpPr>
        <p:spPr>
          <a:xfrm>
            <a:off x="1437382" y="4432016"/>
            <a:ext cx="13324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MX" sz="1000" b="1" dirty="0" smtClean="0"/>
              <a:t>Finaliza el proceso</a:t>
            </a:r>
          </a:p>
        </p:txBody>
      </p:sp>
      <p:sp>
        <p:nvSpPr>
          <p:cNvPr id="32" name="Elipse 31"/>
          <p:cNvSpPr/>
          <p:nvPr/>
        </p:nvSpPr>
        <p:spPr>
          <a:xfrm>
            <a:off x="2495574" y="1823400"/>
            <a:ext cx="237744" cy="2377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9" name="CuadroTexto 38"/>
          <p:cNvSpPr txBox="1"/>
          <p:nvPr/>
        </p:nvSpPr>
        <p:spPr>
          <a:xfrm>
            <a:off x="2241230" y="1286146"/>
            <a:ext cx="8691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000" dirty="0" smtClean="0"/>
              <a:t>Enlace de la</a:t>
            </a:r>
          </a:p>
          <a:p>
            <a:r>
              <a:rPr lang="es-MX" sz="1000" dirty="0" smtClean="0"/>
              <a:t>Dependencia</a:t>
            </a:r>
            <a:endParaRPr lang="es-MX" sz="1000" dirty="0"/>
          </a:p>
        </p:txBody>
      </p:sp>
      <p:sp>
        <p:nvSpPr>
          <p:cNvPr id="40" name="Elipse 39"/>
          <p:cNvSpPr/>
          <p:nvPr/>
        </p:nvSpPr>
        <p:spPr>
          <a:xfrm>
            <a:off x="4165694" y="1824972"/>
            <a:ext cx="237744" cy="2377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1" name="CuadroTexto 40"/>
          <p:cNvSpPr txBox="1"/>
          <p:nvPr/>
        </p:nvSpPr>
        <p:spPr>
          <a:xfrm>
            <a:off x="3911350" y="1287718"/>
            <a:ext cx="8691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000" dirty="0" smtClean="0"/>
              <a:t>Enlace de la</a:t>
            </a:r>
          </a:p>
          <a:p>
            <a:r>
              <a:rPr lang="es-MX" sz="1000" dirty="0" smtClean="0"/>
              <a:t>Dependencia</a:t>
            </a:r>
            <a:endParaRPr lang="es-MX" sz="1000" dirty="0"/>
          </a:p>
        </p:txBody>
      </p:sp>
      <p:sp>
        <p:nvSpPr>
          <p:cNvPr id="42" name="Elipse 41"/>
          <p:cNvSpPr/>
          <p:nvPr/>
        </p:nvSpPr>
        <p:spPr>
          <a:xfrm>
            <a:off x="5939504" y="1826540"/>
            <a:ext cx="237744" cy="2377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3" name="CuadroTexto 42"/>
          <p:cNvSpPr txBox="1"/>
          <p:nvPr/>
        </p:nvSpPr>
        <p:spPr>
          <a:xfrm>
            <a:off x="5675733" y="1279859"/>
            <a:ext cx="8691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000" dirty="0" smtClean="0"/>
              <a:t>Enlace de la</a:t>
            </a:r>
          </a:p>
          <a:p>
            <a:r>
              <a:rPr lang="es-MX" sz="1000" dirty="0" smtClean="0"/>
              <a:t>Dependencia</a:t>
            </a:r>
            <a:endParaRPr lang="es-MX" sz="1000" dirty="0"/>
          </a:p>
        </p:txBody>
      </p:sp>
      <p:sp>
        <p:nvSpPr>
          <p:cNvPr id="44" name="CuadroTexto 43"/>
          <p:cNvSpPr txBox="1"/>
          <p:nvPr/>
        </p:nvSpPr>
        <p:spPr>
          <a:xfrm>
            <a:off x="2104334" y="2196662"/>
            <a:ext cx="14750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MX" sz="1000" dirty="0" smtClean="0"/>
              <a:t>Descarga del formato</a:t>
            </a:r>
          </a:p>
          <a:p>
            <a:r>
              <a:rPr lang="es-MX" sz="1000" dirty="0" smtClean="0"/>
              <a:t>      FRDP-007</a:t>
            </a:r>
          </a:p>
        </p:txBody>
      </p:sp>
      <p:sp>
        <p:nvSpPr>
          <p:cNvPr id="45" name="CuadroTexto 44"/>
          <p:cNvSpPr txBox="1"/>
          <p:nvPr/>
        </p:nvSpPr>
        <p:spPr>
          <a:xfrm>
            <a:off x="3722254" y="2211170"/>
            <a:ext cx="13051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MX" sz="1000" dirty="0" smtClean="0"/>
              <a:t>Carga el formato</a:t>
            </a:r>
          </a:p>
          <a:p>
            <a:r>
              <a:rPr lang="es-MX" sz="1000" dirty="0"/>
              <a:t> </a:t>
            </a:r>
            <a:r>
              <a:rPr lang="es-MX" sz="1000" dirty="0" smtClean="0"/>
              <a:t>     FRDP-007 firmado</a:t>
            </a:r>
            <a:endParaRPr lang="es-MX" sz="1000" dirty="0"/>
          </a:p>
        </p:txBody>
      </p:sp>
      <p:sp>
        <p:nvSpPr>
          <p:cNvPr id="46" name="CuadroTexto 45"/>
          <p:cNvSpPr txBox="1"/>
          <p:nvPr/>
        </p:nvSpPr>
        <p:spPr>
          <a:xfrm>
            <a:off x="5326103" y="2045004"/>
            <a:ext cx="195598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MX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MX" sz="1000" dirty="0" smtClean="0"/>
              <a:t>Carga documentos de soporte </a:t>
            </a:r>
          </a:p>
          <a:p>
            <a:r>
              <a:rPr lang="es-MX" sz="1000" dirty="0"/>
              <a:t> </a:t>
            </a:r>
            <a:r>
              <a:rPr lang="es-MX" sz="1000" dirty="0" smtClean="0"/>
              <a:t>    denuncia, Seguros o avalos</a:t>
            </a:r>
          </a:p>
        </p:txBody>
      </p:sp>
      <p:cxnSp>
        <p:nvCxnSpPr>
          <p:cNvPr id="9" name="Conector recto de flecha 8"/>
          <p:cNvCxnSpPr>
            <a:stCxn id="5" idx="6"/>
            <a:endCxn id="32" idx="2"/>
          </p:cNvCxnSpPr>
          <p:nvPr/>
        </p:nvCxnSpPr>
        <p:spPr>
          <a:xfrm>
            <a:off x="808673" y="1940703"/>
            <a:ext cx="1686901" cy="15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de flecha 16"/>
          <p:cNvCxnSpPr>
            <a:stCxn id="32" idx="6"/>
            <a:endCxn id="40" idx="2"/>
          </p:cNvCxnSpPr>
          <p:nvPr/>
        </p:nvCxnSpPr>
        <p:spPr>
          <a:xfrm>
            <a:off x="2733318" y="1942272"/>
            <a:ext cx="1432376" cy="15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de flecha 24"/>
          <p:cNvCxnSpPr>
            <a:stCxn id="40" idx="6"/>
            <a:endCxn id="42" idx="2"/>
          </p:cNvCxnSpPr>
          <p:nvPr/>
        </p:nvCxnSpPr>
        <p:spPr>
          <a:xfrm>
            <a:off x="4403438" y="1943844"/>
            <a:ext cx="1536066" cy="1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de flecha 26"/>
          <p:cNvCxnSpPr>
            <a:stCxn id="42" idx="6"/>
            <a:endCxn id="8" idx="2"/>
          </p:cNvCxnSpPr>
          <p:nvPr/>
        </p:nvCxnSpPr>
        <p:spPr>
          <a:xfrm>
            <a:off x="6177248" y="1945412"/>
            <a:ext cx="1592036" cy="36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CuadroTexto 59"/>
          <p:cNvSpPr txBox="1"/>
          <p:nvPr/>
        </p:nvSpPr>
        <p:spPr>
          <a:xfrm>
            <a:off x="8875098" y="3605898"/>
            <a:ext cx="137890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000" dirty="0" smtClean="0"/>
              <a:t>Jefatura de Inventarios</a:t>
            </a:r>
          </a:p>
        </p:txBody>
      </p:sp>
      <p:sp>
        <p:nvSpPr>
          <p:cNvPr id="61" name="Elipse 60"/>
          <p:cNvSpPr/>
          <p:nvPr/>
        </p:nvSpPr>
        <p:spPr>
          <a:xfrm>
            <a:off x="7545113" y="4080188"/>
            <a:ext cx="237744" cy="2377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2" name="CuadroTexto 61"/>
          <p:cNvSpPr txBox="1"/>
          <p:nvPr/>
        </p:nvSpPr>
        <p:spPr>
          <a:xfrm>
            <a:off x="8878860" y="4430258"/>
            <a:ext cx="14590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MX" sz="1000" dirty="0" smtClean="0"/>
              <a:t>Carga oficio de </a:t>
            </a:r>
          </a:p>
          <a:p>
            <a:r>
              <a:rPr lang="es-MX" sz="1000" dirty="0"/>
              <a:t> </a:t>
            </a:r>
            <a:r>
              <a:rPr lang="es-MX" sz="1000" dirty="0" smtClean="0"/>
              <a:t>     contestación firmada</a:t>
            </a:r>
          </a:p>
        </p:txBody>
      </p:sp>
      <p:cxnSp>
        <p:nvCxnSpPr>
          <p:cNvPr id="57" name="Conector angular 56"/>
          <p:cNvCxnSpPr>
            <a:stCxn id="18" idx="6"/>
            <a:endCxn id="20" idx="6"/>
          </p:cNvCxnSpPr>
          <p:nvPr/>
        </p:nvCxnSpPr>
        <p:spPr>
          <a:xfrm flipH="1">
            <a:off x="9697130" y="1949018"/>
            <a:ext cx="30263" cy="2250042"/>
          </a:xfrm>
          <a:prstGeom prst="bentConnector3">
            <a:avLst>
              <a:gd name="adj1" fmla="val -284240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ector recto de flecha 62"/>
          <p:cNvCxnSpPr>
            <a:stCxn id="20" idx="2"/>
            <a:endCxn id="61" idx="6"/>
          </p:cNvCxnSpPr>
          <p:nvPr/>
        </p:nvCxnSpPr>
        <p:spPr>
          <a:xfrm flipH="1">
            <a:off x="7782857" y="4199060"/>
            <a:ext cx="16765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ector recto de flecha 68"/>
          <p:cNvCxnSpPr>
            <a:stCxn id="61" idx="2"/>
            <a:endCxn id="23" idx="6"/>
          </p:cNvCxnSpPr>
          <p:nvPr/>
        </p:nvCxnSpPr>
        <p:spPr>
          <a:xfrm flipH="1">
            <a:off x="6248336" y="4199060"/>
            <a:ext cx="12967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ector recto de flecha 70"/>
          <p:cNvCxnSpPr>
            <a:stCxn id="23" idx="2"/>
            <a:endCxn id="22" idx="6"/>
          </p:cNvCxnSpPr>
          <p:nvPr/>
        </p:nvCxnSpPr>
        <p:spPr>
          <a:xfrm flipH="1">
            <a:off x="4329811" y="4199060"/>
            <a:ext cx="16807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ector recto de flecha 72"/>
          <p:cNvCxnSpPr>
            <a:stCxn id="22" idx="2"/>
            <a:endCxn id="66" idx="6"/>
          </p:cNvCxnSpPr>
          <p:nvPr/>
        </p:nvCxnSpPr>
        <p:spPr>
          <a:xfrm flipH="1">
            <a:off x="2213889" y="4199060"/>
            <a:ext cx="18781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CuadroTexto 73"/>
          <p:cNvSpPr txBox="1"/>
          <p:nvPr/>
        </p:nvSpPr>
        <p:spPr>
          <a:xfrm>
            <a:off x="429709" y="1038356"/>
            <a:ext cx="68480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000" dirty="0"/>
              <a:t>luis.sierra</a:t>
            </a:r>
          </a:p>
        </p:txBody>
      </p:sp>
      <p:sp>
        <p:nvSpPr>
          <p:cNvPr id="75" name="CuadroTexto 74"/>
          <p:cNvSpPr txBox="1"/>
          <p:nvPr/>
        </p:nvSpPr>
        <p:spPr>
          <a:xfrm>
            <a:off x="5714847" y="1114048"/>
            <a:ext cx="68480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000"/>
              <a:t>luis.sierra</a:t>
            </a:r>
            <a:endParaRPr lang="es-MX" sz="1000" dirty="0"/>
          </a:p>
        </p:txBody>
      </p:sp>
      <p:sp>
        <p:nvSpPr>
          <p:cNvPr id="76" name="CuadroTexto 75"/>
          <p:cNvSpPr txBox="1"/>
          <p:nvPr/>
        </p:nvSpPr>
        <p:spPr>
          <a:xfrm>
            <a:off x="7449023" y="1114049"/>
            <a:ext cx="77136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000" dirty="0" err="1" smtClean="0"/>
              <a:t>Luis.andres</a:t>
            </a:r>
            <a:endParaRPr lang="es-MX" sz="1000" dirty="0"/>
          </a:p>
        </p:txBody>
      </p:sp>
      <p:sp>
        <p:nvSpPr>
          <p:cNvPr id="77" name="CuadroTexto 76"/>
          <p:cNvSpPr txBox="1"/>
          <p:nvPr/>
        </p:nvSpPr>
        <p:spPr>
          <a:xfrm>
            <a:off x="8929139" y="3370461"/>
            <a:ext cx="10983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000" dirty="0"/>
              <a:t>s</a:t>
            </a:r>
            <a:r>
              <a:rPr lang="es-MX" sz="1000" dirty="0" smtClean="0"/>
              <a:t>erafin.sepulveda</a:t>
            </a:r>
            <a:endParaRPr lang="es-MX" sz="1000" dirty="0"/>
          </a:p>
        </p:txBody>
      </p:sp>
      <p:sp>
        <p:nvSpPr>
          <p:cNvPr id="78" name="CuadroTexto 77"/>
          <p:cNvSpPr txBox="1"/>
          <p:nvPr/>
        </p:nvSpPr>
        <p:spPr>
          <a:xfrm>
            <a:off x="3600174" y="3415099"/>
            <a:ext cx="82426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000" dirty="0"/>
              <a:t>m</a:t>
            </a:r>
            <a:r>
              <a:rPr lang="es-MX" sz="1000" dirty="0" smtClean="0"/>
              <a:t>elisa.rosas</a:t>
            </a:r>
            <a:endParaRPr lang="es-MX" sz="1000" dirty="0"/>
          </a:p>
        </p:txBody>
      </p:sp>
      <p:sp>
        <p:nvSpPr>
          <p:cNvPr id="79" name="CuadroTexto 78"/>
          <p:cNvSpPr txBox="1"/>
          <p:nvPr/>
        </p:nvSpPr>
        <p:spPr>
          <a:xfrm>
            <a:off x="2213889" y="1079524"/>
            <a:ext cx="68480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000" dirty="0"/>
              <a:t>luis.sierra</a:t>
            </a:r>
          </a:p>
        </p:txBody>
      </p:sp>
      <p:sp>
        <p:nvSpPr>
          <p:cNvPr id="80" name="CuadroTexto 79"/>
          <p:cNvSpPr txBox="1"/>
          <p:nvPr/>
        </p:nvSpPr>
        <p:spPr>
          <a:xfrm>
            <a:off x="3861364" y="1114049"/>
            <a:ext cx="68480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000"/>
              <a:t>luis.sierra</a:t>
            </a:r>
            <a:endParaRPr lang="es-MX" sz="1000" dirty="0"/>
          </a:p>
        </p:txBody>
      </p:sp>
      <p:sp>
        <p:nvSpPr>
          <p:cNvPr id="81" name="CuadroTexto 80"/>
          <p:cNvSpPr txBox="1"/>
          <p:nvPr/>
        </p:nvSpPr>
        <p:spPr>
          <a:xfrm>
            <a:off x="8875098" y="1093480"/>
            <a:ext cx="97494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000" dirty="0"/>
              <a:t>j</a:t>
            </a:r>
            <a:r>
              <a:rPr lang="es-MX" sz="1000" dirty="0" smtClean="0"/>
              <a:t>udith.jaramillo</a:t>
            </a:r>
            <a:endParaRPr lang="es-MX" sz="1000" dirty="0"/>
          </a:p>
        </p:txBody>
      </p:sp>
      <p:sp>
        <p:nvSpPr>
          <p:cNvPr id="82" name="CuadroTexto 81"/>
          <p:cNvSpPr txBox="1"/>
          <p:nvPr/>
        </p:nvSpPr>
        <p:spPr>
          <a:xfrm>
            <a:off x="7220095" y="3449543"/>
            <a:ext cx="10983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000" dirty="0"/>
              <a:t>s</a:t>
            </a:r>
            <a:r>
              <a:rPr lang="es-MX" sz="1000" dirty="0" smtClean="0"/>
              <a:t>erafin.sepulveda</a:t>
            </a:r>
            <a:endParaRPr lang="es-MX" sz="1000" dirty="0"/>
          </a:p>
        </p:txBody>
      </p:sp>
      <p:sp>
        <p:nvSpPr>
          <p:cNvPr id="83" name="CuadroTexto 82"/>
          <p:cNvSpPr txBox="1"/>
          <p:nvPr/>
        </p:nvSpPr>
        <p:spPr>
          <a:xfrm>
            <a:off x="5461488" y="3266698"/>
            <a:ext cx="97494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000" dirty="0"/>
              <a:t>j</a:t>
            </a:r>
            <a:r>
              <a:rPr lang="es-MX" sz="1000" dirty="0" smtClean="0"/>
              <a:t>udith.jaramillo</a:t>
            </a:r>
            <a:endParaRPr lang="es-MX" sz="1000" dirty="0"/>
          </a:p>
        </p:txBody>
      </p:sp>
      <p:sp>
        <p:nvSpPr>
          <p:cNvPr id="84" name="CuadroTexto 83"/>
          <p:cNvSpPr txBox="1"/>
          <p:nvPr/>
        </p:nvSpPr>
        <p:spPr>
          <a:xfrm>
            <a:off x="1564566" y="3415098"/>
            <a:ext cx="10983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000" dirty="0"/>
              <a:t>s</a:t>
            </a:r>
            <a:r>
              <a:rPr lang="es-MX" sz="1000" dirty="0" smtClean="0"/>
              <a:t>erafin.sepulveda</a:t>
            </a:r>
            <a:endParaRPr lang="es-MX" sz="1000" dirty="0"/>
          </a:p>
        </p:txBody>
      </p:sp>
    </p:spTree>
    <p:extLst>
      <p:ext uri="{BB962C8B-B14F-4D97-AF65-F5344CB8AC3E}">
        <p14:creationId xmlns:p14="http://schemas.microsoft.com/office/powerpoint/2010/main" val="1694158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5787</TotalTime>
  <Words>525</Words>
  <Application>Microsoft Office PowerPoint</Application>
  <PresentationFormat>Panorámica</PresentationFormat>
  <Paragraphs>217</Paragraphs>
  <Slides>4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</vt:vector>
  </TitlesOfParts>
  <Company>INFINITE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lenovo</dc:creator>
  <cp:lastModifiedBy>Iris Lechuga</cp:lastModifiedBy>
  <cp:revision>34</cp:revision>
  <dcterms:created xsi:type="dcterms:W3CDTF">2023-11-28T21:02:36Z</dcterms:created>
  <dcterms:modified xsi:type="dcterms:W3CDTF">2024-01-23T18:26:52Z</dcterms:modified>
</cp:coreProperties>
</file>