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ce87c1c25_0_8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ce87c1c25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289cfdd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289cfdd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ce87c1c25_0_8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ce87c1c25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ce87c1c25_0_8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ce87c1c25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ce87c1c25_0_9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ce87c1c25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2456d3cd7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2456d3c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2456d3cd7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2456d3c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456d3cd7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456d3c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different clusters compared to different features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283c8bc7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283c8bc7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283c8bc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283c8bc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alternate approach, we went with a hierachical clustering model to test against our kmeans model. We started with one that included all features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283c8bc7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283c8bc7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ce87c1c25_0_8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ce87c1c25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we used the silhouette score to evaluate clustering performance.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ce87c1c25_0_8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ace87c1c2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2456d3cd7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2456d3c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289cfdd9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289cfd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283c8bc7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283c8bc7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ce87c1c25_0_8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ace87c1c2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2456d3cd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2456d3c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ce87c1c25_0_7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ce87c1c25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ce87c1c25_0_9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ce87c1c25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ce87c1c25_0_8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ce87c1c25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289cfdd9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289cfdd9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a quick overview of our dataset (including only relevant columns). We had a lot of metadata for a lot of songs. You can see the format of our data and how it was organized.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ce87c1c25_0_8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ce87c1c25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2456d3cd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2456d3c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2456d3cd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2456d3c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rmorj/dataset-of-songs-in-spotif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Recommendations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Catey, Fiona, Shrey, Rodolfo</a:t>
            </a:r>
            <a:endParaRPr sz="24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375" y="1"/>
            <a:ext cx="714625" cy="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Manipulation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389600"/>
            <a:ext cx="8027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Accounted for in data preparation step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Compared how features are distributed to understand which are skewed and which are normally distributed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data for better interpretability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Scaled data for better preprocessing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5491" l="3524" r="6345" t="2368"/>
          <a:stretch/>
        </p:blipFill>
        <p:spPr>
          <a:xfrm>
            <a:off x="2056375" y="0"/>
            <a:ext cx="503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Correlation with regards to the music features allows us to find similarities in songs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Ex. Strong correlation between energy and danceability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Heat map visualization for correlation strength - brighter colors for stronger correlation</a:t>
            </a:r>
            <a:endParaRPr sz="15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862275"/>
            <a:ext cx="5719500" cy="34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 + DP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majority of our time was spent on data understanding and data preparation so that we could make sure our data was appropriate, relevant, and interpretable to make valid </a:t>
            </a:r>
            <a:r>
              <a:rPr lang="en"/>
              <a:t>recommendations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IV - Modeling (M) 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66175"/>
            <a:ext cx="89310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1"/>
              <a:t>Models implemented:</a:t>
            </a:r>
            <a:endParaRPr sz="2061"/>
          </a:p>
          <a:p>
            <a:pPr indent="-359500" lvl="0" marL="457200" rtl="0" algn="l">
              <a:spcBef>
                <a:spcPts val="1200"/>
              </a:spcBef>
              <a:spcAft>
                <a:spcPts val="0"/>
              </a:spcAft>
              <a:buSzPts val="2061"/>
              <a:buChar char="●"/>
            </a:pPr>
            <a:r>
              <a:rPr b="1" lang="en" sz="2061"/>
              <a:t>Unsupervised</a:t>
            </a:r>
            <a:r>
              <a:rPr lang="en" sz="2061"/>
              <a:t> learning</a:t>
            </a:r>
            <a:endParaRPr sz="2061"/>
          </a:p>
          <a:p>
            <a:pPr indent="-359500" lvl="0" marL="457200" rtl="0" algn="l">
              <a:spcBef>
                <a:spcPts val="0"/>
              </a:spcBef>
              <a:spcAft>
                <a:spcPts val="0"/>
              </a:spcAft>
              <a:buSzPts val="2061"/>
              <a:buChar char="●"/>
            </a:pPr>
            <a:r>
              <a:rPr lang="en" sz="2061"/>
              <a:t>K-means model I</a:t>
            </a:r>
            <a:endParaRPr sz="2061"/>
          </a:p>
          <a:p>
            <a:pPr indent="-359500" lvl="1" marL="914400" rtl="0" algn="l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All features</a:t>
            </a:r>
            <a:endParaRPr sz="2061"/>
          </a:p>
          <a:p>
            <a:pPr indent="-359500" lvl="0" marL="457200" rtl="0" algn="l">
              <a:spcBef>
                <a:spcPts val="0"/>
              </a:spcBef>
              <a:spcAft>
                <a:spcPts val="0"/>
              </a:spcAft>
              <a:buSzPts val="2061"/>
              <a:buChar char="●"/>
            </a:pPr>
            <a:r>
              <a:rPr lang="en" sz="2061"/>
              <a:t>K-means model II</a:t>
            </a:r>
            <a:endParaRPr sz="2061"/>
          </a:p>
          <a:p>
            <a:pPr indent="-359500" lvl="1" marL="914400" rtl="0" algn="l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Selected Features</a:t>
            </a:r>
            <a:endParaRPr sz="2061"/>
          </a:p>
          <a:p>
            <a:pPr indent="-359500" lvl="0" marL="457200" rtl="0" algn="l">
              <a:spcBef>
                <a:spcPts val="0"/>
              </a:spcBef>
              <a:spcAft>
                <a:spcPts val="0"/>
              </a:spcAft>
              <a:buSzPts val="2061"/>
              <a:buChar char="●"/>
            </a:pPr>
            <a:r>
              <a:rPr lang="en" sz="2061"/>
              <a:t>Hierarchical clustering </a:t>
            </a:r>
            <a:endParaRPr sz="2061"/>
          </a:p>
          <a:p>
            <a:pPr indent="-359500" lvl="1" marL="914400" rtl="0" algn="l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All features</a:t>
            </a:r>
            <a:endParaRPr sz="2061"/>
          </a:p>
          <a:p>
            <a:pPr indent="-359500" lvl="1" marL="914400" rtl="0" algn="l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Selected features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389600"/>
            <a:ext cx="7509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Initialize k-means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Label clusters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 </a:t>
            </a:r>
            <a:r>
              <a:rPr b="1" lang="en" sz="1600"/>
              <a:t>silhouette</a:t>
            </a:r>
            <a:r>
              <a:rPr lang="en" sz="1600"/>
              <a:t> </a:t>
            </a:r>
            <a:r>
              <a:rPr b="1" lang="en" sz="1600"/>
              <a:t>score</a:t>
            </a:r>
            <a:r>
              <a:rPr lang="en" sz="1600"/>
              <a:t> per number of clusters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Compare results: some features vs all features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II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389600"/>
            <a:ext cx="8610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Continuation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Exploratory data </a:t>
            </a:r>
            <a:r>
              <a:rPr lang="en" sz="1600"/>
              <a:t>analysis helped to choose important features for our k-means model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Reasoning behind feature selection: corr plots, bar graphs, feature distribution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Plots of features against genre helped identify more important/varying features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distribution also helps identify how features are distributed among genre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III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311300"/>
            <a:ext cx="7509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Results with all features</a:t>
            </a:r>
            <a:endParaRPr sz="1400"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55150"/>
            <a:ext cx="8218125" cy="1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IV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311300"/>
            <a:ext cx="7509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 with specified features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 closer the silhouette score is to 1, the better it is! </a:t>
            </a:r>
            <a:br>
              <a:rPr lang="en" sz="1400"/>
            </a:br>
            <a:endParaRPr sz="1400"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75" y="2185600"/>
            <a:ext cx="8459050" cy="26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50100" y="233125"/>
            <a:ext cx="387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Feature Comparison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3" y="1095412"/>
            <a:ext cx="4278883" cy="2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275" y="1203325"/>
            <a:ext cx="4045200" cy="273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830218" y="2303238"/>
            <a:ext cx="633000" cy="387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217623" y="1997893"/>
            <a:ext cx="1868899" cy="1992117"/>
            <a:chOff x="571536" y="1957150"/>
            <a:chExt cx="1755000" cy="1897977"/>
          </a:xfrm>
        </p:grpSpPr>
        <p:sp>
          <p:nvSpPr>
            <p:cNvPr id="76" name="Google Shape;76;p1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1151886" y="2093804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EXPLORE PROJECT SCOPE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RESEARCH DIFFERENT  APPROACHES TO MAKE RECOMMENDATIONS ON SPOTIFY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2399260" y="1997893"/>
            <a:ext cx="1820024" cy="1992117"/>
            <a:chOff x="2699423" y="1957150"/>
            <a:chExt cx="1709103" cy="1897977"/>
          </a:xfrm>
        </p:grpSpPr>
        <p:sp>
          <p:nvSpPr>
            <p:cNvPr id="81" name="Google Shape;81;p1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GATHER DATA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APPROPRIATE DATA, RELEVANT 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RELATED WORKS, USEFUL I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NFO, DATA ANALYSIS PLAN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4616366" y="1997893"/>
            <a:ext cx="1820026" cy="1992115"/>
            <a:chOff x="4781408" y="1957150"/>
            <a:chExt cx="1709106" cy="1897975"/>
          </a:xfrm>
        </p:grpSpPr>
        <p:sp>
          <p:nvSpPr>
            <p:cNvPr id="85" name="Google Shape;85;p1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STEPS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UNDERSTANDING, DATA PREPARATION, DATA ANALYSIS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5352455" y="2134665"/>
              <a:ext cx="567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6833464" y="1997893"/>
            <a:ext cx="1820023" cy="1992117"/>
            <a:chOff x="6863386" y="1957150"/>
            <a:chExt cx="1709102" cy="1897977"/>
          </a:xfrm>
        </p:grpSpPr>
        <p:sp>
          <p:nvSpPr>
            <p:cNvPr id="90" name="Google Shape;90;p1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MODELS &amp; 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IMPLEMENT MODELS &amp; EVALUATE RECOMMENDATIONS GENERATED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4143512" y="2303238"/>
            <a:ext cx="633000" cy="387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360707" y="2303238"/>
            <a:ext cx="633000" cy="387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830218" y="2303238"/>
            <a:ext cx="633000" cy="387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43512" y="2303238"/>
            <a:ext cx="633000" cy="387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360707" y="2303238"/>
            <a:ext cx="633000" cy="387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986863" y="2154150"/>
            <a:ext cx="633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 b="1"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432899" y="2154138"/>
            <a:ext cx="603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endParaRPr b="1"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265500" y="231600"/>
            <a:ext cx="3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Feature Comparison II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2" y="1051675"/>
            <a:ext cx="4332974" cy="3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63" y="1116600"/>
            <a:ext cx="4197086" cy="29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389600"/>
            <a:ext cx="356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first step was finding the optimal number of clusters for our model, since we must specify that when instantiating 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generate a dendrogram to derive this value.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Found 16 clusters to be the optimal number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Great silhouette score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clusters than genres allows us to make more specific recommendations</a:t>
            </a:r>
            <a:endParaRPr sz="1400"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680888"/>
            <a:ext cx="5196826" cy="37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555600"/>
            <a:ext cx="409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60"/>
              <a:t>Hierarchical </a:t>
            </a:r>
            <a:r>
              <a:rPr lang="en" sz="2360"/>
              <a:t>Clustering - All Features</a:t>
            </a:r>
            <a:endParaRPr sz="2360"/>
          </a:p>
        </p:txBody>
      </p:sp>
      <p:sp>
        <p:nvSpPr>
          <p:cNvPr id="229" name="Google Shape;229;p33"/>
          <p:cNvSpPr txBox="1"/>
          <p:nvPr/>
        </p:nvSpPr>
        <p:spPr>
          <a:xfrm>
            <a:off x="366725" y="498375"/>
            <a:ext cx="3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AN ALTERNATE APPROACH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dendrogram looks different if only a few features are selected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18 </a:t>
            </a:r>
            <a:r>
              <a:rPr lang="en" sz="1400"/>
              <a:t>clusters is optimal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Selected features were loudness, speechiness, acousticness, instrumentalness, and liveness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Nicer visualizations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the best silhouette score.</a:t>
            </a:r>
            <a:endParaRPr sz="140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625" y="938775"/>
            <a:ext cx="4613330" cy="35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555600"/>
            <a:ext cx="502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60"/>
              <a:t>Hierarchical </a:t>
            </a:r>
            <a:r>
              <a:rPr lang="en" sz="2360"/>
              <a:t>Clustering </a:t>
            </a:r>
            <a:r>
              <a:rPr lang="en" sz="2460"/>
              <a:t>- Selected Features</a:t>
            </a:r>
            <a:endParaRPr sz="24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V - Evaluation (E) 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does our model perform in relation to our recommendation goal?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models had different benefits and drawbacks - but overall the hierarchical clustering model performed best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K-Means model with many clusters and all features performed well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K-Means model with fewer clusters and selected features had more understandable and cleaner visualizations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Clustering model with hierarchical clustering on all features performed better than that with selected features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Overall, hierarchical clustering performed the best with all features.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VII - </a:t>
            </a:r>
            <a:r>
              <a:rPr lang="en"/>
              <a:t>CRISPR-DM VI - Deployment (D) 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Exploratory data analysis</a:t>
            </a:r>
            <a:r>
              <a:rPr lang="en"/>
              <a:t> helped understand data and do better feature selection for clustering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Made </a:t>
            </a:r>
            <a:r>
              <a:rPr b="1" lang="en"/>
              <a:t>k-means model</a:t>
            </a:r>
            <a:r>
              <a:rPr lang="en"/>
              <a:t> with high number of clusters and </a:t>
            </a:r>
            <a:r>
              <a:rPr b="1" lang="en"/>
              <a:t>ALL</a:t>
            </a:r>
            <a:r>
              <a:rPr lang="en"/>
              <a:t> </a:t>
            </a:r>
            <a:r>
              <a:rPr b="1" lang="en"/>
              <a:t>features</a:t>
            </a:r>
            <a:r>
              <a:rPr lang="en"/>
              <a:t> and a recommender system from that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Another k-means model with low number of clusters and </a:t>
            </a:r>
            <a:r>
              <a:rPr b="1" lang="en"/>
              <a:t>SELECTED</a:t>
            </a:r>
            <a:r>
              <a:rPr lang="en"/>
              <a:t> </a:t>
            </a:r>
            <a:r>
              <a:rPr b="1" lang="en"/>
              <a:t>features</a:t>
            </a:r>
            <a:r>
              <a:rPr lang="en"/>
              <a:t> (for better and readable visualizations)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Alternate clustering model using </a:t>
            </a:r>
            <a:r>
              <a:rPr b="1" lang="en"/>
              <a:t>hierarchical</a:t>
            </a:r>
            <a:r>
              <a:rPr lang="en"/>
              <a:t> </a:t>
            </a:r>
            <a:r>
              <a:rPr b="1" lang="en"/>
              <a:t>clustering</a:t>
            </a:r>
            <a:r>
              <a:rPr lang="en"/>
              <a:t> with </a:t>
            </a:r>
            <a:r>
              <a:rPr b="1" lang="en"/>
              <a:t>ALL</a:t>
            </a:r>
            <a:r>
              <a:rPr lang="en"/>
              <a:t> </a:t>
            </a:r>
            <a:r>
              <a:rPr b="1" lang="en"/>
              <a:t>features</a:t>
            </a:r>
            <a:r>
              <a:rPr lang="en"/>
              <a:t>, visualizations, dendrogram, and recommendation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Another </a:t>
            </a:r>
            <a:r>
              <a:rPr lang="en"/>
              <a:t>hierarchical clustering with </a:t>
            </a:r>
            <a:r>
              <a:rPr b="1" lang="en"/>
              <a:t>SELECTED</a:t>
            </a:r>
            <a:r>
              <a:rPr lang="en"/>
              <a:t> </a:t>
            </a:r>
            <a:r>
              <a:rPr b="1" lang="en"/>
              <a:t>features</a:t>
            </a:r>
            <a:r>
              <a:rPr lang="en"/>
              <a:t> (for better and readable visualizations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VII - CRISPR-DM VI - Deployment (D) ||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Results: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Models with all features performed better in both clustering models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clustering performed better than k-means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</a:t>
            </a:r>
            <a:r>
              <a:rPr b="1" lang="en" sz="1600"/>
              <a:t>h</a:t>
            </a:r>
            <a:r>
              <a:rPr b="1" lang="en" sz="1600"/>
              <a:t>ierarchical</a:t>
            </a:r>
            <a:r>
              <a:rPr lang="en" sz="1600"/>
              <a:t> </a:t>
            </a:r>
            <a:r>
              <a:rPr b="1" lang="en" sz="1600"/>
              <a:t>clustering</a:t>
            </a:r>
            <a:r>
              <a:rPr lang="en" sz="1600"/>
              <a:t> as final model for </a:t>
            </a:r>
            <a:r>
              <a:rPr b="1" lang="en" sz="1600"/>
              <a:t>recommendation</a:t>
            </a:r>
            <a:r>
              <a:rPr lang="en" sz="1600"/>
              <a:t> </a:t>
            </a:r>
            <a:r>
              <a:rPr b="1" lang="en" sz="1600"/>
              <a:t>system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different aspects like varying k-values, feature numbers and chose those with better silhouette scores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2368925" y="1687900"/>
            <a:ext cx="9615000" cy="24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LIVE DEMO </a:t>
            </a:r>
            <a:endParaRPr sz="7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389600"/>
            <a:ext cx="365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end recommender system chooses random songs from the same cluster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Checks output to ensure none of the songs recommended are repeats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Lists song title and cluster label - in this all songs are from cluster 7</a:t>
            </a:r>
            <a:endParaRPr sz="1600"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350" y="1357313"/>
            <a:ext cx="45053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against successful project requirements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Reviewed multiple related works &amp;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Had many data points (combination of features/genre)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Clean data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Removed empty rows to prevent false results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against successful project requirements II 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data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Did not include misleading of irrelevant data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Made sure each datapoint represented the music being referred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capacity of act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Made certain to avoid a high cost and rigid system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Usable &amp; cost efficient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Measurability of Return of Investment (ROI)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Deployable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Able to retrieve music recommendations easily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 - Business Understanding (BU) 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was our aim and business relevance?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song recommendations based on the musical taste of individual users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/>
              <a:t>Research Question → Data Science Question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recommendations for songs based on clusters and associations with songs of similar features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&amp; Challenges 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difficulties lied in choosing which models to test and comparing the results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Choosing parameters such as which k-values and features would give the best model was also a challenge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understanding and preparation from the kaggle dataset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given more time?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additional algorithms to compare to hierarchical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more than one dataset and measure success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overfitting &amp; underfitting in more detail (check performance with less &amp; more data points)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recommendation system into a mobile app (easy to use)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 </a:t>
            </a:r>
            <a:endParaRPr sz="3000"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Catey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Fiona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Shrey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Rodolfo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b="7927" l="0" r="0" t="0"/>
          <a:stretch/>
        </p:blipFill>
        <p:spPr>
          <a:xfrm>
            <a:off x="2636500" y="189425"/>
            <a:ext cx="6128675" cy="47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 - </a:t>
            </a:r>
            <a:r>
              <a:rPr lang="en"/>
              <a:t>Data Understanding (DU)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152425"/>
            <a:ext cx="82656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we collected: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the genres_v2 dataset, a dataset of songs in Spotify containing a variation of features and genres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https://www.kaggle.com/datasets/mrmorj/dataset-of-songs-in-spotify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q</a:t>
            </a:r>
            <a:r>
              <a:rPr lang="en" sz="1600"/>
              <a:t>uality &amp; feature importance: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data points (around 40,000)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avoid overfitting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audio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15 genres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glance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122703" cy="17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414" y="3082025"/>
            <a:ext cx="6222586" cy="20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51600" y="217155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468850" y="370620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III - Data Preparation (DP) 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cleaning: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rows that don’t have a song_name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non-numerical columns for scaling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new dataframe to scale and use for modelling (preprocessing is necessary)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Attribute relevance: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Check how every feature varies in each of the genres  (sample code on next slide)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III - Data Preparation (DP) II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relevance code 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5550"/>
            <a:ext cx="80581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III - Data Preparation (DP) III 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relevance visualization </a:t>
            </a:r>
            <a:r>
              <a:rPr b="1" lang="en"/>
              <a:t>example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503"/>
            <a:ext cx="9143999" cy="306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Data Chosen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389600"/>
            <a:ext cx="6933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included </a:t>
            </a:r>
            <a:r>
              <a:rPr b="1" lang="en" sz="1600"/>
              <a:t>10 features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included </a:t>
            </a:r>
            <a:r>
              <a:rPr b="1" lang="en" sz="1600"/>
              <a:t>15 </a:t>
            </a:r>
            <a:r>
              <a:rPr b="1" lang="en" sz="1600"/>
              <a:t>genres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set included around </a:t>
            </a:r>
            <a:r>
              <a:rPr b="1" lang="en" sz="1600"/>
              <a:t>22,000 songs </a:t>
            </a:r>
            <a:r>
              <a:rPr lang="en" sz="1600"/>
              <a:t>(after cleaning)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data understanding and data preparation stages, we accounted for every feature and every genre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Drew comparisons between feature importance per genre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