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6" r:id="rId26"/>
    <p:sldId id="287" r:id="rId27"/>
    <p:sldId id="281" r:id="rId28"/>
    <p:sldId id="282" r:id="rId29"/>
    <p:sldId id="283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666F8C3A-BC9C-4B1D-A072-83D9FFE692FA}">
          <p14:sldIdLst>
            <p14:sldId id="256"/>
            <p14:sldId id="257"/>
            <p14:sldId id="268"/>
            <p14:sldId id="269"/>
            <p14:sldId id="27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6"/>
            <p14:sldId id="287"/>
            <p14:sldId id="281"/>
            <p14:sldId id="282"/>
            <p14:sldId id="283"/>
            <p14:sldId id="284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536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259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862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819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855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116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773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63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9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2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7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5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46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3181E-A7D5-44EA-9537-2B5067891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752" y="3411415"/>
            <a:ext cx="7562490" cy="1515533"/>
          </a:xfrm>
        </p:spPr>
        <p:txBody>
          <a:bodyPr>
            <a:normAutofit fontScale="90000"/>
          </a:bodyPr>
          <a:lstStyle/>
          <a:p>
            <a:r>
              <a:rPr lang="pt-BR" dirty="0"/>
              <a:t>Paradigma de Programação Lógica e Funcional</a:t>
            </a:r>
            <a:br>
              <a:rPr lang="pt-BR" dirty="0"/>
            </a:br>
            <a:r>
              <a:rPr lang="pt-BR" sz="5000" dirty="0"/>
              <a:t>Rodolfo </a:t>
            </a:r>
            <a:r>
              <a:rPr lang="pt-BR" sz="5000" dirty="0" err="1"/>
              <a:t>Borri</a:t>
            </a:r>
            <a:br>
              <a:rPr lang="pt-BR" sz="5000" dirty="0"/>
            </a:br>
            <a:r>
              <a:rPr lang="pt-BR" sz="5000" dirty="0"/>
              <a:t>RA 96639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407A5-3A1E-4F2F-9897-0C5AB8535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3" y="4979960"/>
            <a:ext cx="6815669" cy="1320802"/>
          </a:xfrm>
        </p:spPr>
        <p:txBody>
          <a:bodyPr/>
          <a:lstStyle/>
          <a:p>
            <a:r>
              <a:rPr lang="pt-BR" dirty="0"/>
              <a:t>Ciência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289764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FCEB6-A45C-4A95-AA98-B93A58CD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Média-Móvel-Exponencial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CF4C5F-3573-4B31-8F94-10482E2C4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34" y="1634065"/>
            <a:ext cx="10777331" cy="4369170"/>
          </a:xfrm>
        </p:spPr>
      </p:pic>
    </p:spTree>
    <p:extLst>
      <p:ext uri="{BB962C8B-B14F-4D97-AF65-F5344CB8AC3E}">
        <p14:creationId xmlns:p14="http://schemas.microsoft.com/office/powerpoint/2010/main" val="11567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A0F60-CE5A-4982-B5D3-CDF895EF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Execução Média-Móvel-Exponencial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05CAFB-A985-4916-941D-FD0F51DC8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399" y="2805577"/>
            <a:ext cx="7261202" cy="1980328"/>
          </a:xfrm>
        </p:spPr>
      </p:pic>
    </p:spTree>
    <p:extLst>
      <p:ext uri="{BB962C8B-B14F-4D97-AF65-F5344CB8AC3E}">
        <p14:creationId xmlns:p14="http://schemas.microsoft.com/office/powerpoint/2010/main" val="48448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EFB0-8101-4590-A4B2-A7BDDADF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Próxima Data Válida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4D86902-0692-4F62-94A1-F21660CBB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13" y="2279375"/>
            <a:ext cx="10813773" cy="2692942"/>
          </a:xfrm>
        </p:spPr>
      </p:pic>
    </p:spTree>
    <p:extLst>
      <p:ext uri="{BB962C8B-B14F-4D97-AF65-F5344CB8AC3E}">
        <p14:creationId xmlns:p14="http://schemas.microsoft.com/office/powerpoint/2010/main" val="170752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05DF5-383A-4A4A-8681-9C7A8E4B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Execução Próxima Data Válida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47364B-BEB8-4B05-BF0B-1C2AAEF03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607" y="2994992"/>
            <a:ext cx="6912785" cy="1796715"/>
          </a:xfrm>
        </p:spPr>
      </p:pic>
    </p:spTree>
    <p:extLst>
      <p:ext uri="{BB962C8B-B14F-4D97-AF65-F5344CB8AC3E}">
        <p14:creationId xmlns:p14="http://schemas.microsoft.com/office/powerpoint/2010/main" val="124702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4BF0F-417C-49DF-A389-901FF8CB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/>
          <a:lstStyle/>
          <a:p>
            <a:r>
              <a:rPr lang="pt-BR" b="1" dirty="0"/>
              <a:t>Data Válida Prévia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86361F-7B03-4B8B-AE46-F4D229F7B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77" y="2202720"/>
            <a:ext cx="10856843" cy="2452559"/>
          </a:xfrm>
        </p:spPr>
      </p:pic>
    </p:spTree>
    <p:extLst>
      <p:ext uri="{BB962C8B-B14F-4D97-AF65-F5344CB8AC3E}">
        <p14:creationId xmlns:p14="http://schemas.microsoft.com/office/powerpoint/2010/main" val="308270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6A3D2-8AF3-4E5A-BD86-7AC0F4E0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Execução Data Válida Prévia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5B7EC6F-FC54-4467-A402-C442DE80E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029" y="2915478"/>
            <a:ext cx="6137941" cy="1845998"/>
          </a:xfrm>
        </p:spPr>
      </p:pic>
    </p:spTree>
    <p:extLst>
      <p:ext uri="{BB962C8B-B14F-4D97-AF65-F5344CB8AC3E}">
        <p14:creationId xmlns:p14="http://schemas.microsoft.com/office/powerpoint/2010/main" val="36076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4F45B-1C63-4366-B80F-A3E60FCE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7131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Moving</a:t>
            </a:r>
            <a:r>
              <a:rPr lang="pt-BR" b="1" dirty="0"/>
              <a:t> </a:t>
            </a:r>
            <a:r>
              <a:rPr lang="pt-BR" b="1" dirty="0" err="1"/>
              <a:t>Average</a:t>
            </a:r>
            <a:r>
              <a:rPr lang="pt-BR" b="1" dirty="0"/>
              <a:t> </a:t>
            </a:r>
            <a:r>
              <a:rPr lang="pt-BR" b="1" dirty="0" err="1"/>
              <a:t>Convergence</a:t>
            </a:r>
            <a:r>
              <a:rPr lang="pt-BR" b="1" dirty="0"/>
              <a:t> / </a:t>
            </a:r>
            <a:r>
              <a:rPr lang="pt-BR" b="1" dirty="0" err="1"/>
              <a:t>Divergence</a:t>
            </a:r>
            <a:r>
              <a:rPr lang="pt-BR" b="1" dirty="0"/>
              <a:t>(MACD)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CF2378-F711-440D-AE32-56564B79B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844" y="2408646"/>
            <a:ext cx="10784309" cy="2786206"/>
          </a:xfrm>
        </p:spPr>
      </p:pic>
    </p:spTree>
    <p:extLst>
      <p:ext uri="{BB962C8B-B14F-4D97-AF65-F5344CB8AC3E}">
        <p14:creationId xmlns:p14="http://schemas.microsoft.com/office/powerpoint/2010/main" val="202786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3D490-D891-443A-BFA0-B9CA751C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Execução MACD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0678C7-EABF-4837-8DC4-A8E0779EB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310" y="2824571"/>
            <a:ext cx="6673380" cy="1747431"/>
          </a:xfrm>
        </p:spPr>
      </p:pic>
    </p:spTree>
    <p:extLst>
      <p:ext uri="{BB962C8B-B14F-4D97-AF65-F5344CB8AC3E}">
        <p14:creationId xmlns:p14="http://schemas.microsoft.com/office/powerpoint/2010/main" val="55828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EDC48-D550-4B00-80C2-09A4592F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/>
          <a:lstStyle/>
          <a:p>
            <a:r>
              <a:rPr lang="pt-BR" b="1" dirty="0" err="1"/>
              <a:t>Relative</a:t>
            </a:r>
            <a:r>
              <a:rPr lang="pt-BR" b="1" dirty="0"/>
              <a:t> </a:t>
            </a:r>
            <a:r>
              <a:rPr lang="pt-BR" b="1" dirty="0" err="1"/>
              <a:t>Strength</a:t>
            </a:r>
            <a:r>
              <a:rPr lang="pt-BR" b="1" dirty="0"/>
              <a:t> Index (RSI)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102F7C-445A-4F8F-8560-4BD5C0396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37" y="1634065"/>
            <a:ext cx="10756726" cy="3797740"/>
          </a:xfrm>
        </p:spPr>
      </p:pic>
    </p:spTree>
    <p:extLst>
      <p:ext uri="{BB962C8B-B14F-4D97-AF65-F5344CB8AC3E}">
        <p14:creationId xmlns:p14="http://schemas.microsoft.com/office/powerpoint/2010/main" val="364800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EDC48-D550-4B00-80C2-09A4592F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/>
          <a:lstStyle/>
          <a:p>
            <a:r>
              <a:rPr lang="pt-BR" b="1" dirty="0" err="1"/>
              <a:t>Relative</a:t>
            </a:r>
            <a:r>
              <a:rPr lang="pt-BR" b="1" dirty="0"/>
              <a:t> </a:t>
            </a:r>
            <a:r>
              <a:rPr lang="pt-BR" b="1" dirty="0" err="1"/>
              <a:t>Strength</a:t>
            </a:r>
            <a:r>
              <a:rPr lang="pt-BR" b="1" dirty="0"/>
              <a:t> Index (RSI)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837A887-044D-4345-992F-13CBD89DE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18" y="1634065"/>
            <a:ext cx="10845763" cy="3953774"/>
          </a:xfrm>
        </p:spPr>
      </p:pic>
    </p:spTree>
    <p:extLst>
      <p:ext uri="{BB962C8B-B14F-4D97-AF65-F5344CB8AC3E}">
        <p14:creationId xmlns:p14="http://schemas.microsoft.com/office/powerpoint/2010/main" val="151794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59AE4-AE27-483D-89A4-828C551C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981396"/>
            <a:ext cx="9601196" cy="50807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Introdução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trabalho proposto tem como objetivo o desenvolvimento de algumas funções que auxiliam na manutenção de compra e venda de ações, tais como: cálculos de Media móvel, Índice de Força Relativa (RSI), entre outros.</a:t>
            </a:r>
          </a:p>
          <a:p>
            <a:pPr marL="0" indent="0">
              <a:buNone/>
            </a:pPr>
            <a:r>
              <a:rPr lang="pt-BR" dirty="0"/>
              <a:t>O trabalho tem como foco, o desenvolvimento de tais funções utilizando o paradigma de programação funcional com ênfase na linguagem </a:t>
            </a:r>
            <a:r>
              <a:rPr lang="pt-BR" dirty="0" err="1"/>
              <a:t>Racket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054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EDC48-D550-4B00-80C2-09A4592F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/>
          <a:lstStyle/>
          <a:p>
            <a:r>
              <a:rPr lang="pt-BR" b="1" dirty="0" err="1"/>
              <a:t>Relative</a:t>
            </a:r>
            <a:r>
              <a:rPr lang="pt-BR" b="1" dirty="0"/>
              <a:t> </a:t>
            </a:r>
            <a:r>
              <a:rPr lang="pt-BR" b="1" dirty="0" err="1"/>
              <a:t>Strength</a:t>
            </a:r>
            <a:r>
              <a:rPr lang="pt-BR" b="1" dirty="0"/>
              <a:t> Index (RSI)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8659DF0-C67D-4228-A746-6C314A00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375" y="1634065"/>
            <a:ext cx="10647248" cy="3794784"/>
          </a:xfrm>
        </p:spPr>
      </p:pic>
    </p:spTree>
    <p:extLst>
      <p:ext uri="{BB962C8B-B14F-4D97-AF65-F5344CB8AC3E}">
        <p14:creationId xmlns:p14="http://schemas.microsoft.com/office/powerpoint/2010/main" val="135754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6A8D3-4FC6-4EF6-B96D-FC02D840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Execução RSI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DE75D5B-9F5C-49E0-B1C1-6A1BD487B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187" y="2844969"/>
            <a:ext cx="5741626" cy="1727033"/>
          </a:xfrm>
        </p:spPr>
      </p:pic>
    </p:spTree>
    <p:extLst>
      <p:ext uri="{BB962C8B-B14F-4D97-AF65-F5344CB8AC3E}">
        <p14:creationId xmlns:p14="http://schemas.microsoft.com/office/powerpoint/2010/main" val="77855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9B8D3-9CDD-450E-BE09-3919416B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Testes Unitários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18F77A-5670-4F70-9EF3-5918433A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61" y="1342821"/>
            <a:ext cx="7030678" cy="4704983"/>
          </a:xfrm>
        </p:spPr>
      </p:pic>
    </p:spTree>
    <p:extLst>
      <p:ext uri="{BB962C8B-B14F-4D97-AF65-F5344CB8AC3E}">
        <p14:creationId xmlns:p14="http://schemas.microsoft.com/office/powerpoint/2010/main" val="2719474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9B8D3-9CDD-450E-BE09-3919416B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Testes Unitários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DB3249B-27A6-4198-A84E-1D3220C15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129" y="1351722"/>
            <a:ext cx="6965742" cy="4687433"/>
          </a:xfrm>
        </p:spPr>
      </p:pic>
    </p:spTree>
    <p:extLst>
      <p:ext uri="{BB962C8B-B14F-4D97-AF65-F5344CB8AC3E}">
        <p14:creationId xmlns:p14="http://schemas.microsoft.com/office/powerpoint/2010/main" val="299914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1B9B8-37AF-48F0-B100-A6EAC003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Execução Teste Unitários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35320C-9E44-4DCD-BAF0-76F2822DD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144" y="2589560"/>
            <a:ext cx="8197711" cy="2470328"/>
          </a:xfrm>
        </p:spPr>
      </p:pic>
    </p:spTree>
    <p:extLst>
      <p:ext uri="{BB962C8B-B14F-4D97-AF65-F5344CB8AC3E}">
        <p14:creationId xmlns:p14="http://schemas.microsoft.com/office/powerpoint/2010/main" val="304693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615D9-A2A2-44E5-A84F-2F4EFC49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Gráficos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AC078D-27A8-46C8-B581-866AF469C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879" y="1845732"/>
            <a:ext cx="10540240" cy="3166535"/>
          </a:xfrm>
        </p:spPr>
      </p:pic>
    </p:spTree>
    <p:extLst>
      <p:ext uri="{BB962C8B-B14F-4D97-AF65-F5344CB8AC3E}">
        <p14:creationId xmlns:p14="http://schemas.microsoft.com/office/powerpoint/2010/main" val="32917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69057-496D-48D0-889D-559A6964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Exemplo de gráfico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18BBD2A-F763-42D5-B169-B2E3D506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162" y="2285999"/>
            <a:ext cx="10775675" cy="3810002"/>
          </a:xfrm>
        </p:spPr>
      </p:pic>
    </p:spTree>
    <p:extLst>
      <p:ext uri="{BB962C8B-B14F-4D97-AF65-F5344CB8AC3E}">
        <p14:creationId xmlns:p14="http://schemas.microsoft.com/office/powerpoint/2010/main" val="83286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2F931-A7DE-4CC2-A90E-B0F12115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Compra e Venda de Ações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AB10AE-93D0-44C9-B1EA-6F5663194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76" y="1634065"/>
            <a:ext cx="10779448" cy="4130631"/>
          </a:xfrm>
        </p:spPr>
      </p:pic>
    </p:spTree>
    <p:extLst>
      <p:ext uri="{BB962C8B-B14F-4D97-AF65-F5344CB8AC3E}">
        <p14:creationId xmlns:p14="http://schemas.microsoft.com/office/powerpoint/2010/main" val="435468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2F931-A7DE-4CC2-A90E-B0F12115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Compra e Venda de Ações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9536DC6-222F-4D0F-93CC-08778160F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08" y="1308363"/>
            <a:ext cx="10893287" cy="4880402"/>
          </a:xfrm>
        </p:spPr>
      </p:pic>
    </p:spTree>
    <p:extLst>
      <p:ext uri="{BB962C8B-B14F-4D97-AF65-F5344CB8AC3E}">
        <p14:creationId xmlns:p14="http://schemas.microsoft.com/office/powerpoint/2010/main" val="2043387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2F931-A7DE-4CC2-A90E-B0F12115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Compra e Venda de Ações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4FBC29E-47E0-48C2-9B83-DFA7BFABB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09" y="1298713"/>
            <a:ext cx="10880034" cy="4916557"/>
          </a:xfrm>
        </p:spPr>
      </p:pic>
    </p:spTree>
    <p:extLst>
      <p:ext uri="{BB962C8B-B14F-4D97-AF65-F5344CB8AC3E}">
        <p14:creationId xmlns:p14="http://schemas.microsoft.com/office/powerpoint/2010/main" val="582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0E496-1AA9-4382-8D0D-212FD605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06271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Leitura do CSV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4AFFC3-A5F8-48A5-B329-7A3681CDF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087" y="2756453"/>
            <a:ext cx="8917826" cy="2143155"/>
          </a:xfrm>
        </p:spPr>
      </p:pic>
    </p:spTree>
    <p:extLst>
      <p:ext uri="{BB962C8B-B14F-4D97-AF65-F5344CB8AC3E}">
        <p14:creationId xmlns:p14="http://schemas.microsoft.com/office/powerpoint/2010/main" val="1580405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2F931-A7DE-4CC2-A90E-B0F12115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Compra e Venda de Ações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B3E9EE-0B3C-416B-9B21-8FF0AD2C8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09" y="1272209"/>
            <a:ext cx="10906539" cy="4929808"/>
          </a:xfrm>
        </p:spPr>
      </p:pic>
    </p:spTree>
    <p:extLst>
      <p:ext uri="{BB962C8B-B14F-4D97-AF65-F5344CB8AC3E}">
        <p14:creationId xmlns:p14="http://schemas.microsoft.com/office/powerpoint/2010/main" val="413136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2F931-A7DE-4CC2-A90E-B0F12115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Compra e Venda de Ações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71F8BE8-EEE0-4B7F-9A53-851926B3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134" y="1634065"/>
            <a:ext cx="9193729" cy="4504061"/>
          </a:xfrm>
        </p:spPr>
      </p:pic>
    </p:spTree>
    <p:extLst>
      <p:ext uri="{BB962C8B-B14F-4D97-AF65-F5344CB8AC3E}">
        <p14:creationId xmlns:p14="http://schemas.microsoft.com/office/powerpoint/2010/main" val="2563151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48A88-7E48-43D2-A2F9-63368B09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200" b="1" dirty="0"/>
              <a:t>Simulação de Compra e Venda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12F8D11-4760-49B1-BF4C-2D75D1F30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40" y="2032254"/>
            <a:ext cx="6542919" cy="32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21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48A88-7E48-43D2-A2F9-63368B09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200" b="1" dirty="0"/>
              <a:t>Simulação de Compra e Venda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C5FCC53-F12F-44DF-ADA4-EAF6FACBF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906" y="2067339"/>
            <a:ext cx="6528188" cy="29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7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48A88-7E48-43D2-A2F9-63368B09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200" b="1" dirty="0"/>
              <a:t>Simulação de Compra e Venda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CAB88C2-A8D5-4F7E-8210-22F566A2F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886" y="1948070"/>
            <a:ext cx="5274227" cy="34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69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48A88-7E48-43D2-A2F9-63368B09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200" b="1" dirty="0"/>
              <a:t>Simulação de Compra e Venda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B0178DC-D280-4152-AE4A-25FF281F1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031" y="1974575"/>
            <a:ext cx="7101937" cy="35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58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48A88-7E48-43D2-A2F9-63368B09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200" b="1" dirty="0"/>
              <a:t>Simulação de Compra e Venda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398E8E2-9723-4775-B8D5-40362C72D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288" y="2061705"/>
            <a:ext cx="5345424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50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48A88-7E48-43D2-A2F9-63368B09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200" b="1" dirty="0"/>
              <a:t>Simulação de Compra e Venda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3E6B7074-6C34-4581-92ED-109AA97A3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025" y="2009559"/>
            <a:ext cx="5815139" cy="33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98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48A88-7E48-43D2-A2F9-63368B09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200" b="1" dirty="0"/>
              <a:t>Simulação de Compra e Venda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6386A8-A325-42E0-9D59-9D43B2468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436" y="1974574"/>
            <a:ext cx="6903128" cy="37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76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48A88-7E48-43D2-A2F9-63368B09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200" b="1" dirty="0"/>
              <a:t>Simulação de Compra e Venda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7DC6EE8-04F4-4E46-B5E0-9133E8A7F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973" y="1775791"/>
            <a:ext cx="6838053" cy="390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F5D77-9E70-431E-B026-900E1650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Filtrar Ações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AFD23C-9630-4D9B-8D30-0B5B2A288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75" y="1634065"/>
            <a:ext cx="10823448" cy="3839083"/>
          </a:xfrm>
        </p:spPr>
      </p:pic>
    </p:spTree>
    <p:extLst>
      <p:ext uri="{BB962C8B-B14F-4D97-AF65-F5344CB8AC3E}">
        <p14:creationId xmlns:p14="http://schemas.microsoft.com/office/powerpoint/2010/main" val="3169270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48A88-7E48-43D2-A2F9-63368B09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200" b="1" dirty="0"/>
              <a:t>Simulação de Compra e Venda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93391B-9510-4F73-B31F-9A6CEB40B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746" y="1828800"/>
            <a:ext cx="6948508" cy="38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97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48A88-7E48-43D2-A2F9-63368B09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200" b="1" dirty="0"/>
              <a:t>Simulação de Compra e Venda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62EFF90-DDE7-410F-AA70-6B2FD5861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935" y="2239617"/>
            <a:ext cx="7260130" cy="31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12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F6E7-6E06-47E4-ADB2-CD004846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30728"/>
            <a:ext cx="9601196" cy="1303867"/>
          </a:xfrm>
        </p:spPr>
        <p:txBody>
          <a:bodyPr>
            <a:normAutofit/>
          </a:bodyPr>
          <a:lstStyle/>
          <a:p>
            <a:r>
              <a:rPr lang="pt-BR" sz="4200" b="1" dirty="0"/>
              <a:t>Simulação de Compra e Venda</a:t>
            </a:r>
            <a:endParaRPr lang="pt-BR" sz="42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11D46E9-6F4A-4691-B4F6-70755DE55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10" y="1634595"/>
            <a:ext cx="5848380" cy="41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20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96403-8F50-439C-9980-FB195304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Menu Principal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375B60-C8D1-4CFB-8E16-8AC003DA0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985" y="1431235"/>
            <a:ext cx="10908029" cy="4739699"/>
          </a:xfrm>
        </p:spPr>
      </p:pic>
    </p:spTree>
    <p:extLst>
      <p:ext uri="{BB962C8B-B14F-4D97-AF65-F5344CB8AC3E}">
        <p14:creationId xmlns:p14="http://schemas.microsoft.com/office/powerpoint/2010/main" val="3406886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96403-8F50-439C-9980-FB195304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Menu Principal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0BE3342-0A69-42E6-8DC8-0600173D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418" y="1634065"/>
            <a:ext cx="10599161" cy="4377843"/>
          </a:xfrm>
        </p:spPr>
      </p:pic>
    </p:spTree>
    <p:extLst>
      <p:ext uri="{BB962C8B-B14F-4D97-AF65-F5344CB8AC3E}">
        <p14:creationId xmlns:p14="http://schemas.microsoft.com/office/powerpoint/2010/main" val="3440772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96403-8F50-439C-9980-FB195304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Menu Principal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F208DE4-AEA1-444E-AABA-CD5218513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63" y="1634065"/>
            <a:ext cx="10554473" cy="4249900"/>
          </a:xfrm>
        </p:spPr>
      </p:pic>
    </p:spTree>
    <p:extLst>
      <p:ext uri="{BB962C8B-B14F-4D97-AF65-F5344CB8AC3E}">
        <p14:creationId xmlns:p14="http://schemas.microsoft.com/office/powerpoint/2010/main" val="2211866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96403-8F50-439C-9980-FB195304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Menu Principal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F430AE1-053F-453F-8717-4963BE5DA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65" y="2357771"/>
            <a:ext cx="10822069" cy="2142457"/>
          </a:xfrm>
        </p:spPr>
      </p:pic>
    </p:spTree>
    <p:extLst>
      <p:ext uri="{BB962C8B-B14F-4D97-AF65-F5344CB8AC3E}">
        <p14:creationId xmlns:p14="http://schemas.microsoft.com/office/powerpoint/2010/main" val="3372543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7CF4B-1E46-4770-9F72-7093578E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09" y="980663"/>
            <a:ext cx="9876181" cy="508883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Conclusão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Ao fim deste trabalho, vimos a utilização de algumas ferramentas que auxiliam na manutenção de compra e venda de ações, as quais necessitam de grande abstração para o melhor manuseio das mesmas e uma facilidade a mais na hora de aplicar o trading.</a:t>
            </a:r>
          </a:p>
        </p:txBody>
      </p:sp>
    </p:spTree>
    <p:extLst>
      <p:ext uri="{BB962C8B-B14F-4D97-AF65-F5344CB8AC3E}">
        <p14:creationId xmlns:p14="http://schemas.microsoft.com/office/powerpoint/2010/main" val="1488186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AFD3E-5F59-4B41-9348-D2F3C75F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22244"/>
            <a:ext cx="9601196" cy="1303867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E666C-8DF6-45A5-8775-B2167DB3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40" y="2079852"/>
            <a:ext cx="9809920" cy="405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Indicador de Força Relativa – RSI (</a:t>
            </a:r>
            <a:r>
              <a:rPr lang="pt-BR" sz="2000" dirty="0" err="1"/>
              <a:t>Relative</a:t>
            </a:r>
            <a:r>
              <a:rPr lang="pt-BR" sz="2000" dirty="0"/>
              <a:t> </a:t>
            </a:r>
            <a:r>
              <a:rPr lang="pt-BR" sz="2000" dirty="0" err="1"/>
              <a:t>Strength</a:t>
            </a:r>
            <a:r>
              <a:rPr lang="pt-BR" sz="2000" dirty="0"/>
              <a:t> Index). Disponível em: &lt;http://www.estrategia-bolsa.pt/indicador-forca-relativa-rsi.html&gt; Acesso em: 13 set. 2018</a:t>
            </a:r>
          </a:p>
          <a:p>
            <a:pPr marL="0" indent="0">
              <a:buNone/>
            </a:pPr>
            <a:r>
              <a:rPr lang="pt-PT" sz="2000" dirty="0"/>
              <a:t>MACD</a:t>
            </a:r>
            <a:r>
              <a:rPr lang="pt-BR" sz="2000" dirty="0"/>
              <a:t>.  Disponível em: &lt;https://pt.wikipedia.org/wiki/MACD&gt; Acesso em: 9 set. 2018</a:t>
            </a:r>
          </a:p>
          <a:p>
            <a:pPr marL="0" indent="0">
              <a:buNone/>
            </a:pPr>
            <a:r>
              <a:rPr lang="pt-BR" sz="2000" dirty="0" err="1"/>
              <a:t>Racket</a:t>
            </a:r>
            <a:r>
              <a:rPr lang="pt-BR" sz="2000" dirty="0"/>
              <a:t> </a:t>
            </a:r>
            <a:r>
              <a:rPr lang="pt-BR" sz="2000" dirty="0" err="1"/>
              <a:t>Documentation</a:t>
            </a:r>
            <a:r>
              <a:rPr lang="pt-BR" sz="2000" dirty="0"/>
              <a:t>. Disponível em: &lt;https://docs.racket-lang.org/&gt; Acesso em: 6 set. 2018</a:t>
            </a:r>
          </a:p>
          <a:p>
            <a:pPr marL="0" indent="0">
              <a:buNone/>
            </a:pPr>
            <a:r>
              <a:rPr lang="pt-BR" sz="2000" dirty="0"/>
              <a:t>Médias Móveis - Simples e Exponencial. Disponível em:  &lt;https://www.tororadar.com.br/investimento/analise-</a:t>
            </a:r>
            <a:r>
              <a:rPr lang="pt-BR" sz="2000" dirty="0" err="1"/>
              <a:t>tecnica</a:t>
            </a:r>
            <a:r>
              <a:rPr lang="pt-BR" sz="2000" dirty="0"/>
              <a:t>/medias-moveis&gt; Acesso em: 6 set. 2018</a:t>
            </a:r>
          </a:p>
          <a:p>
            <a:pPr marL="0" indent="0">
              <a:buNone/>
            </a:pPr>
            <a:r>
              <a:rPr lang="pt-BR" sz="2000" dirty="0"/>
              <a:t>Coeficientes de Correlação. Disponível em: &lt;http://www.abgconsultoria.com.br/blog/coeficientes-de-</a:t>
            </a:r>
            <a:r>
              <a:rPr lang="pt-BR" sz="2000" dirty="0" err="1"/>
              <a:t>correlacao</a:t>
            </a:r>
            <a:r>
              <a:rPr lang="pt-BR" sz="2000" dirty="0"/>
              <a:t>/&gt; Acesso em: 11 set. 2018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4096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1EC0F-CD5B-4326-8D18-69F88BA0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 err="1"/>
              <a:t>Sorting</a:t>
            </a:r>
            <a:endParaRPr lang="pt-BR" sz="4000" b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D73A38-DA72-420C-B297-423D1C052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12" y="2385554"/>
            <a:ext cx="10832975" cy="2083209"/>
          </a:xfrm>
        </p:spPr>
      </p:pic>
    </p:spTree>
    <p:extLst>
      <p:ext uri="{BB962C8B-B14F-4D97-AF65-F5344CB8AC3E}">
        <p14:creationId xmlns:p14="http://schemas.microsoft.com/office/powerpoint/2010/main" val="2900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8EF8D-9696-4FDF-916A-15FE04C4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Correlação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465F2D9-7396-4CE0-8A43-B18F9D7D1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74" y="1308295"/>
            <a:ext cx="10862250" cy="4839286"/>
          </a:xfrm>
        </p:spPr>
      </p:pic>
    </p:spTree>
    <p:extLst>
      <p:ext uri="{BB962C8B-B14F-4D97-AF65-F5344CB8AC3E}">
        <p14:creationId xmlns:p14="http://schemas.microsoft.com/office/powerpoint/2010/main" val="26918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7B035-2E0C-4BE1-A937-71F805FD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4323"/>
            <a:ext cx="9601196" cy="1303867"/>
          </a:xfrm>
        </p:spPr>
        <p:txBody>
          <a:bodyPr/>
          <a:lstStyle/>
          <a:p>
            <a:r>
              <a:rPr lang="pt-BR" i="1" dirty="0"/>
              <a:t>Execução correlação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0E75373-1D1B-4164-BCDB-79140771F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311" y="2951847"/>
            <a:ext cx="6029377" cy="2106036"/>
          </a:xfrm>
        </p:spPr>
      </p:pic>
    </p:spTree>
    <p:extLst>
      <p:ext uri="{BB962C8B-B14F-4D97-AF65-F5344CB8AC3E}">
        <p14:creationId xmlns:p14="http://schemas.microsoft.com/office/powerpoint/2010/main" val="268256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8D61A-F58C-448D-ACE6-8B2D8A87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b="1" dirty="0"/>
              <a:t>Media-Móvel-Simples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19981E8-DFAD-4D80-98F8-49578D506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14" y="1634065"/>
            <a:ext cx="10726371" cy="3542846"/>
          </a:xfrm>
        </p:spPr>
      </p:pic>
    </p:spTree>
    <p:extLst>
      <p:ext uri="{BB962C8B-B14F-4D97-AF65-F5344CB8AC3E}">
        <p14:creationId xmlns:p14="http://schemas.microsoft.com/office/powerpoint/2010/main" val="64830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58FC9-4FC1-492C-9C30-EA7A125C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Execução Média-móvel-simples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B7AB32-44F6-4672-9809-2F072590B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835" y="2740446"/>
            <a:ext cx="7982329" cy="2043199"/>
          </a:xfrm>
        </p:spPr>
      </p:pic>
    </p:spTree>
    <p:extLst>
      <p:ext uri="{BB962C8B-B14F-4D97-AF65-F5344CB8AC3E}">
        <p14:creationId xmlns:p14="http://schemas.microsoft.com/office/powerpoint/2010/main" val="96896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</TotalTime>
  <Words>423</Words>
  <Application>Microsoft Office PowerPoint</Application>
  <PresentationFormat>Widescreen</PresentationFormat>
  <Paragraphs>59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1" baseType="lpstr">
      <vt:lpstr>Arial</vt:lpstr>
      <vt:lpstr>Garamond</vt:lpstr>
      <vt:lpstr>Orgânico</vt:lpstr>
      <vt:lpstr>Paradigma de Programação Lógica e Funcional Rodolfo Borri RA 96639</vt:lpstr>
      <vt:lpstr>Apresentação do PowerPoint</vt:lpstr>
      <vt:lpstr>Leitura do CSV</vt:lpstr>
      <vt:lpstr>Filtrar Ações</vt:lpstr>
      <vt:lpstr>Sorting</vt:lpstr>
      <vt:lpstr>Correlação</vt:lpstr>
      <vt:lpstr>Execução correlação</vt:lpstr>
      <vt:lpstr>Media-Móvel-Simples</vt:lpstr>
      <vt:lpstr>Execução Média-móvel-simples</vt:lpstr>
      <vt:lpstr>Média-Móvel-Exponencial</vt:lpstr>
      <vt:lpstr>Execução Média-Móvel-Exponencial</vt:lpstr>
      <vt:lpstr>Próxima Data Válida</vt:lpstr>
      <vt:lpstr>Execução Próxima Data Válida</vt:lpstr>
      <vt:lpstr>Data Válida Prévia</vt:lpstr>
      <vt:lpstr>Execução Data Válida Prévia </vt:lpstr>
      <vt:lpstr>Moving Average Convergence / Divergence(MACD)</vt:lpstr>
      <vt:lpstr>Execução MACD</vt:lpstr>
      <vt:lpstr>Relative Strength Index (RSI)</vt:lpstr>
      <vt:lpstr>Relative Strength Index (RSI)</vt:lpstr>
      <vt:lpstr>Relative Strength Index (RSI)</vt:lpstr>
      <vt:lpstr>Execução RSI</vt:lpstr>
      <vt:lpstr>Testes Unitários</vt:lpstr>
      <vt:lpstr>Testes Unitários</vt:lpstr>
      <vt:lpstr>Execução Teste Unitários</vt:lpstr>
      <vt:lpstr>Gráficos</vt:lpstr>
      <vt:lpstr>Exemplo de gráfico</vt:lpstr>
      <vt:lpstr>Compra e Venda de Ações</vt:lpstr>
      <vt:lpstr>Compra e Venda de Ações</vt:lpstr>
      <vt:lpstr>Compra e Venda de Ações</vt:lpstr>
      <vt:lpstr>Compra e Venda de Ações</vt:lpstr>
      <vt:lpstr>Compra e Venda de Ações</vt:lpstr>
      <vt:lpstr>Simulação de Compra e Venda</vt:lpstr>
      <vt:lpstr>Simulação de Compra e Venda</vt:lpstr>
      <vt:lpstr>Simulação de Compra e Venda</vt:lpstr>
      <vt:lpstr>Simulação de Compra e Venda</vt:lpstr>
      <vt:lpstr>Simulação de Compra e Venda</vt:lpstr>
      <vt:lpstr>Simulação de Compra e Venda</vt:lpstr>
      <vt:lpstr>Simulação de Compra e Venda</vt:lpstr>
      <vt:lpstr>Simulação de Compra e Venda</vt:lpstr>
      <vt:lpstr>Simulação de Compra e Venda</vt:lpstr>
      <vt:lpstr>Simulação de Compra e Venda</vt:lpstr>
      <vt:lpstr>Simulação de Compra e Venda</vt:lpstr>
      <vt:lpstr>Menu Principal</vt:lpstr>
      <vt:lpstr>Menu Principal</vt:lpstr>
      <vt:lpstr>Menu Principal</vt:lpstr>
      <vt:lpstr>Menu Principal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Rodolfo Borri RA 96639</dc:title>
  <dc:creator>Rodolfo</dc:creator>
  <cp:lastModifiedBy>Rodolfo</cp:lastModifiedBy>
  <cp:revision>16</cp:revision>
  <dcterms:created xsi:type="dcterms:W3CDTF">2018-09-22T23:08:55Z</dcterms:created>
  <dcterms:modified xsi:type="dcterms:W3CDTF">2018-09-25T00:46:26Z</dcterms:modified>
</cp:coreProperties>
</file>