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3.jpeg" ContentType="image/jpeg"/>
  <Override PartName="/ppt/media/image21.jpeg" ContentType="image/jpeg"/>
  <Override PartName="/ppt/media/image20.jpeg" ContentType="image/jpeg"/>
  <Override PartName="/ppt/media/image7.gif" ContentType="image/gif"/>
  <Override PartName="/ppt/media/image4.png" ContentType="image/png"/>
  <Override PartName="/ppt/media/image1.png" ContentType="image/png"/>
  <Override PartName="/ppt/media/image8.png" ContentType="image/png"/>
  <Override PartName="/ppt/media/image22.png" ContentType="image/png"/>
  <Override PartName="/ppt/media/image6.jpeg" ContentType="image/jpeg"/>
  <Override PartName="/ppt/media/image5.jpeg" ContentType="image/jpeg"/>
  <Override PartName="/ppt/media/image3.jpeg" ContentType="image/jpeg"/>
  <Override PartName="/ppt/media/image2.jpeg" ContentType="image/jpeg"/>
  <Override PartName="/ppt/media/image9.jpeg" ContentType="image/jpeg"/>
  <Override PartName="/ppt/media/image12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0.jpeg" ContentType="image/jpeg"/>
  <Override PartName="/ppt/media/image15.jpeg" ContentType="image/jpeg"/>
  <Override PartName="/ppt/media/image11.jpeg" ContentType="image/jpeg"/>
  <Override PartName="/ppt/media/image13.jpeg" ContentType="image/jpeg"/>
  <Override PartName="/ppt/media/image14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37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37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Click to edit the outline text format</a:t>
            </a:r>
            <a:endParaRPr b="0" lang="en-US" sz="3200" spc="-1" strike="noStrike">
              <a:latin typeface="Times New Roman"/>
            </a:endParaRPr>
          </a:p>
          <a:p>
            <a:pPr lvl="1" marL="864000" indent="-288000">
              <a:spcAft>
                <a:spcPts val="1134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Times New Roman"/>
              </a:rPr>
              <a:t>Second Outline Level</a:t>
            </a:r>
            <a:endParaRPr b="0" lang="en-US" sz="2800" spc="-1" strike="noStrike">
              <a:latin typeface="Times New Roman"/>
            </a:endParaRPr>
          </a:p>
          <a:p>
            <a:pPr lvl="2" marL="1296000" indent="-216000">
              <a:spcAft>
                <a:spcPts val="850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Third Outline Level</a:t>
            </a:r>
            <a:endParaRPr b="0" lang="en-US" sz="2400" spc="-1" strike="noStrike"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Times New Roman"/>
              </a:rPr>
              <a:t>Fourth Outline Level</a:t>
            </a:r>
            <a:endParaRPr b="0" lang="en-US" sz="2000" spc="-1" strike="noStrike"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Fifth Outline Level</a:t>
            </a:r>
            <a:endParaRPr b="0" lang="en-US" sz="2000" spc="-1" strike="noStrike"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Sixth Outline Level</a:t>
            </a:r>
            <a:endParaRPr b="0" lang="en-US" sz="2000" spc="-1" strike="noStrike"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Seventh Outline Level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671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671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671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ED0E7F0-6EC1-4AD3-B28E-76DF81F2BB9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8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37320"/>
            <a:ext cx="9071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Introduction to Light and it’s Interactions with Matter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40000" y="4883040"/>
            <a:ext cx="9071640" cy="202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marL="432000" indent="-324000" algn="ctr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  <a:ea typeface="Arial Unicode MS"/>
              </a:rPr>
              <a:t>Brent Smith</a:t>
            </a:r>
            <a:endParaRPr b="0" lang="en-US" sz="2400" spc="-1" strike="noStrike">
              <a:latin typeface="Times New Roman"/>
            </a:endParaRPr>
          </a:p>
          <a:p>
            <a:pPr marL="432000" indent="-324000" algn="ctr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  <a:ea typeface="Arial Unicode MS"/>
              </a:rPr>
              <a:t>Rodolfo Ferro</a:t>
            </a:r>
            <a:endParaRPr b="0" lang="en-US" sz="2400" spc="-1" strike="noStrike">
              <a:latin typeface="Times New Roman"/>
            </a:endParaRPr>
          </a:p>
          <a:p>
            <a:pPr marL="432000" indent="-324000" algn="ctr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  <a:ea typeface="Arial Unicode MS"/>
              </a:rPr>
              <a:t>Clubes de Ciencia</a:t>
            </a:r>
            <a:br/>
            <a:r>
              <a:rPr b="0" lang="en-US" sz="2400" spc="-1" strike="noStrike">
                <a:latin typeface="Times New Roman"/>
                <a:ea typeface="Arial Unicode MS"/>
              </a:rPr>
              <a:t>Guanajuato 2019</a:t>
            </a:r>
            <a:endParaRPr b="0" lang="en-US" sz="2400" spc="-1" strike="noStrike">
              <a:latin typeface="Times New Roman"/>
            </a:endParaRPr>
          </a:p>
          <a:p>
            <a:pPr marL="432000" indent="-324000" algn="ctr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latin typeface="Times New Roman"/>
            </a:endParaRPr>
          </a:p>
          <a:p>
            <a:pPr marL="432000" indent="-324000" algn="ctr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  <a:ea typeface="Arial Unicode MS"/>
              </a:rPr>
              <a:t>07/29/2019</a:t>
            </a:r>
            <a:endParaRPr b="0" lang="en-US" sz="2400" spc="-1" strike="noStrike">
              <a:latin typeface="Times New Roman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4860000" y="323352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TextShape 4"/>
          <p:cNvSpPr txBox="1"/>
          <p:nvPr/>
        </p:nvSpPr>
        <p:spPr>
          <a:xfrm>
            <a:off x="468360" y="2610000"/>
            <a:ext cx="9071640" cy="135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 b="0" lang="en-US" sz="32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0000" y="360000"/>
            <a:ext cx="9071640" cy="90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600" spc="-1" strike="noStrike">
                <a:solidFill>
                  <a:srgbClr val="000080"/>
                </a:solidFill>
                <a:latin typeface="Times New Roman"/>
              </a:rPr>
              <a:t>What is light?</a:t>
            </a:r>
            <a:endParaRPr b="0" lang="en-US" sz="36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532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Waves: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Energy: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Particles: “photons” can </a:t>
            </a:r>
            <a:br/>
            <a:r>
              <a:rPr b="0" lang="en-US" sz="3200" spc="-1" strike="noStrike">
                <a:latin typeface="Times New Roman"/>
              </a:rPr>
              <a:t>interact with atoms one at a time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7" name="Formula 3"/>
              <p:cNvSpPr txBox="1"/>
              <p:nvPr/>
            </p:nvSpPr>
            <p:spPr>
              <a:xfrm>
                <a:off x="1993680" y="3628080"/>
                <a:ext cx="1426320" cy="511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r>
                      <m:t xml:space="preserve">=</m:t>
                    </m:r>
                    <m:r>
                      <m:t xml:space="preserve">h</m:t>
                    </m:r>
                    <m:r>
                      <m:t xml:space="preserve">ν</m:t>
                    </m:r>
                  </m:oMath>
                </a14:m>
              </a:p>
            </p:txBody>
          </p:sp>
        </mc:Choice>
        <mc:Fallback/>
      </mc:AlternateContent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582360" y="3600000"/>
            <a:ext cx="2897640" cy="19317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6512040" y="1125360"/>
            <a:ext cx="2667960" cy="2294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3"/>
          <a:stretch/>
        </p:blipFill>
        <p:spPr>
          <a:xfrm>
            <a:off x="2808000" y="1101600"/>
            <a:ext cx="3312000" cy="23184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51" name="Formula 4"/>
              <p:cNvSpPr txBox="1"/>
              <p:nvPr/>
            </p:nvSpPr>
            <p:spPr>
              <a:xfrm>
                <a:off x="2899440" y="1605240"/>
                <a:ext cx="1060560" cy="3747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</m:t>
                    </m:r>
                    <m:r>
                      <m:t xml:space="preserve">=</m:t>
                    </m:r>
                    <m:r>
                      <m:t xml:space="preserve">λ</m:t>
                    </m:r>
                    <m:r>
                      <m:t xml:space="preserve">ν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2" name="Formula 5"/>
              <p:cNvSpPr txBox="1"/>
              <p:nvPr/>
            </p:nvSpPr>
            <p:spPr>
              <a:xfrm>
                <a:off x="4699440" y="3612240"/>
                <a:ext cx="7200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sp>
        <p:nvSpPr>
          <p:cNvPr id="53" name="TextShape 6"/>
          <p:cNvSpPr txBox="1"/>
          <p:nvPr/>
        </p:nvSpPr>
        <p:spPr>
          <a:xfrm>
            <a:off x="720000" y="2340000"/>
            <a:ext cx="1582920" cy="87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c=speed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Ubuntu"/>
                <a:ea typeface="Ubuntu"/>
              </a:rPr>
              <a:t>λ</a:t>
            </a:r>
            <a:r>
              <a:rPr b="0" lang="en-US" sz="1800" spc="-1" strike="noStrike">
                <a:latin typeface="Arial"/>
              </a:rPr>
              <a:t>=wavelength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Ubuntu"/>
                <a:ea typeface="Ubuntu"/>
              </a:rPr>
              <a:t>ν</a:t>
            </a:r>
            <a:r>
              <a:rPr b="0" lang="en-US" sz="1800" spc="-1" strike="noStrike">
                <a:latin typeface="Arial"/>
              </a:rPr>
              <a:t>=frequency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6381000" y="5400000"/>
            <a:ext cx="3339000" cy="18000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Creation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40000" y="1195200"/>
            <a:ext cx="9071640" cy="464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Atoms with extra energy can emit photons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Accelerating electrons radiate light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438640" y="1721520"/>
            <a:ext cx="5202720" cy="25984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Creation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40000" y="1195200"/>
            <a:ext cx="9071640" cy="496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Times New Roman"/>
              </a:rPr>
              <a:t>Electrons accelerate when heated: Thermal radiation</a:t>
            </a:r>
            <a:endParaRPr b="0" lang="en-US" sz="28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</a:rPr>
              <a:t>Electrons vibrate randomly in a material at some temperature</a:t>
            </a:r>
            <a:endParaRPr b="0" lang="en-US" sz="22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</a:rPr>
              <a:t>Random motions fall into a distribution defined by the temp</a:t>
            </a: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Times New Roman"/>
              </a:rPr>
              <a:t>A distribution of brightness over all wavelengths is a spectrum</a:t>
            </a: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017160" y="2256120"/>
            <a:ext cx="4042800" cy="255600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2160000" y="4714200"/>
            <a:ext cx="6339960" cy="230580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Spectra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40000" y="1195200"/>
            <a:ext cx="9071640" cy="548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Times New Roman"/>
              </a:rPr>
              <a:t>Much can be learned from the spectra of objects</a:t>
            </a:r>
            <a:endParaRPr b="0" lang="en-US" sz="2800" spc="-1" strike="noStrike">
              <a:latin typeface="Times New Roman"/>
            </a:endParaRPr>
          </a:p>
          <a:p>
            <a:pPr lvl="1" marL="864000" indent="-288000"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  <a:ea typeface="Arial Unicode MS"/>
              </a:rPr>
              <a:t>Which atoms or molecules exist in the object</a:t>
            </a:r>
            <a:endParaRPr b="0" lang="en-US" sz="2200" spc="-1" strike="noStrike">
              <a:latin typeface="Times New Roman"/>
            </a:endParaRPr>
          </a:p>
          <a:p>
            <a:pPr lvl="1" marL="864000" indent="-288000"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  <a:ea typeface="Arial Unicode MS"/>
              </a:rPr>
              <a:t>It’s temperature, microscopic structures, magnetic/electric fields</a:t>
            </a: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Times New Roman"/>
              </a:rPr>
              <a:t>Much can be inferred from spectra</a:t>
            </a:r>
            <a:endParaRPr b="0" lang="en-US" sz="2600" spc="-1" strike="noStrike">
              <a:latin typeface="Times New Roman"/>
            </a:endParaRPr>
          </a:p>
          <a:p>
            <a:pPr lvl="1" marL="864000" indent="-288000"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With physical models: age, sizes, mass, </a:t>
            </a:r>
            <a:endParaRPr b="0" lang="en-US" sz="2200" spc="-1" strike="noStrike">
              <a:latin typeface="Times New Roman"/>
            </a:endParaRPr>
          </a:p>
          <a:p>
            <a:pPr lvl="1" marL="864000" indent="-288000"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distance, speed </a:t>
            </a: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62600" y="2252880"/>
            <a:ext cx="5613480" cy="2481480"/>
          </a:xfrm>
          <a:prstGeom prst="rect">
            <a:avLst/>
          </a:prstGeom>
          <a:ln>
            <a:noFill/>
          </a:ln>
        </p:spPr>
      </p:pic>
      <p:sp>
        <p:nvSpPr>
          <p:cNvPr id="65" name="TextShape 3"/>
          <p:cNvSpPr txBox="1"/>
          <p:nvPr/>
        </p:nvSpPr>
        <p:spPr>
          <a:xfrm>
            <a:off x="5773320" y="4680000"/>
            <a:ext cx="3946680" cy="24915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 anchorCtr="1"/>
          <a:p>
            <a:pPr algn="ctr"/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Interactions of Atoms and Light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40000" y="1195200"/>
            <a:ext cx="9071640" cy="4878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Times New Roman"/>
              </a:rPr>
              <a:t>Absorption</a:t>
            </a:r>
            <a:endParaRPr b="0" lang="en-US" sz="28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  <a:ea typeface="Arial Unicode MS"/>
              </a:rPr>
              <a:t>Atoms absorb exact wavelengths of light (can re-emit)</a:t>
            </a:r>
            <a:endParaRPr b="0" lang="en-US" sz="22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Times New Roman"/>
                <a:ea typeface="Arial Unicode MS"/>
              </a:rPr>
              <a:t>Fluorescence, lasers: </a:t>
            </a: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Times New Roman"/>
              </a:rPr>
              <a:t>Scattering</a:t>
            </a:r>
            <a:endParaRPr b="0" lang="en-US" sz="26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 Unicode MS"/>
              </a:rPr>
              <a:t>1) Reflection 2) Refraction</a:t>
            </a: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Times New Roman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104480" y="2340000"/>
            <a:ext cx="3215520" cy="230112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5277960" y="1980000"/>
            <a:ext cx="3542040" cy="291024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1800000" y="5349600"/>
            <a:ext cx="2778480" cy="18504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5357880" y="4947840"/>
            <a:ext cx="3642120" cy="225216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080000" y="5400000"/>
            <a:ext cx="3317400" cy="16977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851880" y="5220000"/>
            <a:ext cx="2688120" cy="1980000"/>
          </a:xfrm>
          <a:prstGeom prst="rect">
            <a:avLst/>
          </a:prstGeom>
          <a:ln>
            <a:noFill/>
          </a:ln>
        </p:spPr>
      </p:pic>
      <p:sp>
        <p:nvSpPr>
          <p:cNvPr id="74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Scattering Based on Wavelength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540000" y="1195200"/>
            <a:ext cx="9071640" cy="464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Times New Roman"/>
              </a:rPr>
              <a:t>Dispersion (scattering at different angles)</a:t>
            </a: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Times New Roman"/>
              </a:rPr>
              <a:t>Iridescence (interference of light waves)</a:t>
            </a: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Times New Roman"/>
              </a:rPr>
              <a:t>Rayleigh Scattering (Why the sky is blue, and sunsets are orange)</a:t>
            </a:r>
            <a:endParaRPr b="0" lang="en-US" sz="2400" spc="-1" strike="noStrike">
              <a:latin typeface="Times New Roman"/>
            </a:endParaRPr>
          </a:p>
        </p:txBody>
      </p:sp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7200000" y="1080000"/>
            <a:ext cx="1800000" cy="240012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4"/>
          <a:stretch/>
        </p:blipFill>
        <p:spPr>
          <a:xfrm>
            <a:off x="1800000" y="1620000"/>
            <a:ext cx="2340000" cy="17017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5"/>
          <a:stretch/>
        </p:blipFill>
        <p:spPr>
          <a:xfrm>
            <a:off x="1080000" y="3600000"/>
            <a:ext cx="2083680" cy="16200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6"/>
          <a:stretch/>
        </p:blipFill>
        <p:spPr>
          <a:xfrm>
            <a:off x="3240000" y="3635280"/>
            <a:ext cx="2160000" cy="15847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7"/>
          <a:stretch/>
        </p:blipFill>
        <p:spPr>
          <a:xfrm>
            <a:off x="6120000" y="3678120"/>
            <a:ext cx="2055600" cy="15418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37320"/>
            <a:ext cx="9071640" cy="92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Times New Roman"/>
              </a:rPr>
              <a:t>Absorption and Reflection</a:t>
            </a:r>
            <a:endParaRPr b="0" lang="en-US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40000" y="1195200"/>
            <a:ext cx="9071640" cy="464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Times New Roman"/>
              </a:rPr>
              <a:t>In spectra</a:t>
            </a:r>
            <a:endParaRPr b="0" lang="en-US" sz="28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Times New Roman"/>
              </a:rPr>
              <a:t>In pictures</a:t>
            </a:r>
            <a:endParaRPr b="0" lang="en-US" sz="2600" spc="-1" strike="noStrike">
              <a:latin typeface="Times New Roman"/>
            </a:endParaRPr>
          </a:p>
          <a:p>
            <a:pPr lvl="1" marL="864000" indent="-288000">
              <a:spcAft>
                <a:spcPts val="289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289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endParaRPr b="0" lang="en-US" sz="2600" spc="-1" strike="noStrike"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606400" y="3960000"/>
            <a:ext cx="4593600" cy="32400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721960" y="1220760"/>
            <a:ext cx="3998880" cy="25592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2018-07-14T01:00:46Z</dcterms:created>
  <dc:creator/>
  <dc:description>Presentation Layout Template</dc:description>
  <dc:language>en-US</dc:language>
  <cp:lastModifiedBy/>
  <dcterms:modified xsi:type="dcterms:W3CDTF">2019-07-29T08:28:37Z</dcterms:modified>
  <cp:revision>10</cp:revision>
  <dc:subject/>
  <dc:title>lyt-sunrise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