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93.png" ContentType="image/png"/>
  <Override PartName="/ppt/media/image90.gif" ContentType="image/gif"/>
  <Override PartName="/ppt/media/image84.gif" ContentType="image/gif"/>
  <Override PartName="/ppt/media/image83.gif" ContentType="image/gif"/>
  <Override PartName="/ppt/media/image82.gif" ContentType="image/gif"/>
  <Override PartName="/ppt/media/image81.gif" ContentType="image/gif"/>
  <Override PartName="/ppt/media/image80.gif" ContentType="image/gif"/>
  <Override PartName="/ppt/media/image79.gif" ContentType="image/gif"/>
  <Override PartName="/ppt/media/image28.png" ContentType="image/png"/>
  <Override PartName="/ppt/media/image41.gif" ContentType="image/gif"/>
  <Override PartName="/ppt/media/image27.png" ContentType="image/png"/>
  <Override PartName="/ppt/media/image40.gif" ContentType="image/gif"/>
  <Override PartName="/ppt/media/image26.png" ContentType="image/png"/>
  <Override PartName="/ppt/media/image92.png" ContentType="image/png"/>
  <Override PartName="/ppt/media/image9.gif" ContentType="image/gif"/>
  <Override PartName="/ppt/media/image64.gif" ContentType="image/gif"/>
  <Override PartName="/ppt/media/image25.png" ContentType="image/png"/>
  <Override PartName="/ppt/media/image91.png" ContentType="image/png"/>
  <Override PartName="/ppt/media/image89.gif" ContentType="image/gif"/>
  <Override PartName="/ppt/media/image8.gif" ContentType="image/gif"/>
  <Override PartName="/ppt/media/image63.gif" ContentType="image/gif"/>
  <Override PartName="/ppt/media/image24.png" ContentType="image/png"/>
  <Override PartName="/ppt/media/image88.gif" ContentType="image/gif"/>
  <Override PartName="/ppt/media/image7.gif" ContentType="image/gif"/>
  <Override PartName="/ppt/media/image62.gif" ContentType="image/gif"/>
  <Override PartName="/ppt/media/image23.png" ContentType="image/png"/>
  <Override PartName="/ppt/media/image87.gif" ContentType="image/gif"/>
  <Override PartName="/ppt/media/image6.gif" ContentType="image/gif"/>
  <Override PartName="/ppt/media/image61.gif" ContentType="image/gif"/>
  <Override PartName="/ppt/media/image3.jpeg" ContentType="image/jpeg"/>
  <Override PartName="/ppt/media/image1.jpeg" ContentType="image/jpeg"/>
  <Override PartName="/ppt/media/image29.gif" ContentType="image/gif"/>
  <Override PartName="/ppt/media/image2.png" ContentType="image/png"/>
  <Override PartName="/ppt/media/image85.gif" ContentType="image/gif"/>
  <Override PartName="/ppt/media/image4.gif" ContentType="image/gif"/>
  <Override PartName="/ppt/media/image86.gif" ContentType="image/gif"/>
  <Override PartName="/ppt/media/image5.gif" ContentType="image/gif"/>
  <Override PartName="/ppt/media/image47.png" ContentType="image/png"/>
  <Override PartName="/ppt/media/image36.gif" ContentType="image/gif"/>
  <Override PartName="/ppt/media/image11.gif" ContentType="image/gif"/>
  <Override PartName="/ppt/media/image35.gif" ContentType="image/gif"/>
  <Override PartName="/ppt/media/image34.gif" ContentType="image/gif"/>
  <Override PartName="/ppt/media/image59.jpeg" ContentType="image/jpeg"/>
  <Override PartName="/ppt/media/image33.gif" ContentType="image/gif"/>
  <Override PartName="/ppt/media/image32.gif" ContentType="image/gif"/>
  <Override PartName="/ppt/media/image57.gif" ContentType="image/gif"/>
  <Override PartName="/ppt/media/image31.gif" ContentType="image/gif"/>
  <Override PartName="/ppt/media/image56.gif" ContentType="image/gif"/>
  <Override PartName="/ppt/media/image30.gif" ContentType="image/gif"/>
  <Override PartName="/ppt/media/image55.gif" ContentType="image/gif"/>
  <Override PartName="/ppt/media/image22.gif" ContentType="image/gif"/>
  <Override PartName="/ppt/media/image21.gif" ContentType="image/gif"/>
  <Override PartName="/ppt/media/image46.gif" ContentType="image/gif"/>
  <Override PartName="/ppt/media/image20.gif" ContentType="image/gif"/>
  <Override PartName="/ppt/media/image45.gif" ContentType="image/gif"/>
  <Override PartName="/ppt/media/image49.jpeg" ContentType="image/jpeg"/>
  <Override PartName="/ppt/media/image19.gif" ContentType="image/gif"/>
  <Override PartName="/ppt/media/image18.gif" ContentType="image/gif"/>
  <Override PartName="/ppt/media/image17.gif" ContentType="image/gif"/>
  <Override PartName="/ppt/media/image13.gif" ContentType="image/gif"/>
  <Override PartName="/ppt/media/image12.gif" ContentType="image/gif"/>
  <Override PartName="/ppt/media/image37.gif" ContentType="image/gif"/>
  <Override PartName="/ppt/media/image14.gif" ContentType="image/gif"/>
  <Override PartName="/ppt/media/image39.gif" ContentType="image/gif"/>
  <Override PartName="/ppt/media/image15.gif" ContentType="image/gif"/>
  <Override PartName="/ppt/media/image16.gif" ContentType="image/gif"/>
  <Override PartName="/ppt/media/image42.gif" ContentType="image/gif"/>
  <Override PartName="/ppt/media/image67.gif" ContentType="image/gif"/>
  <Override PartName="/ppt/media/image43.gif" ContentType="image/gif"/>
  <Override PartName="/ppt/media/image68.gif" ContentType="image/gif"/>
  <Override PartName="/ppt/media/image44.gif" ContentType="image/gif"/>
  <Override PartName="/ppt/media/image69.gif" ContentType="image/gif"/>
  <Override PartName="/ppt/media/image66.jpeg" ContentType="image/jpeg"/>
  <Override PartName="/ppt/media/image48.gif" ContentType="image/gif"/>
  <Override PartName="/ppt/media/image50.png" ContentType="image/png"/>
  <Override PartName="/ppt/media/image51.png" ContentType="image/png"/>
  <Override PartName="/ppt/media/image52.png" ContentType="image/png"/>
  <Override PartName="/ppt/media/image53.gif" ContentType="image/gif"/>
  <Override PartName="/ppt/media/image78.gif" ContentType="image/gif"/>
  <Override PartName="/ppt/media/image10.gif" ContentType="image/gif"/>
  <Override PartName="/ppt/media/image54.jpeg" ContentType="image/jpeg"/>
  <Override PartName="/ppt/media/image58.gif" ContentType="image/gif"/>
  <Override PartName="/ppt/media/image60.png" ContentType="image/png"/>
  <Override PartName="/ppt/media/image38.gif" ContentType="image/gif"/>
  <Override PartName="/ppt/media/image65.jpeg" ContentType="image/jpeg"/>
  <Override PartName="/ppt/media/image70.gif" ContentType="image/gif"/>
  <Override PartName="/ppt/media/image71.gif" ContentType="image/gif"/>
  <Override PartName="/ppt/media/image72.gif" ContentType="image/gif"/>
  <Override PartName="/ppt/media/image73.gif" ContentType="image/gif"/>
  <Override PartName="/ppt/media/image74.gif" ContentType="image/gif"/>
  <Override PartName="/ppt/media/image75.gif" ContentType="image/gif"/>
  <Override PartName="/ppt/media/image76.gif" ContentType="image/gif"/>
  <Override PartName="/ppt/media/image77.gif" ContentType="image/gif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0077450" cy="75628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79640" y="360000"/>
            <a:ext cx="863712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59640" y="1440360"/>
            <a:ext cx="827748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59640" y="4449960"/>
            <a:ext cx="827748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79640" y="360000"/>
            <a:ext cx="863712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59640" y="1440360"/>
            <a:ext cx="403920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01160" y="1440360"/>
            <a:ext cx="403920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59640" y="4449960"/>
            <a:ext cx="403920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01160" y="4449960"/>
            <a:ext cx="403920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79640" y="360000"/>
            <a:ext cx="863712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59640" y="1440360"/>
            <a:ext cx="266508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158280" y="1440360"/>
            <a:ext cx="266508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56920" y="1440360"/>
            <a:ext cx="266508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59640" y="4449960"/>
            <a:ext cx="266508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158280" y="4449960"/>
            <a:ext cx="266508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56920" y="4449960"/>
            <a:ext cx="266508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79640" y="360000"/>
            <a:ext cx="863712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59640" y="1440360"/>
            <a:ext cx="8277480" cy="57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79640" y="360000"/>
            <a:ext cx="863712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59640" y="1440360"/>
            <a:ext cx="8277480" cy="57618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79640" y="360000"/>
            <a:ext cx="863712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59640" y="1440360"/>
            <a:ext cx="4039200" cy="57618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01160" y="1440360"/>
            <a:ext cx="4039200" cy="57618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79640" y="360000"/>
            <a:ext cx="863712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179640" y="360000"/>
            <a:ext cx="8637120" cy="2504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79640" y="360000"/>
            <a:ext cx="863712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59640" y="1440360"/>
            <a:ext cx="403920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01160" y="1440360"/>
            <a:ext cx="4039200" cy="57618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59640" y="4449960"/>
            <a:ext cx="403920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79640" y="360000"/>
            <a:ext cx="863712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59640" y="1440360"/>
            <a:ext cx="8277480" cy="57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79640" y="360000"/>
            <a:ext cx="863712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59640" y="1440360"/>
            <a:ext cx="4039200" cy="57618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01160" y="1440360"/>
            <a:ext cx="403920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01160" y="4449960"/>
            <a:ext cx="403920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79640" y="360000"/>
            <a:ext cx="863712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59640" y="1440360"/>
            <a:ext cx="403920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01160" y="1440360"/>
            <a:ext cx="403920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59640" y="4449960"/>
            <a:ext cx="827748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79640" y="360000"/>
            <a:ext cx="863712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59640" y="1440360"/>
            <a:ext cx="827748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59640" y="4449960"/>
            <a:ext cx="827748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79640" y="360000"/>
            <a:ext cx="863712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59640" y="1440360"/>
            <a:ext cx="403920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01160" y="1440360"/>
            <a:ext cx="403920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59640" y="4449960"/>
            <a:ext cx="403920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01160" y="4449960"/>
            <a:ext cx="403920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79640" y="360000"/>
            <a:ext cx="863712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59640" y="1440360"/>
            <a:ext cx="266508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158280" y="1440360"/>
            <a:ext cx="266508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5956920" y="1440360"/>
            <a:ext cx="266508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359640" y="4449960"/>
            <a:ext cx="266508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158280" y="4449960"/>
            <a:ext cx="266508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5956920" y="4449960"/>
            <a:ext cx="266508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79640" y="360000"/>
            <a:ext cx="863712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59640" y="1440360"/>
            <a:ext cx="8277480" cy="57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79640" y="360000"/>
            <a:ext cx="863712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59640" y="1440360"/>
            <a:ext cx="8277480" cy="57618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79640" y="360000"/>
            <a:ext cx="863712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59640" y="1440360"/>
            <a:ext cx="4039200" cy="57618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01160" y="1440360"/>
            <a:ext cx="4039200" cy="57618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79640" y="360000"/>
            <a:ext cx="863712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79640" y="360000"/>
            <a:ext cx="863712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59640" y="1440360"/>
            <a:ext cx="8277480" cy="57618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179640" y="360000"/>
            <a:ext cx="8637120" cy="2504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79640" y="360000"/>
            <a:ext cx="863712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59640" y="1440360"/>
            <a:ext cx="403920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01160" y="1440360"/>
            <a:ext cx="4039200" cy="57618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59640" y="4449960"/>
            <a:ext cx="403920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79640" y="360000"/>
            <a:ext cx="863712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59640" y="1440360"/>
            <a:ext cx="4039200" cy="57618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01160" y="1440360"/>
            <a:ext cx="403920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01160" y="4449960"/>
            <a:ext cx="403920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79640" y="360000"/>
            <a:ext cx="863712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59640" y="1440360"/>
            <a:ext cx="403920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01160" y="1440360"/>
            <a:ext cx="403920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59640" y="4449960"/>
            <a:ext cx="827748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79640" y="360000"/>
            <a:ext cx="863712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59640" y="1440360"/>
            <a:ext cx="827748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59640" y="4449960"/>
            <a:ext cx="827748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79640" y="360000"/>
            <a:ext cx="863712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59640" y="1440360"/>
            <a:ext cx="403920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01160" y="1440360"/>
            <a:ext cx="403920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359640" y="4449960"/>
            <a:ext cx="403920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601160" y="4449960"/>
            <a:ext cx="403920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79640" y="360000"/>
            <a:ext cx="863712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59640" y="1440360"/>
            <a:ext cx="266508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158280" y="1440360"/>
            <a:ext cx="266508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956920" y="1440360"/>
            <a:ext cx="266508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359640" y="4449960"/>
            <a:ext cx="266508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3158280" y="4449960"/>
            <a:ext cx="266508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5956920" y="4449960"/>
            <a:ext cx="266508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79640" y="360000"/>
            <a:ext cx="863712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59640" y="1440360"/>
            <a:ext cx="4039200" cy="57618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01160" y="1440360"/>
            <a:ext cx="4039200" cy="57618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79640" y="360000"/>
            <a:ext cx="863712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79640" y="360000"/>
            <a:ext cx="8637120" cy="2504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79640" y="360000"/>
            <a:ext cx="863712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59640" y="1440360"/>
            <a:ext cx="403920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01160" y="1440360"/>
            <a:ext cx="4039200" cy="57618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59640" y="4449960"/>
            <a:ext cx="403920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79640" y="360000"/>
            <a:ext cx="863712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59640" y="1440360"/>
            <a:ext cx="4039200" cy="57618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01160" y="1440360"/>
            <a:ext cx="403920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01160" y="4449960"/>
            <a:ext cx="403920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79640" y="360000"/>
            <a:ext cx="863712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59640" y="1440360"/>
            <a:ext cx="403920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01160" y="1440360"/>
            <a:ext cx="403920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59640" y="4449960"/>
            <a:ext cx="8277480" cy="2748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5" Type="http://schemas.openxmlformats.org/officeDocument/2006/relationships/image" Target="../media/image6.gif"/><Relationship Id="rId6" Type="http://schemas.openxmlformats.org/officeDocument/2006/relationships/image" Target="../media/image7.gif"/><Relationship Id="rId7" Type="http://schemas.openxmlformats.org/officeDocument/2006/relationships/image" Target="../media/image8.gif"/><Relationship Id="rId8" Type="http://schemas.openxmlformats.org/officeDocument/2006/relationships/image" Target="../media/image9.gif"/><Relationship Id="rId9" Type="http://schemas.openxmlformats.org/officeDocument/2006/relationships/image" Target="../media/image10.gif"/><Relationship Id="rId10" Type="http://schemas.openxmlformats.org/officeDocument/2006/relationships/image" Target="../media/image11.gif"/><Relationship Id="rId11" Type="http://schemas.openxmlformats.org/officeDocument/2006/relationships/image" Target="../media/image12.gif"/><Relationship Id="rId12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34000"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640" y="6888960"/>
            <a:ext cx="234756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5920" y="6888960"/>
            <a:ext cx="319392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4840" y="6888960"/>
            <a:ext cx="234756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D6DD6AD-C1BA-43FC-88E5-BC62B57A1A4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/>
          <p:cNvSpPr/>
          <p:nvPr/>
        </p:nvSpPr>
        <p:spPr>
          <a:xfrm>
            <a:off x="0" y="0"/>
            <a:ext cx="10076760" cy="7562160"/>
          </a:xfrm>
          <a:prstGeom prst="rect">
            <a:avLst/>
          </a:prstGeom>
          <a:solidFill>
            <a:srgbClr val="e6e6ff"/>
          </a:solidFill>
          <a:ln>
            <a:noFill/>
          </a:ln>
        </p:spPr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0" y="5401440"/>
            <a:ext cx="2159280" cy="3241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請按鼠標，編輯大綱文字格式。</a:t>
            </a:r>
            <a:endParaRPr b="0" lang="en-US" sz="1800" spc="-1" strike="noStrike">
              <a:latin typeface="Arial"/>
            </a:endParaRPr>
          </a:p>
          <a:p>
            <a:pPr lvl="1" marL="864000" indent="-288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第二個大綱級</a:t>
            </a:r>
            <a:endParaRPr b="0" lang="en-US" sz="1800" spc="-1" strike="noStrike">
              <a:latin typeface="Arial"/>
            </a:endParaRPr>
          </a:p>
          <a:p>
            <a:pPr lvl="2" marL="129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第三個大綱級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第四個大綱級</a:t>
            </a:r>
            <a:endParaRPr b="0" lang="en-US" sz="1800" spc="-1" strike="noStrike">
              <a:latin typeface="Arial"/>
            </a:endParaRPr>
          </a:p>
          <a:p>
            <a:pPr lvl="4" marL="2159640" indent="-21600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第五個大綱級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第六個大綱級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第七個大綱級</a:t>
            </a:r>
            <a:endParaRPr b="0" lang="en-US" sz="1800" spc="-1" strike="noStrike">
              <a:latin typeface="Arial"/>
            </a:endParaRPr>
          </a:p>
          <a:p>
            <a:pPr lvl="7" marL="3456000" indent="-21600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第八個大綱級</a:t>
            </a:r>
            <a:endParaRPr b="0" lang="en-US" sz="1800" spc="-1" strike="noStrike">
              <a:latin typeface="Arial"/>
            </a:endParaRPr>
          </a:p>
          <a:p>
            <a:pPr lvl="8" marL="3888000" indent="-21600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第九個大綱級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Rectangle 3"/>
          <p:cNvSpPr/>
          <p:nvPr/>
        </p:nvSpPr>
        <p:spPr>
          <a:xfrm>
            <a:off x="0" y="1890360"/>
            <a:ext cx="10076760" cy="3781080"/>
          </a:xfrm>
          <a:prstGeom prst="rect">
            <a:avLst/>
          </a:prstGeom>
          <a:solidFill>
            <a:srgbClr val="333366"/>
          </a:solidFill>
          <a:ln>
            <a:noFill/>
          </a:ln>
        </p:spPr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318560" y="2700720"/>
            <a:ext cx="4846680" cy="81396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US" sz="2450" spc="-1" strike="noStrike">
                <a:solidFill>
                  <a:srgbClr val="ffffff"/>
                </a:solidFill>
                <a:latin typeface="Arial"/>
              </a:rPr>
              <a:t>請按一下鼠標，編輯標題文的格式。</a:t>
            </a:r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Rectangle 5"/>
          <p:cNvSpPr/>
          <p:nvPr/>
        </p:nvSpPr>
        <p:spPr>
          <a:xfrm>
            <a:off x="0" y="5671440"/>
            <a:ext cx="10076760" cy="450000"/>
          </a:xfrm>
          <a:prstGeom prst="rect">
            <a:avLst/>
          </a:prstGeom>
          <a:solidFill>
            <a:srgbClr val="5c8526"/>
          </a:solidFill>
          <a:ln>
            <a:noFill/>
          </a:ln>
        </p:spPr>
      </p:sp>
      <p:sp>
        <p:nvSpPr>
          <p:cNvPr id="46" name="TextShape 6"/>
          <p:cNvSpPr txBox="1"/>
          <p:nvPr/>
        </p:nvSpPr>
        <p:spPr>
          <a:xfrm>
            <a:off x="7989120" y="4943880"/>
            <a:ext cx="125964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/>
          <a:p>
            <a:r>
              <a:rPr b="1" lang="en-US" sz="1600" spc="-1" strike="noStrike">
                <a:solidFill>
                  <a:srgbClr val="ffffff"/>
                </a:solidFill>
                <a:latin typeface="Arial"/>
                <a:ea typeface="標楷體"/>
              </a:rPr>
              <a:t>2005-12-31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" name="TextShape 7"/>
          <p:cNvSpPr txBox="1"/>
          <p:nvPr/>
        </p:nvSpPr>
        <p:spPr>
          <a:xfrm>
            <a:off x="6117840" y="3781080"/>
            <a:ext cx="3022920" cy="94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1" lang="en-US" sz="1600" spc="-1" strike="noStrike">
                <a:solidFill>
                  <a:srgbClr val="ccccff"/>
                </a:solidFill>
                <a:latin typeface="Arial"/>
                <a:ea typeface="標楷體"/>
              </a:rPr>
              <a:t>Course Name</a:t>
            </a:r>
            <a:endParaRPr b="0" lang="en-US" sz="1600" spc="-1" strike="noStrike">
              <a:latin typeface="Arial"/>
            </a:endParaRPr>
          </a:p>
          <a:p>
            <a:pPr algn="r"/>
            <a:r>
              <a:rPr b="0" lang="en-US" sz="1400" spc="-1" strike="noStrike">
                <a:solidFill>
                  <a:srgbClr val="ccccff"/>
                </a:solidFill>
                <a:latin typeface="Arial"/>
                <a:ea typeface="標楷體"/>
              </a:rPr>
              <a:t>More Description About the Course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TextShape 8"/>
          <p:cNvSpPr txBox="1"/>
          <p:nvPr/>
        </p:nvSpPr>
        <p:spPr>
          <a:xfrm>
            <a:off x="719640" y="2037960"/>
            <a:ext cx="2699280" cy="156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ffff66"/>
                </a:solidFill>
                <a:latin typeface="Arial"/>
                <a:ea typeface="標楷體"/>
              </a:rPr>
              <a:t>Your Name</a:t>
            </a:r>
            <a:endParaRPr b="0" lang="en-US" sz="18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ffff66"/>
                </a:solidFill>
                <a:latin typeface="Arial"/>
                <a:ea typeface="標楷體"/>
              </a:rPr>
              <a:t>Your Title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ffff66"/>
                </a:solidFill>
                <a:latin typeface="Arial"/>
                <a:ea typeface="標楷體"/>
              </a:rPr>
              <a:t>1</a:t>
            </a:r>
            <a:r>
              <a:rPr b="0" lang="en-US" sz="1600" spc="-1" strike="noStrike" baseline="101000">
                <a:solidFill>
                  <a:srgbClr val="ffff66"/>
                </a:solidFill>
                <a:latin typeface="Arial"/>
                <a:ea typeface="標楷體"/>
              </a:rPr>
              <a:t>st</a:t>
            </a:r>
            <a:r>
              <a:rPr b="0" lang="en-US" sz="1600" spc="-1" strike="noStrike">
                <a:solidFill>
                  <a:srgbClr val="ffff66"/>
                </a:solidFill>
                <a:latin typeface="Arial"/>
                <a:ea typeface="標楷體"/>
              </a:rPr>
              <a:t> Line of Your Organization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ffff66"/>
                </a:solidFill>
                <a:latin typeface="Arial"/>
                <a:ea typeface="標楷體"/>
              </a:rPr>
              <a:t>2</a:t>
            </a:r>
            <a:r>
              <a:rPr b="0" lang="en-US" sz="1600" spc="-1" strike="noStrike" baseline="101000">
                <a:solidFill>
                  <a:srgbClr val="ffff66"/>
                </a:solidFill>
                <a:latin typeface="Arial"/>
                <a:ea typeface="標楷體"/>
              </a:rPr>
              <a:t>nd</a:t>
            </a:r>
            <a:r>
              <a:rPr b="0" lang="en-US" sz="1600" spc="-1" strike="noStrike">
                <a:solidFill>
                  <a:srgbClr val="ffff66"/>
                </a:solidFill>
                <a:latin typeface="Arial"/>
                <a:ea typeface="標楷體"/>
              </a:rPr>
              <a:t> Line of Your Organization</a:t>
            </a:r>
            <a:endParaRPr b="0" lang="en-US" sz="16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1"/>
          <p:cNvSpPr/>
          <p:nvPr/>
        </p:nvSpPr>
        <p:spPr>
          <a:xfrm>
            <a:off x="0" y="0"/>
            <a:ext cx="10076760" cy="7562160"/>
          </a:xfrm>
          <a:prstGeom prst="rect">
            <a:avLst/>
          </a:prstGeom>
          <a:solidFill>
            <a:srgbClr val="e6e6ff">
              <a:alpha val="60000"/>
            </a:srgbClr>
          </a:solidFill>
          <a:ln>
            <a:noFill/>
          </a:ln>
        </p:spPr>
      </p:sp>
      <p:sp>
        <p:nvSpPr>
          <p:cNvPr id="86" name="Rectangle 2"/>
          <p:cNvSpPr/>
          <p:nvPr/>
        </p:nvSpPr>
        <p:spPr>
          <a:xfrm>
            <a:off x="0" y="180000"/>
            <a:ext cx="8997120" cy="900360"/>
          </a:xfrm>
          <a:prstGeom prst="rect">
            <a:avLst/>
          </a:prstGeom>
          <a:solidFill>
            <a:srgbClr val="333366"/>
          </a:solidFill>
          <a:ln>
            <a:noFill/>
          </a:ln>
        </p:spPr>
      </p:sp>
      <p:sp>
        <p:nvSpPr>
          <p:cNvPr id="87" name="PlaceHolder 3"/>
          <p:cNvSpPr>
            <a:spLocks noGrp="1"/>
          </p:cNvSpPr>
          <p:nvPr>
            <p:ph type="title"/>
          </p:nvPr>
        </p:nvSpPr>
        <p:spPr>
          <a:xfrm>
            <a:off x="179640" y="360000"/>
            <a:ext cx="8637120" cy="54000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US" sz="2450" spc="-1" strike="noStrike">
                <a:solidFill>
                  <a:srgbClr val="ffffff"/>
                </a:solidFill>
                <a:latin typeface="Arial"/>
              </a:rPr>
              <a:t>請按一下鼠標，編輯標題文的格式。</a:t>
            </a:r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Rectangle 4"/>
          <p:cNvSpPr/>
          <p:nvPr/>
        </p:nvSpPr>
        <p:spPr>
          <a:xfrm>
            <a:off x="0" y="1155600"/>
            <a:ext cx="8997120" cy="6226200"/>
          </a:xfrm>
          <a:prstGeom prst="rect">
            <a:avLst/>
          </a:prstGeom>
          <a:solidFill>
            <a:srgbClr val="ffffcc"/>
          </a:solidFill>
          <a:ln>
            <a:noFill/>
          </a:ln>
        </p:spPr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359640" y="1440360"/>
            <a:ext cx="8277480" cy="5761800"/>
          </a:xfrm>
          <a:prstGeom prst="rect">
            <a:avLst/>
          </a:prstGeom>
        </p:spPr>
        <p:txBody>
          <a:bodyPr lIns="0" rIns="0" tIns="0" bIns="0"/>
          <a:p>
            <a:pPr marL="324000" indent="-324000">
              <a:spcAft>
                <a:spcPts val="567"/>
              </a:spcAft>
              <a:buBlip>
                <a:blip r:embed="rId3"/>
              </a:buBlip>
            </a:pPr>
            <a:r>
              <a:rPr b="0" lang="en-US" sz="2600" spc="-1" strike="noStrike">
                <a:solidFill>
                  <a:srgbClr val="333333"/>
                </a:solidFill>
                <a:latin typeface="Arial"/>
              </a:rPr>
              <a:t>請按鼠標，編輯大綱文字格式。</a:t>
            </a:r>
            <a:endParaRPr b="0" lang="en-US" sz="2600" spc="-1" strike="noStrike">
              <a:solidFill>
                <a:srgbClr val="333333"/>
              </a:solidFill>
              <a:latin typeface="Arial"/>
            </a:endParaRPr>
          </a:p>
          <a:p>
            <a:pPr lvl="1" marL="864000" indent="-288000">
              <a:lnSpc>
                <a:spcPct val="100000"/>
              </a:lnSpc>
              <a:spcAft>
                <a:spcPts val="567"/>
              </a:spcAft>
              <a:buBlip>
                <a:blip r:embed="rId4"/>
              </a:buBlip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第二個大綱級</a:t>
            </a: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pPr lvl="2" marL="1296000" indent="-216000">
              <a:lnSpc>
                <a:spcPct val="100000"/>
              </a:lnSpc>
              <a:spcAft>
                <a:spcPts val="281"/>
              </a:spcAft>
              <a:buBlip>
                <a:blip r:embed="rId5"/>
              </a:buBlip>
            </a:pPr>
            <a:r>
              <a:rPr b="0" lang="en-US" sz="2200" spc="-1" strike="noStrike">
                <a:solidFill>
                  <a:srgbClr val="333333"/>
                </a:solidFill>
                <a:latin typeface="Arial"/>
              </a:rPr>
              <a:t>第三個大綱級</a:t>
            </a:r>
            <a:endParaRPr b="0" lang="en-US" sz="2200" spc="-1" strike="noStrike">
              <a:solidFill>
                <a:srgbClr val="333333"/>
              </a:solidFill>
              <a:latin typeface="Arial"/>
            </a:endParaRPr>
          </a:p>
          <a:p>
            <a:pPr lvl="3" marL="1728000" indent="-216000">
              <a:lnSpc>
                <a:spcPct val="100000"/>
              </a:lnSpc>
              <a:spcAft>
                <a:spcPts val="567"/>
              </a:spcAft>
              <a:buBlip>
                <a:blip r:embed="rId6"/>
              </a:buBlip>
            </a:pPr>
            <a:r>
              <a:rPr b="0" lang="en-US" sz="2000" spc="-1" strike="noStrike">
                <a:solidFill>
                  <a:srgbClr val="333333"/>
                </a:solidFill>
                <a:latin typeface="Arial"/>
              </a:rPr>
              <a:t>第四個大綱級</a:t>
            </a:r>
            <a:endParaRPr b="0" lang="en-US" sz="2000" spc="-1" strike="noStrike">
              <a:solidFill>
                <a:srgbClr val="333333"/>
              </a:solidFill>
              <a:latin typeface="Arial"/>
            </a:endParaRPr>
          </a:p>
          <a:p>
            <a:pPr lvl="4" marL="2160000" indent="-216000">
              <a:lnSpc>
                <a:spcPct val="100000"/>
              </a:lnSpc>
              <a:spcAft>
                <a:spcPts val="283"/>
              </a:spcAft>
              <a:buBlip>
                <a:blip r:embed="rId7"/>
              </a:buBlip>
            </a:pPr>
            <a:r>
              <a:rPr b="0" lang="en-US" sz="2000" spc="-1" strike="noStrike">
                <a:solidFill>
                  <a:srgbClr val="333333"/>
                </a:solidFill>
                <a:latin typeface="Arial"/>
              </a:rPr>
              <a:t>第五個大綱級</a:t>
            </a:r>
            <a:endParaRPr b="0" lang="en-US" sz="2000" spc="-1" strike="noStrike">
              <a:solidFill>
                <a:srgbClr val="333333"/>
              </a:solidFill>
              <a:latin typeface="Arial"/>
            </a:endParaRPr>
          </a:p>
          <a:p>
            <a:pPr lvl="5" marL="2592000" indent="-216000">
              <a:lnSpc>
                <a:spcPct val="100000"/>
              </a:lnSpc>
              <a:spcAft>
                <a:spcPts val="283"/>
              </a:spcAft>
              <a:buBlip>
                <a:blip r:embed="rId8"/>
              </a:buBlip>
            </a:pPr>
            <a:r>
              <a:rPr b="0" lang="en-US" sz="2000" spc="-1" strike="noStrike">
                <a:solidFill>
                  <a:srgbClr val="333333"/>
                </a:solidFill>
                <a:latin typeface="Arial"/>
              </a:rPr>
              <a:t>第六個大綱級</a:t>
            </a:r>
            <a:endParaRPr b="0" lang="en-US" sz="2000" spc="-1" strike="noStrike">
              <a:solidFill>
                <a:srgbClr val="333333"/>
              </a:solidFill>
              <a:latin typeface="Arial"/>
            </a:endParaRPr>
          </a:p>
          <a:p>
            <a:pPr lvl="6" marL="3024000" indent="-216000">
              <a:lnSpc>
                <a:spcPct val="100000"/>
              </a:lnSpc>
              <a:spcAft>
                <a:spcPts val="283"/>
              </a:spcAft>
              <a:buBlip>
                <a:blip r:embed="rId9"/>
              </a:buBlip>
            </a:pPr>
            <a:r>
              <a:rPr b="0" lang="en-US" sz="2000" spc="-1" strike="noStrike">
                <a:solidFill>
                  <a:srgbClr val="333333"/>
                </a:solidFill>
                <a:latin typeface="Arial"/>
              </a:rPr>
              <a:t>第七個大綱級</a:t>
            </a:r>
            <a:endParaRPr b="0" lang="en-US" sz="2000" spc="-1" strike="noStrike">
              <a:solidFill>
                <a:srgbClr val="333333"/>
              </a:solidFill>
              <a:latin typeface="Arial"/>
            </a:endParaRPr>
          </a:p>
          <a:p>
            <a:pPr lvl="7" marL="3456000" indent="-216000">
              <a:lnSpc>
                <a:spcPct val="100000"/>
              </a:lnSpc>
              <a:spcAft>
                <a:spcPts val="283"/>
              </a:spcAft>
              <a:buBlip>
                <a:blip r:embed="rId10"/>
              </a:buBlip>
            </a:pPr>
            <a:r>
              <a:rPr b="0" lang="en-US" sz="2000" spc="-1" strike="noStrike">
                <a:solidFill>
                  <a:srgbClr val="333333"/>
                </a:solidFill>
                <a:latin typeface="Arial"/>
              </a:rPr>
              <a:t>第八個大綱級</a:t>
            </a:r>
            <a:endParaRPr b="0" lang="en-US" sz="2000" spc="-1" strike="noStrike">
              <a:solidFill>
                <a:srgbClr val="333333"/>
              </a:solidFill>
              <a:latin typeface="Arial"/>
            </a:endParaRPr>
          </a:p>
          <a:p>
            <a:pPr lvl="8" marL="3888000" indent="-216000">
              <a:lnSpc>
                <a:spcPct val="100000"/>
              </a:lnSpc>
              <a:spcAft>
                <a:spcPts val="283"/>
              </a:spcAft>
              <a:buBlip>
                <a:blip r:embed="rId11"/>
              </a:buBlip>
            </a:pPr>
            <a:r>
              <a:rPr b="0" lang="en-US" sz="2000" spc="-1" strike="noStrike">
                <a:solidFill>
                  <a:srgbClr val="333333"/>
                </a:solidFill>
                <a:latin typeface="Arial"/>
              </a:rPr>
              <a:t>第九個大綱級</a:t>
            </a:r>
            <a:endParaRPr b="0" lang="en-US" sz="20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90" name="Ellipse 6"/>
          <p:cNvSpPr/>
          <p:nvPr/>
        </p:nvSpPr>
        <p:spPr>
          <a:xfrm>
            <a:off x="9356760" y="6841800"/>
            <a:ext cx="539640" cy="540000"/>
          </a:xfrm>
          <a:prstGeom prst="ellipse">
            <a:avLst/>
          </a:prstGeom>
          <a:solidFill>
            <a:srgbClr val="e6e6ff"/>
          </a:solidFill>
          <a:ln>
            <a:noFill/>
          </a:ln>
        </p:spPr>
        <p:txBody>
          <a:bodyPr lIns="90000" rIns="90000" tIns="45000" bIns="45000" anchor="ctr" anchorCtr="1"/>
          <a:p>
            <a:pPr algn="ctr"/>
            <a:fld id="{ABE57770-FBF1-4C22-A520-0E833327F2A2}" type="slidenum">
              <a:rPr b="0" lang="en-US" sz="1800" spc="-1" strike="noStrike">
                <a:latin typeface="Arial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91" name="Line 7"/>
          <p:cNvSpPr/>
          <p:nvPr/>
        </p:nvSpPr>
        <p:spPr>
          <a:xfrm>
            <a:off x="360" y="1117080"/>
            <a:ext cx="8997120" cy="0"/>
          </a:xfrm>
          <a:prstGeom prst="line">
            <a:avLst/>
          </a:prstGeom>
          <a:ln w="90000">
            <a:solidFill>
              <a:srgbClr val="00ae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5.gif"/><Relationship Id="rId2" Type="http://schemas.openxmlformats.org/officeDocument/2006/relationships/image" Target="../media/image56.gif"/><Relationship Id="rId3" Type="http://schemas.openxmlformats.org/officeDocument/2006/relationships/image" Target="../media/image57.gif"/><Relationship Id="rId4" Type="http://schemas.openxmlformats.org/officeDocument/2006/relationships/image" Target="../media/image58.gif"/><Relationship Id="rId5" Type="http://schemas.openxmlformats.org/officeDocument/2006/relationships/image" Target="../media/image59.jpeg"/><Relationship Id="rId6" Type="http://schemas.openxmlformats.org/officeDocument/2006/relationships/image" Target="../media/image60.png"/><Relationship Id="rId7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1.gif"/><Relationship Id="rId2" Type="http://schemas.openxmlformats.org/officeDocument/2006/relationships/image" Target="../media/image62.gif"/><Relationship Id="rId3" Type="http://schemas.openxmlformats.org/officeDocument/2006/relationships/image" Target="../media/image63.gif"/><Relationship Id="rId4" Type="http://schemas.openxmlformats.org/officeDocument/2006/relationships/image" Target="../media/image64.gif"/><Relationship Id="rId5" Type="http://schemas.openxmlformats.org/officeDocument/2006/relationships/image" Target="../media/image65.jpeg"/><Relationship Id="rId6" Type="http://schemas.openxmlformats.org/officeDocument/2006/relationships/image" Target="../media/image66.jpeg"/><Relationship Id="rId7" Type="http://schemas.openxmlformats.org/officeDocument/2006/relationships/image" Target="../media/image67.gif"/><Relationship Id="rId8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8.gif"/><Relationship Id="rId2" Type="http://schemas.openxmlformats.org/officeDocument/2006/relationships/image" Target="../media/image69.gif"/><Relationship Id="rId3" Type="http://schemas.openxmlformats.org/officeDocument/2006/relationships/image" Target="../media/image70.gif"/><Relationship Id="rId4" Type="http://schemas.openxmlformats.org/officeDocument/2006/relationships/image" Target="../media/image71.gif"/><Relationship Id="rId5" Type="http://schemas.openxmlformats.org/officeDocument/2006/relationships/image" Target="../media/image72.gif"/><Relationship Id="rId6" Type="http://schemas.openxmlformats.org/officeDocument/2006/relationships/image" Target="../media/image73.gif"/><Relationship Id="rId7" Type="http://schemas.openxmlformats.org/officeDocument/2006/relationships/image" Target="../media/image74.gif"/><Relationship Id="rId8" Type="http://schemas.openxmlformats.org/officeDocument/2006/relationships/image" Target="../media/image75.gif"/><Relationship Id="rId9" Type="http://schemas.openxmlformats.org/officeDocument/2006/relationships/image" Target="../media/image76.gif"/><Relationship Id="rId10" Type="http://schemas.openxmlformats.org/officeDocument/2006/relationships/image" Target="../media/image77.gif"/><Relationship Id="rId11" Type="http://schemas.openxmlformats.org/officeDocument/2006/relationships/image" Target="../media/image78.gif"/><Relationship Id="rId12" Type="http://schemas.openxmlformats.org/officeDocument/2006/relationships/image" Target="../media/image79.gif"/><Relationship Id="rId13" Type="http://schemas.openxmlformats.org/officeDocument/2006/relationships/image" Target="../media/image80.gif"/><Relationship Id="rId14" Type="http://schemas.openxmlformats.org/officeDocument/2006/relationships/image" Target="../media/image81.gif"/><Relationship Id="rId15" Type="http://schemas.openxmlformats.org/officeDocument/2006/relationships/image" Target="../media/image82.gif"/><Relationship Id="rId16" Type="http://schemas.openxmlformats.org/officeDocument/2006/relationships/image" Target="../media/image83.gif"/><Relationship Id="rId17" Type="http://schemas.openxmlformats.org/officeDocument/2006/relationships/image" Target="../media/image84.gif"/><Relationship Id="rId18" Type="http://schemas.openxmlformats.org/officeDocument/2006/relationships/image" Target="../media/image85.gif"/><Relationship Id="rId19" Type="http://schemas.openxmlformats.org/officeDocument/2006/relationships/image" Target="../media/image86.gif"/><Relationship Id="rId20" Type="http://schemas.openxmlformats.org/officeDocument/2006/relationships/image" Target="../media/image87.gif"/><Relationship Id="rId21" Type="http://schemas.openxmlformats.org/officeDocument/2006/relationships/image" Target="../media/image88.gif"/><Relationship Id="rId22" Type="http://schemas.openxmlformats.org/officeDocument/2006/relationships/image" Target="../media/image89.gif"/><Relationship Id="rId23" Type="http://schemas.openxmlformats.org/officeDocument/2006/relationships/image" Target="../media/image90.gif"/><Relationship Id="rId24" Type="http://schemas.openxmlformats.org/officeDocument/2006/relationships/image" Target="../media/image91.png"/><Relationship Id="rId25" Type="http://schemas.openxmlformats.org/officeDocument/2006/relationships/image" Target="../media/image92.png"/><Relationship Id="rId26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gif"/><Relationship Id="rId2" Type="http://schemas.openxmlformats.org/officeDocument/2006/relationships/image" Target="../media/image14.gif"/><Relationship Id="rId3" Type="http://schemas.openxmlformats.org/officeDocument/2006/relationships/image" Target="../media/image15.gif"/><Relationship Id="rId4" Type="http://schemas.openxmlformats.org/officeDocument/2006/relationships/image" Target="../media/image16.gif"/><Relationship Id="rId5" Type="http://schemas.openxmlformats.org/officeDocument/2006/relationships/image" Target="../media/image17.gif"/><Relationship Id="rId6" Type="http://schemas.openxmlformats.org/officeDocument/2006/relationships/image" Target="../media/image18.gif"/><Relationship Id="rId7" Type="http://schemas.openxmlformats.org/officeDocument/2006/relationships/image" Target="../media/image19.gif"/><Relationship Id="rId8" Type="http://schemas.openxmlformats.org/officeDocument/2006/relationships/image" Target="../media/image20.gif"/><Relationship Id="rId9" Type="http://schemas.openxmlformats.org/officeDocument/2006/relationships/image" Target="../media/image21.gif"/><Relationship Id="rId10" Type="http://schemas.openxmlformats.org/officeDocument/2006/relationships/image" Target="../media/image22.gif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Relationship Id="rId17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9.gif"/><Relationship Id="rId2" Type="http://schemas.openxmlformats.org/officeDocument/2006/relationships/image" Target="../media/image30.gif"/><Relationship Id="rId3" Type="http://schemas.openxmlformats.org/officeDocument/2006/relationships/image" Target="../media/image31.gif"/><Relationship Id="rId4" Type="http://schemas.openxmlformats.org/officeDocument/2006/relationships/image" Target="../media/image32.gif"/><Relationship Id="rId5" Type="http://schemas.openxmlformats.org/officeDocument/2006/relationships/image" Target="../media/image33.gif"/><Relationship Id="rId6" Type="http://schemas.openxmlformats.org/officeDocument/2006/relationships/image" Target="../media/image34.gif"/><Relationship Id="rId7" Type="http://schemas.openxmlformats.org/officeDocument/2006/relationships/image" Target="../media/image35.gif"/><Relationship Id="rId8" Type="http://schemas.openxmlformats.org/officeDocument/2006/relationships/image" Target="../media/image36.gif"/><Relationship Id="rId9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7.gif"/><Relationship Id="rId2" Type="http://schemas.openxmlformats.org/officeDocument/2006/relationships/image" Target="../media/image38.gif"/><Relationship Id="rId3" Type="http://schemas.openxmlformats.org/officeDocument/2006/relationships/image" Target="../media/image39.gif"/><Relationship Id="rId4" Type="http://schemas.openxmlformats.org/officeDocument/2006/relationships/image" Target="../media/image40.gif"/><Relationship Id="rId5" Type="http://schemas.openxmlformats.org/officeDocument/2006/relationships/image" Target="../media/image41.gif"/><Relationship Id="rId6" Type="http://schemas.openxmlformats.org/officeDocument/2006/relationships/image" Target="../media/image42.gif"/><Relationship Id="rId7" Type="http://schemas.openxmlformats.org/officeDocument/2006/relationships/image" Target="../media/image43.gif"/><Relationship Id="rId8" Type="http://schemas.openxmlformats.org/officeDocument/2006/relationships/image" Target="../media/image44.gif"/><Relationship Id="rId9" Type="http://schemas.openxmlformats.org/officeDocument/2006/relationships/image" Target="../media/image45.gif"/><Relationship Id="rId10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6.gif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8.gif"/><Relationship Id="rId2" Type="http://schemas.openxmlformats.org/officeDocument/2006/relationships/image" Target="../media/image49.jpeg"/><Relationship Id="rId3" Type="http://schemas.openxmlformats.org/officeDocument/2006/relationships/image" Target="../media/image50.png"/><Relationship Id="rId4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3.gif"/><Relationship Id="rId2" Type="http://schemas.openxmlformats.org/officeDocument/2006/relationships/image" Target="../media/image54.jpeg"/><Relationship Id="rId3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0" y="5669280"/>
            <a:ext cx="10076760" cy="365760"/>
          </a:xfrm>
          <a:prstGeom prst="rect">
            <a:avLst/>
          </a:prstGeom>
          <a:solidFill>
            <a:srgbClr val="388f04">
              <a:alpha val="55000"/>
            </a:srgbClr>
          </a:solidFill>
          <a:ln>
            <a:solidFill>
              <a:srgbClr val="064d08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"/>
          <p:cNvSpPr/>
          <p:nvPr/>
        </p:nvSpPr>
        <p:spPr>
          <a:xfrm>
            <a:off x="0" y="1920240"/>
            <a:ext cx="10076760" cy="3749040"/>
          </a:xfrm>
          <a:prstGeom prst="rect">
            <a:avLst/>
          </a:prstGeom>
          <a:solidFill>
            <a:srgbClr val="150752">
              <a:alpha val="61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TextShape 3"/>
          <p:cNvSpPr txBox="1"/>
          <p:nvPr/>
        </p:nvSpPr>
        <p:spPr>
          <a:xfrm>
            <a:off x="457200" y="2194560"/>
            <a:ext cx="294228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fff450"/>
                </a:solidFill>
                <a:latin typeface="Arial"/>
              </a:rPr>
              <a:t>Brent Smith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450"/>
                </a:solidFill>
                <a:latin typeface="Arial"/>
              </a:rPr>
              <a:t>Arizona State University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fff450"/>
                </a:solidFill>
                <a:latin typeface="Arial"/>
              </a:rPr>
              <a:t>Rodolfo Ferro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450"/>
                </a:solidFill>
                <a:latin typeface="Arial"/>
              </a:rPr>
              <a:t>Universidad de Guanajuato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TextShape 4"/>
          <p:cNvSpPr txBox="1"/>
          <p:nvPr/>
        </p:nvSpPr>
        <p:spPr>
          <a:xfrm>
            <a:off x="5241600" y="2323800"/>
            <a:ext cx="4196520" cy="8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Hyperspectral Cameras: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Technology and Application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2" name="TextShape 5"/>
          <p:cNvSpPr txBox="1"/>
          <p:nvPr/>
        </p:nvSpPr>
        <p:spPr>
          <a:xfrm>
            <a:off x="7023240" y="3931920"/>
            <a:ext cx="2372400" cy="65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solidFill>
                  <a:srgbClr val="c4bbff"/>
                </a:solidFill>
                <a:latin typeface="Arial"/>
              </a:rPr>
              <a:t>Clubes de Ciencia</a:t>
            </a:r>
            <a:endParaRPr b="0" lang="en-US" sz="2000" spc="-1" strike="noStrike">
              <a:latin typeface="Arial"/>
            </a:endParaRPr>
          </a:p>
          <a:p>
            <a:r>
              <a:rPr b="1" lang="en-US" sz="2000" spc="-1" strike="noStrike">
                <a:solidFill>
                  <a:srgbClr val="c4bbff"/>
                </a:solidFill>
                <a:latin typeface="Arial"/>
              </a:rPr>
              <a:t>Guanajuato 2019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3" name="TextShape 6"/>
          <p:cNvSpPr txBox="1"/>
          <p:nvPr/>
        </p:nvSpPr>
        <p:spPr>
          <a:xfrm>
            <a:off x="7772400" y="5048640"/>
            <a:ext cx="1524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July 29 2019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79640" y="360000"/>
            <a:ext cx="8637120" cy="5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r>
              <a:rPr b="1" lang="en-US" sz="2450" spc="-1" strike="noStrike">
                <a:solidFill>
                  <a:srgbClr val="ffffff"/>
                </a:solidFill>
                <a:latin typeface="Arial"/>
              </a:rPr>
              <a:t>Hyperspectral Cameras</a:t>
            </a:r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59640" y="1440360"/>
            <a:ext cx="8277480" cy="57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567"/>
              </a:spcAft>
              <a:buBlip>
                <a:blip r:embed="rId1"/>
              </a:buBlip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Collect several colors of light in one area</a:t>
            </a: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2"/>
              </a:buBlip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Measure low resolution spectrum in images</a:t>
            </a: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3"/>
              </a:buBlip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Best for absorption and reflection spectra</a:t>
            </a: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4"/>
              </a:buBlip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Used primarily in remote sensing, botany, and agriculture</a:t>
            </a: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5"/>
          <a:stretch/>
        </p:blipFill>
        <p:spPr>
          <a:xfrm>
            <a:off x="429120" y="3198960"/>
            <a:ext cx="3502800" cy="2082240"/>
          </a:xfrm>
          <a:prstGeom prst="rect">
            <a:avLst/>
          </a:prstGeom>
          <a:ln>
            <a:noFill/>
          </a:ln>
        </p:spPr>
      </p:pic>
      <p:pic>
        <p:nvPicPr>
          <p:cNvPr id="169" name="" descr=""/>
          <p:cNvPicPr/>
          <p:nvPr/>
        </p:nvPicPr>
        <p:blipFill>
          <a:blip r:embed="rId6"/>
          <a:stretch/>
        </p:blipFill>
        <p:spPr>
          <a:xfrm>
            <a:off x="4206240" y="3102840"/>
            <a:ext cx="4338720" cy="320652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79640" y="360000"/>
            <a:ext cx="8637120" cy="5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r>
              <a:rPr b="1" lang="en-US" sz="2450" spc="-1" strike="noStrike">
                <a:solidFill>
                  <a:srgbClr val="ffffff"/>
                </a:solidFill>
                <a:latin typeface="Arial"/>
              </a:rPr>
              <a:t>How eyes see light</a:t>
            </a:r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359640" y="1440360"/>
            <a:ext cx="8277480" cy="57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567"/>
              </a:spcAft>
              <a:buBlip>
                <a:blip r:embed="rId1"/>
              </a:buBlip>
            </a:pPr>
            <a:r>
              <a:rPr b="0" lang="en-US" sz="2200" spc="-1" strike="noStrike">
                <a:solidFill>
                  <a:srgbClr val="333333"/>
                </a:solidFill>
                <a:latin typeface="Arial"/>
              </a:rPr>
              <a:t>Cones produce colors, rods see black and white</a:t>
            </a:r>
            <a:endParaRPr b="0" lang="en-US" sz="22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2"/>
              </a:buBlip>
            </a:pPr>
            <a:r>
              <a:rPr b="0" lang="en-US" sz="2200" spc="-1" strike="noStrike">
                <a:solidFill>
                  <a:srgbClr val="333333"/>
                </a:solidFill>
                <a:latin typeface="Arial"/>
              </a:rPr>
              <a:t>Contain photo-sensitive chemicals called color pigments, rods contain rhodopsin</a:t>
            </a:r>
            <a:endParaRPr b="0" lang="en-US" sz="22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3"/>
              </a:buBlip>
            </a:pPr>
            <a:r>
              <a:rPr b="0" lang="en-US" sz="2200" spc="-1" strike="noStrike">
                <a:solidFill>
                  <a:srgbClr val="333333"/>
                </a:solidFill>
                <a:latin typeface="Arial"/>
              </a:rPr>
              <a:t>Humans have 3 color pigments, exact </a:t>
            </a:r>
            <a:endParaRPr b="0" lang="en-US" sz="22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4"/>
              </a:buBlip>
            </a:pPr>
            <a:r>
              <a:rPr b="0" lang="en-US" sz="2200" spc="-1" strike="noStrike">
                <a:solidFill>
                  <a:srgbClr val="333333"/>
                </a:solidFill>
                <a:latin typeface="Arial"/>
              </a:rPr>
              <a:t>chemicals vary between people </a:t>
            </a:r>
            <a:endParaRPr b="0" lang="en-US" sz="2200" spc="-1" strike="noStrike">
              <a:solidFill>
                <a:srgbClr val="333333"/>
              </a:solidFill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5"/>
          <a:stretch/>
        </p:blipFill>
        <p:spPr>
          <a:xfrm>
            <a:off x="2811960" y="3291840"/>
            <a:ext cx="2857320" cy="3733560"/>
          </a:xfrm>
          <a:prstGeom prst="rect">
            <a:avLst/>
          </a:prstGeom>
          <a:ln>
            <a:noFill/>
          </a:ln>
        </p:spPr>
      </p:pic>
      <p:pic>
        <p:nvPicPr>
          <p:cNvPr id="173" name="" descr=""/>
          <p:cNvPicPr/>
          <p:nvPr/>
        </p:nvPicPr>
        <p:blipFill>
          <a:blip r:embed="rId6"/>
          <a:stretch/>
        </p:blipFill>
        <p:spPr>
          <a:xfrm>
            <a:off x="5762520" y="2468880"/>
            <a:ext cx="3107160" cy="479808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7"/>
          <a:stretch/>
        </p:blipFill>
        <p:spPr>
          <a:xfrm>
            <a:off x="91440" y="3679920"/>
            <a:ext cx="2629440" cy="262944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79640" y="360000"/>
            <a:ext cx="8637120" cy="5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r>
              <a:rPr b="1" lang="en-US" sz="2450" spc="-1" strike="noStrike">
                <a:solidFill>
                  <a:srgbClr val="ffffff"/>
                </a:solidFill>
                <a:latin typeface="Arial"/>
              </a:rPr>
              <a:t>How birds and bees see</a:t>
            </a:r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359640" y="1440360"/>
            <a:ext cx="8277480" cy="57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567"/>
              </a:spcAft>
              <a:buBlip>
                <a:blip r:embed="rId1"/>
              </a:buBlip>
            </a:pPr>
            <a:endParaRPr b="0" lang="en-US" sz="2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2"/>
              </a:buBlip>
            </a:pPr>
            <a:endParaRPr b="0" lang="en-US" sz="2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3"/>
              </a:buBlip>
            </a:pPr>
            <a:endParaRPr b="0" lang="en-US" sz="2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4"/>
              </a:buBlip>
            </a:pPr>
            <a:endParaRPr b="0" lang="en-US" sz="2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5"/>
              </a:buBlip>
            </a:pPr>
            <a:endParaRPr b="0" lang="en-US" sz="2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6"/>
              </a:buBlip>
            </a:pPr>
            <a:endParaRPr b="0" lang="en-US" sz="2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7"/>
              </a:buBlip>
            </a:pPr>
            <a:endParaRPr b="0" lang="en-US" sz="2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8"/>
              </a:buBlip>
            </a:pPr>
            <a:endParaRPr b="0" lang="en-US" sz="2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9"/>
              </a:buBlip>
            </a:pPr>
            <a:r>
              <a:rPr b="0" lang="en-US" sz="1200" spc="-1" strike="noStrike">
                <a:solidFill>
                  <a:srgbClr val="333333"/>
                </a:solidFill>
                <a:latin typeface="Arial"/>
              </a:rPr>
              <a:t>From Left to Right: Human vision, only UV vision, simulated bee vision (UV+G+B), simulated bird vision (tetrachromatcic: UV+R+G+B).</a:t>
            </a:r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10"/>
              </a:buBlip>
            </a:pPr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11"/>
              </a:buBlip>
            </a:pPr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12"/>
              </a:buBlip>
            </a:pPr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13"/>
              </a:buBlip>
            </a:pPr>
            <a:r>
              <a:rPr b="0" lang="en-US" sz="1200" spc="-1" strike="noStrike">
                <a:solidFill>
                  <a:srgbClr val="333333"/>
                </a:solidFill>
                <a:latin typeface="Arial"/>
              </a:rPr>
              <a:t>From Left to Right: human vision (R+G+B),</a:t>
            </a:r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14"/>
              </a:buBlip>
            </a:pPr>
            <a:r>
              <a:rPr b="0" lang="en-US" sz="1200" spc="-1" strike="noStrike">
                <a:solidFill>
                  <a:srgbClr val="333333"/>
                </a:solidFill>
                <a:latin typeface="Arial"/>
              </a:rPr>
              <a:t>only UV vision, simulated bird vision </a:t>
            </a:r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15"/>
              </a:buBlip>
            </a:pPr>
            <a:r>
              <a:rPr b="0" lang="en-US" sz="1200" spc="-1" strike="noStrike">
                <a:solidFill>
                  <a:srgbClr val="333333"/>
                </a:solidFill>
                <a:latin typeface="Arial"/>
              </a:rPr>
              <a:t>(tetrachromatcic: UV+R+G+B) </a:t>
            </a:r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16"/>
              </a:buBlip>
            </a:pPr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17"/>
              </a:buBlip>
            </a:pPr>
            <a:r>
              <a:rPr b="0" lang="en-US" sz="1200" spc="-1" strike="noStrike">
                <a:solidFill>
                  <a:srgbClr val="333333"/>
                </a:solidFill>
                <a:latin typeface="Arial"/>
              </a:rPr>
              <a:t>the egg on the bottom right is not true bird </a:t>
            </a:r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18"/>
              </a:buBlip>
            </a:pPr>
            <a:r>
              <a:rPr b="0" lang="en-US" sz="1200" spc="-1" strike="noStrike">
                <a:solidFill>
                  <a:srgbClr val="333333"/>
                </a:solidFill>
                <a:latin typeface="Arial"/>
              </a:rPr>
              <a:t>vision, but UV simulated vision </a:t>
            </a:r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19"/>
              </a:buBlip>
            </a:pPr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20"/>
              </a:buBlip>
            </a:pPr>
            <a:r>
              <a:rPr b="0" lang="en-US" sz="800" spc="-1" strike="noStrike">
                <a:solidFill>
                  <a:srgbClr val="333333"/>
                </a:solidFill>
                <a:latin typeface="Arial"/>
              </a:rPr>
              <a:t>Photos: (c) Dr Klaus Schmitt, Weinheim, </a:t>
            </a:r>
            <a:endParaRPr b="0" lang="en-US" sz="8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21"/>
              </a:buBlip>
            </a:pPr>
            <a:r>
              <a:rPr b="0" lang="en-US" sz="800" spc="-1" strike="noStrike">
                <a:solidFill>
                  <a:srgbClr val="333333"/>
                </a:solidFill>
                <a:latin typeface="Arial"/>
              </a:rPr>
              <a:t>Germany, uvir.eu </a:t>
            </a:r>
            <a:endParaRPr b="0" lang="en-US" sz="8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22"/>
              </a:buBlip>
            </a:pPr>
            <a:endParaRPr b="0" lang="en-US" sz="8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23"/>
              </a:buBlip>
            </a:pPr>
            <a:endParaRPr b="0" lang="en-US" sz="800" spc="-1" strike="noStrike">
              <a:solidFill>
                <a:srgbClr val="333333"/>
              </a:solidFill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24"/>
          <a:stretch/>
        </p:blipFill>
        <p:spPr>
          <a:xfrm>
            <a:off x="731520" y="1258920"/>
            <a:ext cx="7728120" cy="2019240"/>
          </a:xfrm>
          <a:prstGeom prst="rect">
            <a:avLst/>
          </a:prstGeom>
          <a:ln>
            <a:noFill/>
          </a:ln>
        </p:spPr>
      </p:pic>
      <p:pic>
        <p:nvPicPr>
          <p:cNvPr id="178" name="" descr=""/>
          <p:cNvPicPr/>
          <p:nvPr/>
        </p:nvPicPr>
        <p:blipFill>
          <a:blip r:embed="rId25"/>
          <a:stretch/>
        </p:blipFill>
        <p:spPr>
          <a:xfrm>
            <a:off x="4023360" y="4023360"/>
            <a:ext cx="4776480" cy="329184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179640" y="360000"/>
            <a:ext cx="8637120" cy="5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r>
              <a:rPr b="1" lang="en-US" sz="2450" spc="-1" strike="noStrike">
                <a:solidFill>
                  <a:srgbClr val="ffffff"/>
                </a:solidFill>
                <a:latin typeface="Arial"/>
              </a:rPr>
              <a:t>How snakes see</a:t>
            </a:r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359640" y="1440360"/>
            <a:ext cx="8277480" cy="57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457200" y="1371600"/>
            <a:ext cx="8065080" cy="40284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9640" y="360000"/>
            <a:ext cx="8637120" cy="5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r>
              <a:rPr b="1" lang="en-US" sz="2450" spc="-1" strike="noStrike">
                <a:solidFill>
                  <a:srgbClr val="ffff99"/>
                </a:solidFill>
                <a:latin typeface="Arial"/>
              </a:rPr>
              <a:t>Outline</a:t>
            </a:r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Rectangle 2"/>
          <p:cNvSpPr/>
          <p:nvPr/>
        </p:nvSpPr>
        <p:spPr>
          <a:xfrm>
            <a:off x="0" y="1155600"/>
            <a:ext cx="8997120" cy="6226200"/>
          </a:xfrm>
          <a:prstGeom prst="rect">
            <a:avLst/>
          </a:prstGeom>
          <a:solidFill>
            <a:srgbClr val="ccffff"/>
          </a:solidFill>
          <a:ln>
            <a:noFill/>
          </a:ln>
        </p:spPr>
      </p:sp>
      <p:sp>
        <p:nvSpPr>
          <p:cNvPr id="136" name="TextShape 3"/>
          <p:cNvSpPr txBox="1"/>
          <p:nvPr/>
        </p:nvSpPr>
        <p:spPr>
          <a:xfrm>
            <a:off x="359640" y="1476360"/>
            <a:ext cx="8277480" cy="57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24000" indent="-324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333333"/>
                </a:solidFill>
                <a:latin typeface="Arial"/>
              </a:rPr>
              <a:t>Part 1:</a:t>
            </a: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pPr marL="324000" indent="-324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Opitcs: Lenses, Filters, </a:t>
            </a: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pPr marL="324000" indent="-324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CCD physics: photoelectric effect, semiconductor bandgaps, digitization</a:t>
            </a: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pPr marL="324000" indent="-324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Hyperspectral cameras and applications</a:t>
            </a: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pPr marL="324000" indent="-324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The MCAW hyperspectral camera and demonstration</a:t>
            </a: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pPr marL="324000" indent="-324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How eyes see light: humans and other animals</a:t>
            </a: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pPr marL="324000" indent="-324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pPr marL="324000" indent="-324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333333"/>
                </a:solidFill>
                <a:latin typeface="Arial"/>
              </a:rPr>
              <a:t>Part 2:</a:t>
            </a: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pPr marL="324000" indent="-324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Introduction to programming in Python</a:t>
            </a: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pPr marL="324000" indent="-324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Importing images into Python, manipulation with numpy, skimage, and opencv</a:t>
            </a: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pPr marL="324000" indent="-324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Displaying, adjusting, and saving images with matplotlib</a:t>
            </a: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79640" y="360000"/>
            <a:ext cx="8637120" cy="5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r>
              <a:rPr b="1" lang="en-US" sz="2450" spc="-1" strike="noStrike">
                <a:solidFill>
                  <a:srgbClr val="ffffff"/>
                </a:solidFill>
                <a:latin typeface="Arial"/>
              </a:rPr>
              <a:t>Lenses</a:t>
            </a:r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59640" y="1440360"/>
            <a:ext cx="8277480" cy="57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567"/>
              </a:spcAft>
              <a:buBlip>
                <a:blip r:embed="rId1"/>
              </a:buBlip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How do lenses work? Refraction</a:t>
            </a: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2"/>
              </a:buBlip>
            </a:pP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3"/>
              </a:buBlip>
            </a:pP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4"/>
              </a:buBlip>
            </a:pP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5"/>
              </a:buBlip>
            </a:pP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6"/>
              </a:buBlip>
            </a:pP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7"/>
              </a:buBlip>
            </a:pP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8"/>
              </a:buBlip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Refractive index: </a:t>
            </a: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9"/>
          <a:stretch/>
        </p:blipFill>
        <p:spPr>
          <a:xfrm>
            <a:off x="430920" y="1878840"/>
            <a:ext cx="2952360" cy="241884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10"/>
          <a:stretch/>
        </p:blipFill>
        <p:spPr>
          <a:xfrm>
            <a:off x="3564720" y="1828800"/>
            <a:ext cx="3018960" cy="278100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11"/>
          <a:stretch/>
        </p:blipFill>
        <p:spPr>
          <a:xfrm>
            <a:off x="6635520" y="2103120"/>
            <a:ext cx="2142720" cy="216180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12"/>
          <a:stretch/>
        </p:blipFill>
        <p:spPr>
          <a:xfrm>
            <a:off x="4997880" y="4754880"/>
            <a:ext cx="3780360" cy="252000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13"/>
          <a:stretch/>
        </p:blipFill>
        <p:spPr>
          <a:xfrm>
            <a:off x="651240" y="4754880"/>
            <a:ext cx="3829320" cy="255276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14"/>
          <a:stretch/>
        </p:blipFill>
        <p:spPr>
          <a:xfrm>
            <a:off x="6356880" y="1297080"/>
            <a:ext cx="9000" cy="900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15"/>
          <a:stretch/>
        </p:blipFill>
        <p:spPr>
          <a:xfrm>
            <a:off x="5046120" y="3787560"/>
            <a:ext cx="9000" cy="900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16"/>
          <a:stretch/>
        </p:blipFill>
        <p:spPr>
          <a:xfrm>
            <a:off x="6640560" y="1272960"/>
            <a:ext cx="2173680" cy="67824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79640" y="360000"/>
            <a:ext cx="8637120" cy="5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r>
              <a:rPr b="1" lang="en-US" sz="2450" spc="-1" strike="noStrike">
                <a:solidFill>
                  <a:srgbClr val="ffffff"/>
                </a:solidFill>
                <a:latin typeface="Arial"/>
              </a:rPr>
              <a:t>Lenses</a:t>
            </a:r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359640" y="1440360"/>
            <a:ext cx="8277480" cy="57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567"/>
              </a:spcAft>
              <a:buBlip>
                <a:blip r:embed="rId1"/>
              </a:buBlip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Transmission</a:t>
            </a: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2"/>
              </a:buBlip>
            </a:pP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3"/>
              </a:buBlip>
            </a:pP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4"/>
              </a:buBlip>
            </a:pP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5"/>
              </a:buBlip>
            </a:pP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6"/>
              </a:buBlip>
            </a:pP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7"/>
              </a:buBlip>
            </a:pP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8"/>
          <a:stretch/>
        </p:blipFill>
        <p:spPr>
          <a:xfrm>
            <a:off x="731520" y="2011680"/>
            <a:ext cx="7391160" cy="475488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79640" y="360000"/>
            <a:ext cx="8637120" cy="5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r>
              <a:rPr b="1" lang="en-US" sz="2450" spc="-1" strike="noStrike">
                <a:solidFill>
                  <a:srgbClr val="ffffff"/>
                </a:solidFill>
                <a:latin typeface="Arial"/>
              </a:rPr>
              <a:t>Lenses</a:t>
            </a:r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359640" y="1440360"/>
            <a:ext cx="8277480" cy="57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567"/>
              </a:spcAft>
              <a:buBlip>
                <a:blip r:embed="rId1"/>
              </a:buBlip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Distortion</a:t>
            </a: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2"/>
              </a:buBlip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Cause: light at the edge of the lens bends more than it does in the center of the lens</a:t>
            </a: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3"/>
              </a:buBlip>
            </a:pP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4"/>
              </a:buBlip>
            </a:pP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5"/>
              </a:buBlip>
            </a:pP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6"/>
              </a:buBlip>
            </a:pP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7"/>
              </a:buBlip>
            </a:pP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567"/>
              </a:spcAft>
              <a:buBlip>
                <a:blip r:embed="rId8"/>
              </a:buBlip>
            </a:pP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9"/>
          <a:stretch/>
        </p:blipFill>
        <p:spPr>
          <a:xfrm>
            <a:off x="2468880" y="2560320"/>
            <a:ext cx="4250160" cy="219456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79640" y="360000"/>
            <a:ext cx="8637120" cy="5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r>
              <a:rPr b="1" lang="en-US" sz="2450" spc="-1" strike="noStrike">
                <a:solidFill>
                  <a:srgbClr val="ffffff"/>
                </a:solidFill>
                <a:latin typeface="Arial"/>
              </a:rPr>
              <a:t>Filters</a:t>
            </a:r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359640" y="1440360"/>
            <a:ext cx="8277480" cy="57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567"/>
              </a:spcAft>
              <a:buBlip>
                <a:blip r:embed="rId1"/>
              </a:buBlip>
            </a:pPr>
            <a:r>
              <a:rPr b="0" lang="en-US" sz="2600" spc="-1" strike="noStrike">
                <a:solidFill>
                  <a:srgbClr val="333333"/>
                </a:solidFill>
                <a:latin typeface="Arial"/>
              </a:rPr>
              <a:t>Dichroic filters are made by coating a glass with a series of coatings that reflect or destructively </a:t>
            </a:r>
            <a:r>
              <a:rPr b="0" lang="en-US" sz="2600" spc="-1" strike="noStrike" u="sng">
                <a:solidFill>
                  <a:srgbClr val="333333"/>
                </a:solidFill>
                <a:uFillTx/>
                <a:latin typeface="Arial"/>
              </a:rPr>
              <a:t>interfere</a:t>
            </a:r>
            <a:r>
              <a:rPr b="0" lang="en-US" sz="2600" spc="-1" strike="noStrike">
                <a:solidFill>
                  <a:srgbClr val="333333"/>
                </a:solidFill>
                <a:latin typeface="Arial"/>
              </a:rPr>
              <a:t> the unwanted light and </a:t>
            </a:r>
            <a:r>
              <a:rPr b="0" i="1" lang="en-US" sz="2600" spc="-1" strike="noStrike">
                <a:solidFill>
                  <a:srgbClr val="333333"/>
                </a:solidFill>
                <a:latin typeface="Arial"/>
              </a:rPr>
              <a:t>transmit</a:t>
            </a:r>
            <a:r>
              <a:rPr b="0" lang="en-US" sz="2600" spc="-1" strike="noStrike">
                <a:solidFill>
                  <a:srgbClr val="333333"/>
                </a:solidFill>
                <a:latin typeface="Arial"/>
              </a:rPr>
              <a:t> the rest.</a:t>
            </a:r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1463040" y="2651760"/>
            <a:ext cx="5851800" cy="438876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179640" y="360000"/>
            <a:ext cx="8637120" cy="5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r>
              <a:rPr b="1" lang="en-US" sz="2450" spc="-1" strike="noStrike">
                <a:solidFill>
                  <a:srgbClr val="ffffff"/>
                </a:solidFill>
                <a:latin typeface="Arial"/>
              </a:rPr>
              <a:t>Photoelectric Effect</a:t>
            </a:r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59640" y="1440360"/>
            <a:ext cx="8277480" cy="57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567"/>
              </a:spcAft>
              <a:buBlip>
                <a:blip r:embed="rId1"/>
              </a:buBlip>
            </a:pPr>
            <a:r>
              <a:rPr b="0" lang="en-US" sz="2600" spc="-1" strike="noStrike">
                <a:solidFill>
                  <a:srgbClr val="333333"/>
                </a:solidFill>
                <a:latin typeface="Arial"/>
              </a:rPr>
              <a:t>Light causes electrons to leave the surface of solids</a:t>
            </a:r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3474720" y="1896840"/>
            <a:ext cx="5162400" cy="380376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3"/>
          <a:stretch/>
        </p:blipFill>
        <p:spPr>
          <a:xfrm>
            <a:off x="359640" y="2194560"/>
            <a:ext cx="2857320" cy="485748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79640" y="360000"/>
            <a:ext cx="8637120" cy="5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r>
              <a:rPr b="1" lang="en-US" sz="2450" spc="-1" strike="noStrike">
                <a:solidFill>
                  <a:srgbClr val="ffffff"/>
                </a:solidFill>
                <a:latin typeface="Arial"/>
              </a:rPr>
              <a:t>Spectral Response</a:t>
            </a:r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1005840" y="4445280"/>
            <a:ext cx="6126480" cy="286524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1554480" y="1188720"/>
            <a:ext cx="5014800" cy="329184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179640" y="360000"/>
            <a:ext cx="8637120" cy="5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r>
              <a:rPr b="1" lang="en-US" sz="2450" spc="-1" strike="noStrike">
                <a:solidFill>
                  <a:srgbClr val="ffffff"/>
                </a:solidFill>
                <a:latin typeface="Arial"/>
              </a:rPr>
              <a:t>CCD Readout and Digitization</a:t>
            </a:r>
            <a:endParaRPr b="1" lang="en-US" sz="2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59640" y="1440360"/>
            <a:ext cx="8277480" cy="57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567"/>
              </a:spcAft>
              <a:buBlip>
                <a:blip r:embed="rId1"/>
              </a:buBlip>
            </a:pPr>
            <a:r>
              <a:rPr b="0" lang="en-US" sz="2600" spc="-1" strike="noStrike">
                <a:solidFill>
                  <a:srgbClr val="333333"/>
                </a:solidFill>
                <a:latin typeface="Arial"/>
              </a:rPr>
              <a:t>CCDs then convert electrons into digits</a:t>
            </a:r>
            <a:endParaRPr b="0" lang="en-US" sz="2600" spc="-1" strike="noStrike">
              <a:solidFill>
                <a:srgbClr val="333333"/>
              </a:solid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1371600" y="1920240"/>
            <a:ext cx="6422040" cy="48164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2018-07-16T13:38:16Z</dcterms:created>
  <dc:creator/>
  <dc:description/>
  <dc:language>en-US</dc:language>
  <cp:lastModifiedBy/>
  <dcterms:modified xsi:type="dcterms:W3CDTF">2019-07-29T08:30:25Z</dcterms:modified>
  <cp:revision>7</cp:revision>
  <dc:subject/>
  <dc:title/>
</cp:coreProperties>
</file>