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4"/>
    <p:sldMasterId id="2147483678" r:id="rId5"/>
    <p:sldMasterId id="2147483680" r:id="rId6"/>
    <p:sldMasterId id="2147483691" r:id="rId7"/>
    <p:sldMasterId id="2147483694" r:id="rId8"/>
    <p:sldMasterId id="2147483697" r:id="rId9"/>
  </p:sldMasterIdLst>
  <p:notesMasterIdLst>
    <p:notesMasterId r:id="rId14"/>
  </p:notesMasterIdLst>
  <p:sldIdLst>
    <p:sldId id="935" r:id="rId10"/>
    <p:sldId id="391" r:id="rId11"/>
    <p:sldId id="617" r:id="rId12"/>
    <p:sldId id="619" r:id="rId13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000000"/>
          </p15:clr>
        </p15:guide>
        <p15:guide id="2" pos="2304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801"/>
    <a:srgbClr val="D0D8E8"/>
    <a:srgbClr val="F3CCAD"/>
    <a:srgbClr val="F2F2F2"/>
    <a:srgbClr val="417F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B7672F-0A2B-4C26-89E5-65412194412C}" v="1" dt="2025-03-31T00:08:27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7" autoAdjust="0"/>
    <p:restoredTop sz="93987" autoAdjust="0"/>
  </p:normalViewPr>
  <p:slideViewPr>
    <p:cSldViewPr snapToGrid="0">
      <p:cViewPr varScale="1">
        <p:scale>
          <a:sx n="64" d="100"/>
          <a:sy n="64" d="100"/>
        </p:scale>
        <p:origin x="160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8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325" tIns="56150" rIns="112325" bIns="5615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7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325" tIns="56150" rIns="112325" bIns="5615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2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325" tIns="56150" rIns="112325" bIns="5615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325" tIns="56150" rIns="112325" bIns="5615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325" tIns="56150" rIns="112325" bIns="561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14008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21175"/>
          </a:xfrm>
          <a:prstGeom prst="rect">
            <a:avLst/>
          </a:prstGeom>
        </p:spPr>
        <p:txBody>
          <a:bodyPr spcFirstLastPara="1" wrap="square" lIns="112325" tIns="56150" rIns="112325" bIns="56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9250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21175"/>
          </a:xfrm>
          <a:prstGeom prst="rect">
            <a:avLst/>
          </a:prstGeom>
        </p:spPr>
        <p:txBody>
          <a:bodyPr spcFirstLastPara="1" wrap="square" lIns="112325" tIns="56150" rIns="112325" bIns="56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9363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21175"/>
          </a:xfrm>
          <a:prstGeom prst="rect">
            <a:avLst/>
          </a:prstGeom>
        </p:spPr>
        <p:txBody>
          <a:bodyPr spcFirstLastPara="1" wrap="square" lIns="112325" tIns="56150" rIns="112325" bIns="56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4161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Layout Personalizado">
  <p:cSld name="4_Layout Personalizado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body" idx="1"/>
          </p:nvPr>
        </p:nvSpPr>
        <p:spPr>
          <a:xfrm>
            <a:off x="3995937" y="2708934"/>
            <a:ext cx="3529012" cy="792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539552" y="260648"/>
            <a:ext cx="7272808" cy="5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1"/>
          </p:nvPr>
        </p:nvSpPr>
        <p:spPr>
          <a:xfrm>
            <a:off x="395288" y="1165225"/>
            <a:ext cx="8497887" cy="5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lide de título">
  <p:cSld name="1_Slide de título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8"/>
          <p:cNvSpPr txBox="1">
            <a:spLocks noGrp="1"/>
          </p:cNvSpPr>
          <p:nvPr>
            <p:ph type="body" idx="1"/>
          </p:nvPr>
        </p:nvSpPr>
        <p:spPr>
          <a:xfrm>
            <a:off x="0" y="3212983"/>
            <a:ext cx="9144000" cy="792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707207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1" y="2084187"/>
            <a:ext cx="8740142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40980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178089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1" y="2084177"/>
            <a:ext cx="8740142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37903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321750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2084173"/>
            <a:ext cx="8740142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623536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ctrTitle"/>
          </p:nvPr>
        </p:nvSpPr>
        <p:spPr>
          <a:xfrm>
            <a:off x="539553" y="260648"/>
            <a:ext cx="7056784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subTitle" idx="1"/>
          </p:nvPr>
        </p:nvSpPr>
        <p:spPr>
          <a:xfrm>
            <a:off x="395538" y="1268760"/>
            <a:ext cx="7916416" cy="518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457202" y="816247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3575050" y="816255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457202" y="1978311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/>
          </p:nvPr>
        </p:nvSpPr>
        <p:spPr>
          <a:xfrm>
            <a:off x="539553" y="260652"/>
            <a:ext cx="6912768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539553" y="260652"/>
            <a:ext cx="7056784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3"/>
          </p:nvPr>
        </p:nvSpPr>
        <p:spPr>
          <a:xfrm>
            <a:off x="4645032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4"/>
          </p:nvPr>
        </p:nvSpPr>
        <p:spPr>
          <a:xfrm>
            <a:off x="4645032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539559" y="260652"/>
            <a:ext cx="72723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1"/>
          </p:nvPr>
        </p:nvSpPr>
        <p:spPr>
          <a:xfrm>
            <a:off x="457200" y="1600206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2"/>
          </p:nvPr>
        </p:nvSpPr>
        <p:spPr>
          <a:xfrm>
            <a:off x="4648200" y="1600206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>
            <a:spLocks noGrp="1"/>
          </p:cNvSpPr>
          <p:nvPr>
            <p:ph type="title"/>
          </p:nvPr>
        </p:nvSpPr>
        <p:spPr>
          <a:xfrm>
            <a:off x="722313" y="4406914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3.jp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7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395294" y="260353"/>
            <a:ext cx="72723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95288" y="1165225"/>
            <a:ext cx="8497887" cy="5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9" name="Google Shape;19;p5" descr="C:\Users\cl0817\Desktop\MioloBranco.jp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7" descr="C:\Users\cl0817\Desktop\CoringasLogo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" y="0"/>
            <a:ext cx="916146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" y="1159497"/>
            <a:ext cx="9161462" cy="496666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3" name="Google Shape;93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30" y="289526"/>
            <a:ext cx="874188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8" y="1189177"/>
            <a:ext cx="8740141" cy="185403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833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313" b="0" kern="1200" cap="none" spc="-100" baseline="0" dirty="0" smtClean="0">
          <a:ln w="3175">
            <a:noFill/>
          </a:ln>
          <a:solidFill>
            <a:schemeClr val="accent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8138" marR="0" indent="-338138" algn="l" defTabSz="914377" rtl="0" eaLnBrk="1" fontAlgn="auto" latinLnBrk="0" hangingPunct="1">
        <a:lnSpc>
          <a:spcPct val="90000"/>
        </a:lnSpc>
        <a:spcBef>
          <a:spcPct val="20000"/>
        </a:spcBef>
        <a:spcAft>
          <a:spcPts val="1800"/>
        </a:spcAft>
        <a:buClr>
          <a:srgbClr val="0078D7"/>
        </a:buClr>
        <a:buSzPct val="125000"/>
        <a:buFont typeface="Wingdings" panose="05000000000000000000" pitchFamily="2" charset="2"/>
        <a:buChar char="§"/>
        <a:tabLst/>
        <a:defRPr lang="en-US" sz="2000" kern="0" spc="-30" baseline="0" dirty="0">
          <a:solidFill>
            <a:srgbClr val="505050"/>
          </a:solidFill>
          <a:latin typeface="Segoe UI Ligh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56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56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30" y="289516"/>
            <a:ext cx="874188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3" y="1189177"/>
            <a:ext cx="8740141" cy="185403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000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313" b="0" kern="1200" cap="none" spc="-100" baseline="0" dirty="0" smtClean="0">
          <a:ln w="3175">
            <a:noFill/>
          </a:ln>
          <a:solidFill>
            <a:schemeClr val="accent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8138" marR="0" indent="-338138" algn="l" defTabSz="914377" rtl="0" eaLnBrk="1" fontAlgn="auto" latinLnBrk="0" hangingPunct="1">
        <a:lnSpc>
          <a:spcPct val="90000"/>
        </a:lnSpc>
        <a:spcBef>
          <a:spcPct val="20000"/>
        </a:spcBef>
        <a:spcAft>
          <a:spcPts val="1800"/>
        </a:spcAft>
        <a:buClr>
          <a:srgbClr val="0078D7"/>
        </a:buClr>
        <a:buSzPct val="125000"/>
        <a:buFont typeface="Wingdings" panose="05000000000000000000" pitchFamily="2" charset="2"/>
        <a:buChar char="§"/>
        <a:tabLst/>
        <a:defRPr lang="en-US" sz="2000" kern="0" spc="-30" baseline="0" dirty="0">
          <a:solidFill>
            <a:srgbClr val="505050"/>
          </a:solidFill>
          <a:latin typeface="Segoe UI Ligh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56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56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30" y="289512"/>
            <a:ext cx="874188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1189177"/>
            <a:ext cx="8740141" cy="185403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439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313" b="0" kern="1200" cap="none" spc="-100" baseline="0" dirty="0" smtClean="0">
          <a:ln w="3175">
            <a:noFill/>
          </a:ln>
          <a:solidFill>
            <a:schemeClr val="accent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8138" marR="0" indent="-338138" algn="l" defTabSz="914377" rtl="0" eaLnBrk="1" fontAlgn="auto" latinLnBrk="0" hangingPunct="1">
        <a:lnSpc>
          <a:spcPct val="90000"/>
        </a:lnSpc>
        <a:spcBef>
          <a:spcPct val="20000"/>
        </a:spcBef>
        <a:spcAft>
          <a:spcPts val="1800"/>
        </a:spcAft>
        <a:buClr>
          <a:srgbClr val="0078D7"/>
        </a:buClr>
        <a:buSzPct val="125000"/>
        <a:buFont typeface="Wingdings" panose="05000000000000000000" pitchFamily="2" charset="2"/>
        <a:buChar char="§"/>
        <a:tabLst/>
        <a:defRPr lang="en-US" sz="2000" kern="0" spc="-30" baseline="0" dirty="0">
          <a:solidFill>
            <a:srgbClr val="505050"/>
          </a:solidFill>
          <a:latin typeface="Segoe UI Ligh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56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56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oom.com/share/a79a67849507423595e89d1248dc9b5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5400"/>
            <a:ext cx="9144000" cy="68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41"/>
          <p:cNvSpPr txBox="1">
            <a:spLocks noGrp="1"/>
          </p:cNvSpPr>
          <p:nvPr>
            <p:ph type="body" idx="1"/>
          </p:nvPr>
        </p:nvSpPr>
        <p:spPr>
          <a:xfrm>
            <a:off x="3906045" y="2014080"/>
            <a:ext cx="4946196" cy="198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/>
              <a:t>SOFTWARE ENGINEERING DEVELOPMENT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/>
              <a:t>TRABALHO 2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</a:pPr>
            <a:endParaRPr lang="en-US" dirty="0"/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/>
              <a:t>EQUIPE:</a:t>
            </a:r>
          </a:p>
          <a:p>
            <a:endParaRPr lang="pt-BR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154" name="Google Shape;154;p41"/>
          <p:cNvSpPr txBox="1"/>
          <p:nvPr/>
        </p:nvSpPr>
        <p:spPr>
          <a:xfrm>
            <a:off x="1619252" y="5805501"/>
            <a:ext cx="4573587" cy="1150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Profª . André Pontes </a:t>
            </a:r>
            <a:r>
              <a:rPr lang="en-US" sz="1200" b="1" i="0" u="none" strike="noStrike" cap="none" dirty="0" err="1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Sampaio</a:t>
            </a:r>
            <a:endParaRPr sz="1200" b="1" i="0" u="none" strike="noStrike" cap="none" dirty="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Arial"/>
              <a:buNone/>
            </a:pPr>
            <a:r>
              <a:rPr lang="pt-BR" sz="1200" dirty="0">
                <a:solidFill>
                  <a:srgbClr val="D9D9D9"/>
                </a:solidFill>
              </a:rPr>
              <a:t>profandre.sampaio@fiap.com.br</a:t>
            </a:r>
            <a:endParaRPr sz="1200" b="0" i="0" u="none" strike="noStrike" cap="none" dirty="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Arial"/>
              <a:buNone/>
            </a:pPr>
            <a:endParaRPr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8276AC3-363C-2B70-1044-C8187FAB3B61}"/>
              </a:ext>
            </a:extLst>
          </p:cNvPr>
          <p:cNvSpPr txBox="1"/>
          <p:nvPr/>
        </p:nvSpPr>
        <p:spPr>
          <a:xfrm>
            <a:off x="3854374" y="3949597"/>
            <a:ext cx="46769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 sz="2000" dirty="0">
                <a:solidFill>
                  <a:srgbClr val="FF0000"/>
                </a:solidFill>
              </a:rPr>
              <a:t>Gabriel </a:t>
            </a:r>
            <a:r>
              <a:rPr lang="pt-BR" sz="2000" dirty="0" err="1">
                <a:solidFill>
                  <a:srgbClr val="FF0000"/>
                </a:solidFill>
              </a:rPr>
              <a:t>Chiode</a:t>
            </a:r>
            <a:r>
              <a:rPr lang="pt-BR" sz="2000" dirty="0">
                <a:solidFill>
                  <a:srgbClr val="FF0000"/>
                </a:solidFill>
              </a:rPr>
              <a:t> – RM356589</a:t>
            </a:r>
            <a:endParaRPr lang="pt-BR" sz="2000" dirty="0"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 sz="2000" dirty="0">
                <a:solidFill>
                  <a:srgbClr val="FF0000"/>
                </a:solidFill>
              </a:rPr>
              <a:t>Rodolfo Gaspar – RM355567</a:t>
            </a:r>
            <a:endParaRPr lang="pt-BR" sz="2000" dirty="0"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 sz="2000" dirty="0">
                <a:solidFill>
                  <a:srgbClr val="FF0000"/>
                </a:solidFill>
              </a:rPr>
              <a:t>Gustavo Molina – RM356450</a:t>
            </a:r>
            <a:endParaRPr lang="pt-BR" sz="2000" dirty="0"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pt-BR" sz="2000" dirty="0">
                <a:solidFill>
                  <a:srgbClr val="FF0000"/>
                </a:solidFill>
              </a:rPr>
              <a:t>Thomas Werner - RM355645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812690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pt-BR" dirty="0">
                <a:solidFill>
                  <a:srgbClr val="FF6801"/>
                </a:solidFill>
              </a:rPr>
              <a:t>INSTRUÇÕES: RESPONDER OS ITENS</a:t>
            </a:r>
          </a:p>
          <a:p>
            <a:pPr marL="0" lvl="0" indent="0">
              <a:spcBef>
                <a:spcPts val="0"/>
              </a:spcBef>
            </a:pPr>
            <a:endParaRPr lang="pt-BR" sz="1400" dirty="0"/>
          </a:p>
          <a:p>
            <a:pPr marL="514350" lvl="0" indent="-514350" algn="l">
              <a:spcBef>
                <a:spcPts val="0"/>
              </a:spcBef>
              <a:buAutoNum type="arabicParenR"/>
            </a:pPr>
            <a:r>
              <a:rPr lang="pt-BR" sz="1600" dirty="0"/>
              <a:t>UM MICROSERVIÇO COM AÇÕES CRUD			2 PONTOS</a:t>
            </a:r>
          </a:p>
          <a:p>
            <a:pPr marL="0" lvl="0" indent="0" algn="r">
              <a:spcBef>
                <a:spcPts val="0"/>
              </a:spcBef>
            </a:pPr>
            <a:r>
              <a:rPr lang="pt-BR" sz="1600" dirty="0"/>
              <a:t>(+ 1 PONTO / MICROSERVIÇO) </a:t>
            </a:r>
            <a:r>
              <a:rPr lang="pt-BR" sz="1600" dirty="0">
                <a:solidFill>
                  <a:schemeClr val="bg1"/>
                </a:solidFill>
              </a:rPr>
              <a:t>.</a:t>
            </a:r>
          </a:p>
          <a:p>
            <a:pPr marL="514350" lvl="0" indent="-514350" algn="l">
              <a:spcBef>
                <a:spcPts val="0"/>
              </a:spcBef>
              <a:buAutoNum type="arabicParenR"/>
            </a:pPr>
            <a:endParaRPr lang="pt-BR" sz="1600" dirty="0"/>
          </a:p>
          <a:p>
            <a:pPr marL="514350" lvl="0" indent="-514350" algn="l">
              <a:spcBef>
                <a:spcPts val="0"/>
              </a:spcBef>
              <a:buFont typeface="+mj-lt"/>
              <a:buAutoNum type="arabicParenR" startAt="2"/>
            </a:pPr>
            <a:r>
              <a:rPr lang="pt-BR" sz="1600" dirty="0"/>
              <a:t>TESTES (UNITÁRIOS + INTEGRAÇÃO + UI)	    + 1  OU + 2 OU + 3 PONTOS</a:t>
            </a:r>
            <a:br>
              <a:rPr lang="pt-BR" sz="1600" dirty="0"/>
            </a:br>
            <a:endParaRPr lang="pt-BR" sz="1600" dirty="0"/>
          </a:p>
          <a:p>
            <a:pPr marL="514350" lvl="0" indent="-514350" algn="l">
              <a:spcBef>
                <a:spcPts val="0"/>
              </a:spcBef>
              <a:buAutoNum type="arabicParenR" startAt="2"/>
            </a:pPr>
            <a:r>
              <a:rPr lang="pt-BR" sz="1600" dirty="0"/>
              <a:t>USO DE BANCO DE DADOS 				+ 2 PONTOS</a:t>
            </a:r>
          </a:p>
          <a:p>
            <a:pPr marL="514350" lvl="0" indent="-514350" algn="l">
              <a:spcBef>
                <a:spcPts val="0"/>
              </a:spcBef>
              <a:buAutoNum type="arabicParenR" startAt="2"/>
            </a:pPr>
            <a:endParaRPr lang="pt-BR" sz="1600" dirty="0"/>
          </a:p>
          <a:p>
            <a:pPr marL="514350" lvl="0" indent="-514350" algn="l">
              <a:spcBef>
                <a:spcPts val="0"/>
              </a:spcBef>
              <a:buAutoNum type="arabicParenR" startAt="2"/>
            </a:pPr>
            <a:r>
              <a:rPr lang="pt-BR" sz="1600" dirty="0"/>
              <a:t>DEPLOY VIA DOCKER					+ 1 PONTO</a:t>
            </a:r>
          </a:p>
          <a:p>
            <a:pPr marL="514350" lvl="0" indent="-514350" algn="l">
              <a:spcBef>
                <a:spcPts val="0"/>
              </a:spcBef>
              <a:buAutoNum type="arabicParenR" startAt="2"/>
            </a:pPr>
            <a:endParaRPr lang="pt-BR" sz="1600" dirty="0"/>
          </a:p>
          <a:p>
            <a:pPr marL="514350" lvl="0" indent="-514350" algn="l">
              <a:spcBef>
                <a:spcPts val="0"/>
              </a:spcBef>
              <a:buAutoNum type="arabicParenR" startAt="2"/>
            </a:pPr>
            <a:r>
              <a:rPr lang="pt-BR" sz="1600" dirty="0"/>
              <a:t>COMUNICAÇÃO SINCRONA API	COM SWAGGER		+ 1 PONTOS</a:t>
            </a:r>
          </a:p>
          <a:p>
            <a:pPr marL="514350" lvl="0" indent="-514350" algn="l">
              <a:spcBef>
                <a:spcPts val="0"/>
              </a:spcBef>
              <a:buAutoNum type="arabicParenR" startAt="2"/>
            </a:pPr>
            <a:endParaRPr lang="pt-BR" sz="1600" dirty="0"/>
          </a:p>
          <a:p>
            <a:pPr marL="514350" lvl="0" indent="-514350" algn="l">
              <a:spcBef>
                <a:spcPts val="0"/>
              </a:spcBef>
              <a:buAutoNum type="arabicParenR" startAt="2"/>
            </a:pPr>
            <a:r>
              <a:rPr lang="pt-BR" sz="1600" dirty="0"/>
              <a:t>COMUNICAÇÃO ASSINCRONA EVENTOS			+ 2 PONTOS</a:t>
            </a:r>
          </a:p>
          <a:p>
            <a:pPr marL="514350" lvl="0" indent="-514350" algn="l">
              <a:spcBef>
                <a:spcPts val="0"/>
              </a:spcBef>
              <a:buAutoNum type="arabicParenR" startAt="2"/>
            </a:pPr>
            <a:endParaRPr lang="pt-BR" sz="1600" dirty="0"/>
          </a:p>
          <a:p>
            <a:pPr marL="514350" lvl="0" indent="-514350" algn="l">
              <a:spcBef>
                <a:spcPts val="0"/>
              </a:spcBef>
              <a:buAutoNum type="arabicParenR" startAt="2"/>
            </a:pPr>
            <a:r>
              <a:rPr lang="pt-BR" sz="1600" dirty="0"/>
              <a:t>FRONT END 						+ 2 PONTOS</a:t>
            </a:r>
          </a:p>
          <a:p>
            <a:pPr marL="514350" lvl="0" indent="-514350" algn="l">
              <a:spcBef>
                <a:spcPts val="0"/>
              </a:spcBef>
              <a:buAutoNum type="arabicParenR" startAt="2"/>
            </a:pPr>
            <a:endParaRPr lang="pt-BR" sz="1600" dirty="0"/>
          </a:p>
          <a:p>
            <a:pPr marL="514350" lvl="0" indent="-514350" algn="l">
              <a:spcBef>
                <a:spcPts val="0"/>
              </a:spcBef>
              <a:buAutoNum type="arabicParenR" startAt="2"/>
            </a:pPr>
            <a:r>
              <a:rPr lang="pt-BR" sz="1600" dirty="0"/>
              <a:t>INTEGRAÇÃO TEAMS					+ 1 PONTO</a:t>
            </a:r>
          </a:p>
          <a:p>
            <a:pPr marL="514350" lvl="0" indent="-514350" algn="l">
              <a:spcBef>
                <a:spcPts val="0"/>
              </a:spcBef>
              <a:buAutoNum type="arabicParenR" startAt="2"/>
            </a:pPr>
            <a:endParaRPr lang="pt-BR" sz="1600" dirty="0"/>
          </a:p>
          <a:p>
            <a:pPr marL="514350" indent="-514350" algn="l">
              <a:spcBef>
                <a:spcPts val="0"/>
              </a:spcBef>
              <a:buFont typeface="Arial"/>
              <a:buAutoNum type="arabicParenR" startAt="2"/>
            </a:pPr>
            <a:r>
              <a:rPr lang="pt-BR" sz="1600" dirty="0"/>
              <a:t>PIPELINE CI/CD					+ 1 PONTO</a:t>
            </a:r>
          </a:p>
          <a:p>
            <a:pPr marL="514350" lvl="0" indent="-514350" algn="l">
              <a:spcBef>
                <a:spcPts val="0"/>
              </a:spcBef>
              <a:buAutoNum type="arabicParenR" startAt="2"/>
            </a:pPr>
            <a:endParaRPr lang="pt-BR" sz="1600" dirty="0"/>
          </a:p>
          <a:p>
            <a:pPr marL="514350" lvl="0" indent="-514350" algn="l">
              <a:spcBef>
                <a:spcPts val="0"/>
              </a:spcBef>
              <a:buAutoNum type="arabicParenR" startAt="2"/>
            </a:pPr>
            <a:endParaRPr lang="pt-BR" sz="1600" dirty="0"/>
          </a:p>
          <a:p>
            <a:pPr marL="514350" lvl="0" indent="-514350" algn="l">
              <a:spcBef>
                <a:spcPts val="0"/>
              </a:spcBef>
              <a:buAutoNum type="arabicParenR" startAt="2"/>
            </a:pPr>
            <a:endParaRPr lang="pt-BR" sz="1600" dirty="0"/>
          </a:p>
        </p:txBody>
      </p:sp>
      <p:sp>
        <p:nvSpPr>
          <p:cNvPr id="3" name="Retângulo de cantos arredondados 14">
            <a:extLst>
              <a:ext uri="{FF2B5EF4-FFF2-40B4-BE49-F238E27FC236}">
                <a16:creationId xmlns:a16="http://schemas.microsoft.com/office/drawing/2014/main" id="{401AEE7C-7401-45EF-9BD2-05F337644C25}"/>
              </a:ext>
            </a:extLst>
          </p:cNvPr>
          <p:cNvSpPr/>
          <p:nvPr/>
        </p:nvSpPr>
        <p:spPr>
          <a:xfrm>
            <a:off x="284480" y="6004560"/>
            <a:ext cx="8595360" cy="696792"/>
          </a:xfrm>
          <a:prstGeom prst="roundRect">
            <a:avLst/>
          </a:prstGeom>
          <a:solidFill>
            <a:srgbClr val="ECECEC"/>
          </a:solidFill>
          <a:ln>
            <a:solidFill>
              <a:srgbClr val="FCAC0C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>
                <a:solidFill>
                  <a:srgbClr val="FF6801"/>
                </a:solidFill>
                <a:latin typeface="HelveticaNeue-Condensed"/>
              </a:rPr>
              <a:t>PONTUAÇÃO TOTAL P/ ESCOLHER : 	         15 PONTOS</a:t>
            </a:r>
            <a:endParaRPr lang="pt-BR" sz="1600" dirty="0">
              <a:solidFill>
                <a:srgbClr val="FF68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93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/>
          <p:nvPr/>
        </p:nvSpPr>
        <p:spPr>
          <a:xfrm>
            <a:off x="323857" y="981075"/>
            <a:ext cx="8444223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buClr>
                <a:schemeClr val="dk1"/>
              </a:buClr>
              <a:buSzPts val="2400"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Smart Park</a:t>
            </a:r>
            <a:endParaRPr lang="en-US" sz="2400" b="1" i="0" u="none" strike="noStrike" cap="none" dirty="0">
              <a:solidFill>
                <a:srgbClr val="FF680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D11E1C0D-7302-4842-A3A1-25E38E529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676429"/>
              </p:ext>
            </p:extLst>
          </p:nvPr>
        </p:nvGraphicFramePr>
        <p:xfrm>
          <a:off x="2008336" y="4686796"/>
          <a:ext cx="644425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2128">
                  <a:extLst>
                    <a:ext uri="{9D8B030D-6E8A-4147-A177-3AD203B41FA5}">
                      <a16:colId xmlns:a16="http://schemas.microsoft.com/office/drawing/2014/main" val="1487149640"/>
                    </a:ext>
                  </a:extLst>
                </a:gridCol>
                <a:gridCol w="3222128">
                  <a:extLst>
                    <a:ext uri="{9D8B030D-6E8A-4147-A177-3AD203B41FA5}">
                      <a16:colId xmlns:a16="http://schemas.microsoft.com/office/drawing/2014/main" val="3328852588"/>
                    </a:ext>
                  </a:extLst>
                </a:gridCol>
              </a:tblGrid>
              <a:tr h="476069">
                <a:tc>
                  <a:txBody>
                    <a:bodyPr/>
                    <a:lstStyle/>
                    <a:p>
                      <a:r>
                        <a:rPr lang="pt-BR" sz="2400" dirty="0"/>
                        <a:t>LINK ( GITHUB )</a:t>
                      </a:r>
                    </a:p>
                    <a:p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LINK  ( IMAGEM DOCKER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658956"/>
                  </a:ext>
                </a:extLst>
              </a:tr>
              <a:tr h="900871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https://github.com/RodolfoGaspar/FIAP_MBA_EngSW_EngineeringSoftwareDevelopment_95AOJ</a:t>
                      </a:r>
                      <a:endParaRPr lang="pt-BR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v-SE" sz="1400" b="1" dirty="0">
                          <a:solidFill>
                            <a:srgbClr val="FF0000"/>
                          </a:solidFill>
                        </a:rPr>
                        <a:t>rodolfogaspar86/fiap_95aoj_smart_park-backend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400" b="1" dirty="0">
                          <a:solidFill>
                            <a:srgbClr val="FF0000"/>
                          </a:solidFill>
                        </a:rPr>
                        <a:t>rodolfogaspar86/fiap_95aoj_smart_park-frontend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660924"/>
                  </a:ext>
                </a:extLst>
              </a:tr>
            </a:tbl>
          </a:graphicData>
        </a:graphic>
      </p:graphicFrame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A329D1ED-12D3-4CC5-9DCC-3115C039F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422329"/>
              </p:ext>
            </p:extLst>
          </p:nvPr>
        </p:nvGraphicFramePr>
        <p:xfrm>
          <a:off x="2008336" y="1054596"/>
          <a:ext cx="6444256" cy="363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2128">
                  <a:extLst>
                    <a:ext uri="{9D8B030D-6E8A-4147-A177-3AD203B41FA5}">
                      <a16:colId xmlns:a16="http://schemas.microsoft.com/office/drawing/2014/main" val="2557101832"/>
                    </a:ext>
                  </a:extLst>
                </a:gridCol>
                <a:gridCol w="3222128">
                  <a:extLst>
                    <a:ext uri="{9D8B030D-6E8A-4147-A177-3AD203B41FA5}">
                      <a16:colId xmlns:a16="http://schemas.microsoft.com/office/drawing/2014/main" val="764271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REQUISITOS COMPLETOS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68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 MICROSERVIÇO/CLASSE 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 PONTOS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347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DEPLOY VIA DOCKER 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 PONTO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268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USO DE BANCO DE DADOS ✅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 PONTOS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58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COMUNICAÇÃO SÍNCRONA API COM SWAGGER 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 PONTO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929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FRONT END 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 PONTOS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856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TESTES UNITÁRIOS E DE INTEGRAÇÃO 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/>
                        <a:t>2 PONTOS</a:t>
                      </a:r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845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PIPELINE CD 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/>
                        <a:t>1 PONTO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596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13 PONTOS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467400"/>
                  </a:ext>
                </a:extLst>
              </a:tr>
            </a:tbl>
          </a:graphicData>
        </a:graphic>
      </p:graphicFrame>
      <p:sp>
        <p:nvSpPr>
          <p:cNvPr id="6" name="Título 1">
            <a:extLst>
              <a:ext uri="{FF2B5EF4-FFF2-40B4-BE49-F238E27FC236}">
                <a16:creationId xmlns:a16="http://schemas.microsoft.com/office/drawing/2014/main" id="{A6519BE3-D2E9-C14C-BE4E-BBCC76B70C26}"/>
              </a:ext>
            </a:extLst>
          </p:cNvPr>
          <p:cNvSpPr txBox="1">
            <a:spLocks/>
          </p:cNvSpPr>
          <p:nvPr/>
        </p:nvSpPr>
        <p:spPr>
          <a:xfrm>
            <a:off x="539553" y="260648"/>
            <a:ext cx="7056784" cy="50405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</a:rPr>
              <a:t>1 – APRESENTAÇÃO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3299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FE5B8DBD-E72B-244A-BE76-6CA67CAE2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560989"/>
              </p:ext>
            </p:extLst>
          </p:nvPr>
        </p:nvGraphicFramePr>
        <p:xfrm>
          <a:off x="279804" y="1788005"/>
          <a:ext cx="8584393" cy="1752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7969">
                  <a:extLst>
                    <a:ext uri="{9D8B030D-6E8A-4147-A177-3AD203B41FA5}">
                      <a16:colId xmlns:a16="http://schemas.microsoft.com/office/drawing/2014/main" val="2557101832"/>
                    </a:ext>
                  </a:extLst>
                </a:gridCol>
                <a:gridCol w="5746424">
                  <a:extLst>
                    <a:ext uri="{9D8B030D-6E8A-4147-A177-3AD203B41FA5}">
                      <a16:colId xmlns:a16="http://schemas.microsoft.com/office/drawing/2014/main" val="764271452"/>
                    </a:ext>
                  </a:extLst>
                </a:gridCol>
              </a:tblGrid>
              <a:tr h="493996">
                <a:tc>
                  <a:txBody>
                    <a:bodyPr/>
                    <a:lstStyle/>
                    <a:p>
                      <a:pPr algn="ctr"/>
                      <a:r>
                        <a:rPr lang="pt-BR" sz="1900" dirty="0"/>
                        <a:t>PLATAFORMA</a:t>
                      </a:r>
                    </a:p>
                  </a:txBody>
                  <a:tcPr marL="121807" marR="121807" marT="60904" marB="609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/>
                        <a:t>LINK</a:t>
                      </a:r>
                    </a:p>
                  </a:txBody>
                  <a:tcPr marL="121807" marR="121807" marT="60904" marB="60904"/>
                </a:tc>
                <a:extLst>
                  <a:ext uri="{0D108BD9-81ED-4DB2-BD59-A6C34878D82A}">
                    <a16:rowId xmlns:a16="http://schemas.microsoft.com/office/drawing/2014/main" val="4072682013"/>
                  </a:ext>
                </a:extLst>
              </a:tr>
              <a:tr h="1258675"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  <a:p>
                      <a:pPr algn="ctr"/>
                      <a:r>
                        <a:rPr lang="pt-BR" sz="1900" dirty="0"/>
                        <a:t>Youtube</a:t>
                      </a:r>
                    </a:p>
                  </a:txBody>
                  <a:tcPr marL="121807" marR="121807" marT="60904" marB="60904"/>
                </a:tc>
                <a:tc>
                  <a:txBody>
                    <a:bodyPr/>
                    <a:lstStyle/>
                    <a:p>
                      <a:pPr marL="0" marR="0" lvl="0" indent="0" algn="ctr" defTabSz="3427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>
                        <a:hlinkClick r:id="rId2"/>
                      </a:endParaRPr>
                    </a:p>
                    <a:p>
                      <a:pPr marL="0" marR="0" lvl="0" indent="0" algn="ctr" defTabSz="3427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https://www.youtube.com/watch?v=rL1Jy8TRSy8</a:t>
                      </a:r>
                      <a:endParaRPr lang="pt-BR" sz="1900" dirty="0"/>
                    </a:p>
                  </a:txBody>
                  <a:tcPr marL="121807" marR="121807" marT="60904" marB="60904"/>
                </a:tc>
                <a:extLst>
                  <a:ext uri="{0D108BD9-81ED-4DB2-BD59-A6C34878D82A}">
                    <a16:rowId xmlns:a16="http://schemas.microsoft.com/office/drawing/2014/main" val="2020347839"/>
                  </a:ext>
                </a:extLst>
              </a:tr>
            </a:tbl>
          </a:graphicData>
        </a:graphic>
      </p:graphicFrame>
      <p:sp>
        <p:nvSpPr>
          <p:cNvPr id="12" name="Título 1">
            <a:extLst>
              <a:ext uri="{FF2B5EF4-FFF2-40B4-BE49-F238E27FC236}">
                <a16:creationId xmlns:a16="http://schemas.microsoft.com/office/drawing/2014/main" id="{D3E1A8A8-EFC1-C34B-B275-09BA79CCFE47}"/>
              </a:ext>
            </a:extLst>
          </p:cNvPr>
          <p:cNvSpPr txBox="1">
            <a:spLocks/>
          </p:cNvSpPr>
          <p:nvPr/>
        </p:nvSpPr>
        <p:spPr>
          <a:xfrm>
            <a:off x="539553" y="260648"/>
            <a:ext cx="7056784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pt-BR" dirty="0"/>
              <a:t>3 – DEMONSTRAÇÃO DA SOLUÇÃO</a:t>
            </a:r>
          </a:p>
        </p:txBody>
      </p:sp>
    </p:spTree>
    <p:extLst>
      <p:ext uri="{BB962C8B-B14F-4D97-AF65-F5344CB8AC3E}">
        <p14:creationId xmlns:p14="http://schemas.microsoft.com/office/powerpoint/2010/main" val="1917765655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8_Personalizar design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WHITE TEMPLATE">
  <a:themeElements>
    <a:clrScheme name="BT - Blue on white - 2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002050"/>
      </a:accent2>
      <a:accent3>
        <a:srgbClr val="B4009E"/>
      </a:accent3>
      <a:accent4>
        <a:srgbClr val="5C2D91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2015_1.potx" id="{CA9BE438-1B0F-41E9-BD34-9780A77D52B5}" vid="{6EB7C265-9C81-4626-BD14-B5A4426B07BD}"/>
    </a:ext>
  </a:extLst>
</a:theme>
</file>

<file path=ppt/theme/theme5.xml><?xml version="1.0" encoding="utf-8"?>
<a:theme xmlns:a="http://schemas.openxmlformats.org/drawingml/2006/main" name="2_WHITE TEMPLATE">
  <a:themeElements>
    <a:clrScheme name="BT - Blue on white - 2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002050"/>
      </a:accent2>
      <a:accent3>
        <a:srgbClr val="B4009E"/>
      </a:accent3>
      <a:accent4>
        <a:srgbClr val="5C2D91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2015_1.potx" id="{CA9BE438-1B0F-41E9-BD34-9780A77D52B5}" vid="{6EB7C265-9C81-4626-BD14-B5A4426B07BD}"/>
    </a:ext>
  </a:extLst>
</a:theme>
</file>

<file path=ppt/theme/theme6.xml><?xml version="1.0" encoding="utf-8"?>
<a:theme xmlns:a="http://schemas.openxmlformats.org/drawingml/2006/main" name="3_WHITE TEMPLATE">
  <a:themeElements>
    <a:clrScheme name="BT - Blue on white - 2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002050"/>
      </a:accent2>
      <a:accent3>
        <a:srgbClr val="B4009E"/>
      </a:accent3>
      <a:accent4>
        <a:srgbClr val="5C2D91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2015_1.potx" id="{CA9BE438-1B0F-41E9-BD34-9780A77D52B5}" vid="{6EB7C265-9C81-4626-BD14-B5A4426B07BD}"/>
    </a:ext>
  </a:extLst>
</a:theme>
</file>

<file path=ppt/theme/theme7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56A0CA0C27E974B8654A3D2A0B7F253" ma:contentTypeVersion="12" ma:contentTypeDescription="Crie um novo documento." ma:contentTypeScope="" ma:versionID="9931a2c3dd1262731e4288195f1a1912">
  <xsd:schema xmlns:xsd="http://www.w3.org/2001/XMLSchema" xmlns:xs="http://www.w3.org/2001/XMLSchema" xmlns:p="http://schemas.microsoft.com/office/2006/metadata/properties" xmlns:ns3="8ad0c16f-c586-4bcd-8ec9-549df3ca8fab" targetNamespace="http://schemas.microsoft.com/office/2006/metadata/properties" ma:root="true" ma:fieldsID="7e9d9fd6ffa990a24c61279b21984f5f" ns3:_="">
    <xsd:import namespace="8ad0c16f-c586-4bcd-8ec9-549df3ca8fab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_activity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d0c16f-c586-4bcd-8ec9-549df3ca8fab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ad0c16f-c586-4bcd-8ec9-549df3ca8fab" xsi:nil="true"/>
  </documentManagement>
</p:properties>
</file>

<file path=customXml/itemProps1.xml><?xml version="1.0" encoding="utf-8"?>
<ds:datastoreItem xmlns:ds="http://schemas.openxmlformats.org/officeDocument/2006/customXml" ds:itemID="{9687BDC2-6050-4D85-AAB5-FBFCE691B7E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E093E72-2DA1-4A3A-B181-51E0B138B7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d0c16f-c586-4bcd-8ec9-549df3ca8f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365E25-A668-42C4-9710-D617F5523DB0}">
  <ds:schemaRefs>
    <ds:schemaRef ds:uri="http://purl.org/dc/elements/1.1/"/>
    <ds:schemaRef ds:uri="http://purl.org/dc/terms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8ad0c16f-c586-4bcd-8ec9-549df3ca8fab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22214</TotalTime>
  <Words>288</Words>
  <Application>Microsoft Office PowerPoint</Application>
  <PresentationFormat>Apresentação na tela (4:3)</PresentationFormat>
  <Paragraphs>64</Paragraphs>
  <Slides>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6</vt:i4>
      </vt:variant>
      <vt:variant>
        <vt:lpstr>Títulos de slides</vt:lpstr>
      </vt:variant>
      <vt:variant>
        <vt:i4>4</vt:i4>
      </vt:variant>
    </vt:vector>
  </HeadingPairs>
  <TitlesOfParts>
    <vt:vector size="16" baseType="lpstr">
      <vt:lpstr>Arial</vt:lpstr>
      <vt:lpstr>Calibri</vt:lpstr>
      <vt:lpstr>HelveticaNeue-Condensed</vt:lpstr>
      <vt:lpstr>Segoe UI</vt:lpstr>
      <vt:lpstr>Segoe UI Light</vt:lpstr>
      <vt:lpstr>Wingdings</vt:lpstr>
      <vt:lpstr>1_Tema do Office</vt:lpstr>
      <vt:lpstr>Tema do Office</vt:lpstr>
      <vt:lpstr>8_Personalizar design</vt:lpstr>
      <vt:lpstr>1_WHITE TEMPLATE</vt:lpstr>
      <vt:lpstr>2_WHITE TEMPLATE</vt:lpstr>
      <vt:lpstr>3_WHITE TEMPLATE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Pontes Sampaio</dc:creator>
  <cp:lastModifiedBy>Rodolfo de Lima Gaspar</cp:lastModifiedBy>
  <cp:revision>508</cp:revision>
  <dcterms:modified xsi:type="dcterms:W3CDTF">2025-04-03T02:33:02Z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0x010100356A0CA0C27E974B8654A3D2A0B7F253</vt:lpwstr>
  </property>
</Properties>
</file>