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21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0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DD695-8683-4DB2-BD1A-327E441B8BC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0657F6E-6840-4F9B-95F5-BF8F8DC95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8E868A6-7F68-43B9-B46E-9809B6070652}"/>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5" name="Espaço Reservado para Rodapé 4">
            <a:extLst>
              <a:ext uri="{FF2B5EF4-FFF2-40B4-BE49-F238E27FC236}">
                <a16:creationId xmlns:a16="http://schemas.microsoft.com/office/drawing/2014/main" id="{15FD9AF8-BF84-490B-A2E1-4A22A80F63B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DBA6868-0401-488D-90AF-E4804028C72E}"/>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1665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384D8-DDC5-4DAC-A3FD-FA91DD21321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72471CE-461B-4C38-9F77-3A66FDC8B48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BD7298-C3DD-4F8B-B323-AA6BBD20B9D9}"/>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5" name="Espaço Reservado para Rodapé 4">
            <a:extLst>
              <a:ext uri="{FF2B5EF4-FFF2-40B4-BE49-F238E27FC236}">
                <a16:creationId xmlns:a16="http://schemas.microsoft.com/office/drawing/2014/main" id="{AF2EC557-09FD-41F5-AE9C-C7FFD04EE54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F5CD588-EBA9-42B7-A56D-4090303FA883}"/>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155550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0F1C55-F135-4B96-BD8D-9377010BF45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994D2AD-3B7A-40FE-94FA-42CD7E8E39E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AC7113D-8055-4756-9FA1-61D1897414B5}"/>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5" name="Espaço Reservado para Rodapé 4">
            <a:extLst>
              <a:ext uri="{FF2B5EF4-FFF2-40B4-BE49-F238E27FC236}">
                <a16:creationId xmlns:a16="http://schemas.microsoft.com/office/drawing/2014/main" id="{2B1AD214-F1D9-4E23-B390-DD8C7B19BD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02C2832-AAA3-4028-A298-D74E1B489DBB}"/>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2807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72402-1DE5-4F61-8A62-1DDF7F36FE3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FBC5640-9CB2-4C18-9BAE-F2549911802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ED12A0-5049-47FE-9E16-923F87BC3D7C}"/>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5" name="Espaço Reservado para Rodapé 4">
            <a:extLst>
              <a:ext uri="{FF2B5EF4-FFF2-40B4-BE49-F238E27FC236}">
                <a16:creationId xmlns:a16="http://schemas.microsoft.com/office/drawing/2014/main" id="{1D35DFED-90BA-4DB3-97DD-382B3C6A683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02E4CB6-F951-44B2-B45C-5F38B85C71E4}"/>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91950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804E7-69D7-4101-A4BC-538FCDB5D01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C3F94BC-7127-4FE4-A2A3-D03DA5F9D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9F163FF-59AE-4412-8AF9-09A1DD84A44A}"/>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5" name="Espaço Reservado para Rodapé 4">
            <a:extLst>
              <a:ext uri="{FF2B5EF4-FFF2-40B4-BE49-F238E27FC236}">
                <a16:creationId xmlns:a16="http://schemas.microsoft.com/office/drawing/2014/main" id="{E8A9A419-406A-425F-9871-43305CC74A9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91027F5-39BA-4F0D-B47B-B3C60E19DCEE}"/>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305731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28924D-867D-4DB8-9A39-64A5652A1DC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4606D1E-1DE3-45EF-B2C8-12FA62C3AD0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8B94A67-69E8-43E2-BF57-950ABD71B29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01CBA8C-26B0-4FA5-9991-E13CA9B8985A}"/>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6" name="Espaço Reservado para Rodapé 5">
            <a:extLst>
              <a:ext uri="{FF2B5EF4-FFF2-40B4-BE49-F238E27FC236}">
                <a16:creationId xmlns:a16="http://schemas.microsoft.com/office/drawing/2014/main" id="{ADC9DE43-83BC-43FE-AEEF-4E69F069D8D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B51E005-4549-453B-9064-E4BCBE857646}"/>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389181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38D50-4AC8-42CD-8EAC-9C17640C0BC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233596E-D98D-49B5-B33F-5A9AA0438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5006C15-0002-48E0-8265-3ED327429BE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1508B66-EE61-4550-A01D-82F2826EC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F03EF17-E323-4FDD-B0B0-0C1B5FB7ED1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88058D4-C06E-4455-80F7-63370E4BF406}"/>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8" name="Espaço Reservado para Rodapé 7">
            <a:extLst>
              <a:ext uri="{FF2B5EF4-FFF2-40B4-BE49-F238E27FC236}">
                <a16:creationId xmlns:a16="http://schemas.microsoft.com/office/drawing/2014/main" id="{747D1D7B-961D-451B-9447-DD5DFD3B91C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4F1CC5D-C87B-427B-AD4C-4EF0EAB427AB}"/>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78159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70E71-9987-4D1C-85FE-76866455F0C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7C8F1D1-5913-4643-9D22-EC6AFE14E406}"/>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4" name="Espaço Reservado para Rodapé 3">
            <a:extLst>
              <a:ext uri="{FF2B5EF4-FFF2-40B4-BE49-F238E27FC236}">
                <a16:creationId xmlns:a16="http://schemas.microsoft.com/office/drawing/2014/main" id="{0C4537A0-303C-4EEF-84B1-A0D59BE28A3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601A530-6590-4023-BA89-944A92B044D8}"/>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468414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46DADD9-2D6E-4B59-958C-51E11F050534}"/>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3" name="Espaço Reservado para Rodapé 2">
            <a:extLst>
              <a:ext uri="{FF2B5EF4-FFF2-40B4-BE49-F238E27FC236}">
                <a16:creationId xmlns:a16="http://schemas.microsoft.com/office/drawing/2014/main" id="{BCC7295A-F9DC-4ADB-8ED9-E88E21FB1ED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CF1B626-EB9B-48E3-8673-7F2BE7FE0A8C}"/>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231556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F868F-0F94-4C1E-BBA2-5E71BE0FCFF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169E02A-E486-46D5-9006-E6D1C58BB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4E5225D-9810-4E34-85B8-9A53DD502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216D5B3-E626-4880-A1F8-2DD2ED6B1E32}"/>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6" name="Espaço Reservado para Rodapé 5">
            <a:extLst>
              <a:ext uri="{FF2B5EF4-FFF2-40B4-BE49-F238E27FC236}">
                <a16:creationId xmlns:a16="http://schemas.microsoft.com/office/drawing/2014/main" id="{AB95748E-AE63-4F6C-9AAB-7F13AF03782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BF151C5-2085-47A6-A975-FCAC9EA37C8A}"/>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317277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33FFB-9610-4272-B3F6-2D30725A508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F4EFBFF-351F-4517-8E61-460E32065A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F0C1D85-5931-47F7-BD3D-B5B667529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1881D19-FEC0-47EF-8AAE-62686C57812F}"/>
              </a:ext>
            </a:extLst>
          </p:cNvPr>
          <p:cNvSpPr>
            <a:spLocks noGrp="1"/>
          </p:cNvSpPr>
          <p:nvPr>
            <p:ph type="dt" sz="half" idx="10"/>
          </p:nvPr>
        </p:nvSpPr>
        <p:spPr/>
        <p:txBody>
          <a:bodyPr/>
          <a:lstStyle/>
          <a:p>
            <a:fld id="{8CAE07E4-06CA-45CA-9B9E-F52195341245}" type="datetimeFigureOut">
              <a:rPr lang="pt-BR" smtClean="0"/>
              <a:t>24/08/2021</a:t>
            </a:fld>
            <a:endParaRPr lang="pt-BR"/>
          </a:p>
        </p:txBody>
      </p:sp>
      <p:sp>
        <p:nvSpPr>
          <p:cNvPr id="6" name="Espaço Reservado para Rodapé 5">
            <a:extLst>
              <a:ext uri="{FF2B5EF4-FFF2-40B4-BE49-F238E27FC236}">
                <a16:creationId xmlns:a16="http://schemas.microsoft.com/office/drawing/2014/main" id="{23E2F02B-E913-45B1-A1D4-98BF8E5956A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F09FB22-87E4-469F-9295-4A872ED72E0C}"/>
              </a:ext>
            </a:extLst>
          </p:cNvPr>
          <p:cNvSpPr>
            <a:spLocks noGrp="1"/>
          </p:cNvSpPr>
          <p:nvPr>
            <p:ph type="sldNum" sz="quarter" idx="12"/>
          </p:nvPr>
        </p:nvSpPr>
        <p:spPr/>
        <p:txBody>
          <a:bodyPr/>
          <a:lstStyle/>
          <a:p>
            <a:fld id="{6E207E73-B4FA-4DED-9048-E12E10FDDEBB}" type="slidenum">
              <a:rPr lang="pt-BR" smtClean="0"/>
              <a:t>‹nº›</a:t>
            </a:fld>
            <a:endParaRPr lang="pt-BR"/>
          </a:p>
        </p:txBody>
      </p:sp>
    </p:spTree>
    <p:extLst>
      <p:ext uri="{BB962C8B-B14F-4D97-AF65-F5344CB8AC3E}">
        <p14:creationId xmlns:p14="http://schemas.microsoft.com/office/powerpoint/2010/main" val="411040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55344EC-6519-494F-816F-5EFC73E83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716454F-BBDB-41F9-B940-9E338608D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6B4028C-1451-435D-B3A0-C98A108DE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E07E4-06CA-45CA-9B9E-F52195341245}" type="datetimeFigureOut">
              <a:rPr lang="pt-BR" smtClean="0"/>
              <a:t>24/08/2021</a:t>
            </a:fld>
            <a:endParaRPr lang="pt-BR"/>
          </a:p>
        </p:txBody>
      </p:sp>
      <p:sp>
        <p:nvSpPr>
          <p:cNvPr id="5" name="Espaço Reservado para Rodapé 4">
            <a:extLst>
              <a:ext uri="{FF2B5EF4-FFF2-40B4-BE49-F238E27FC236}">
                <a16:creationId xmlns:a16="http://schemas.microsoft.com/office/drawing/2014/main" id="{5D43949F-EBBE-4B02-8E81-7CEFF87DE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1AFF76D-A5ED-482F-A4AB-03F88EB7A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07E73-B4FA-4DED-9048-E12E10FDDEBB}" type="slidenum">
              <a:rPr lang="pt-BR" smtClean="0"/>
              <a:t>‹nº›</a:t>
            </a:fld>
            <a:endParaRPr lang="pt-BR"/>
          </a:p>
        </p:txBody>
      </p:sp>
    </p:spTree>
    <p:extLst>
      <p:ext uri="{BB962C8B-B14F-4D97-AF65-F5344CB8AC3E}">
        <p14:creationId xmlns:p14="http://schemas.microsoft.com/office/powerpoint/2010/main" val="2475437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D400C19C-E6E1-45BC-B7B8-C02D9CB3FA91}"/>
              </a:ext>
            </a:extLst>
          </p:cNvPr>
          <p:cNvPicPr>
            <a:picLocks noChangeAspect="1"/>
          </p:cNvPicPr>
          <p:nvPr/>
        </p:nvPicPr>
        <p:blipFill>
          <a:blip r:embed="rId2"/>
          <a:stretch>
            <a:fillRect/>
          </a:stretch>
        </p:blipFill>
        <p:spPr>
          <a:xfrm>
            <a:off x="0" y="1"/>
            <a:ext cx="12192000" cy="895350"/>
          </a:xfrm>
          <a:prstGeom prst="rect">
            <a:avLst/>
          </a:prstGeom>
        </p:spPr>
      </p:pic>
      <p:sp>
        <p:nvSpPr>
          <p:cNvPr id="14" name="CaixaDeTexto 13">
            <a:extLst>
              <a:ext uri="{FF2B5EF4-FFF2-40B4-BE49-F238E27FC236}">
                <a16:creationId xmlns:a16="http://schemas.microsoft.com/office/drawing/2014/main" id="{3C1B7ED8-514E-4535-9FFF-4B87A289A92B}"/>
              </a:ext>
            </a:extLst>
          </p:cNvPr>
          <p:cNvSpPr txBox="1"/>
          <p:nvPr/>
        </p:nvSpPr>
        <p:spPr>
          <a:xfrm>
            <a:off x="4310927" y="247621"/>
            <a:ext cx="3570145" cy="400110"/>
          </a:xfrm>
          <a:prstGeom prst="rect">
            <a:avLst/>
          </a:prstGeom>
          <a:noFill/>
        </p:spPr>
        <p:txBody>
          <a:bodyPr wrap="none" rtlCol="0">
            <a:spAutoFit/>
          </a:bodyPr>
          <a:lstStyle/>
          <a:p>
            <a:r>
              <a:rPr lang="pt-BR" sz="2000" dirty="0">
                <a:solidFill>
                  <a:schemeClr val="bg1"/>
                </a:solidFill>
              </a:rPr>
              <a:t>Experts Club – </a:t>
            </a:r>
            <a:r>
              <a:rPr lang="pt-BR" sz="2000" dirty="0" err="1">
                <a:solidFill>
                  <a:schemeClr val="bg1"/>
                </a:solidFill>
              </a:rPr>
              <a:t>Entity</a:t>
            </a:r>
            <a:r>
              <a:rPr lang="pt-BR" sz="2000" dirty="0">
                <a:solidFill>
                  <a:schemeClr val="bg1"/>
                </a:solidFill>
              </a:rPr>
              <a:t> Framework</a:t>
            </a:r>
          </a:p>
        </p:txBody>
      </p:sp>
      <p:pic>
        <p:nvPicPr>
          <p:cNvPr id="16" name="Imagem 15">
            <a:extLst>
              <a:ext uri="{FF2B5EF4-FFF2-40B4-BE49-F238E27FC236}">
                <a16:creationId xmlns:a16="http://schemas.microsoft.com/office/drawing/2014/main" id="{FBB7C42D-F74A-43F9-B3FE-19F913DAF64B}"/>
              </a:ext>
            </a:extLst>
          </p:cNvPr>
          <p:cNvPicPr>
            <a:picLocks noChangeAspect="1"/>
          </p:cNvPicPr>
          <p:nvPr/>
        </p:nvPicPr>
        <p:blipFill>
          <a:blip r:embed="rId3"/>
          <a:stretch>
            <a:fillRect/>
          </a:stretch>
        </p:blipFill>
        <p:spPr>
          <a:xfrm>
            <a:off x="3518445" y="67945"/>
            <a:ext cx="792482" cy="759462"/>
          </a:xfrm>
          <a:prstGeom prst="rect">
            <a:avLst/>
          </a:prstGeom>
        </p:spPr>
      </p:pic>
      <p:pic>
        <p:nvPicPr>
          <p:cNvPr id="1030" name="Picture 6" descr="Entity Framework Core 3 e 5 — Herança e Relacionamentos | by Adler  Pagliarini | Medium">
            <a:extLst>
              <a:ext uri="{FF2B5EF4-FFF2-40B4-BE49-F238E27FC236}">
                <a16:creationId xmlns:a16="http://schemas.microsoft.com/office/drawing/2014/main" id="{4AF12359-B101-4D92-BB02-102C5C31E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3438"/>
            <a:ext cx="12192000" cy="602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53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D400C19C-E6E1-45BC-B7B8-C02D9CB3FA91}"/>
              </a:ext>
            </a:extLst>
          </p:cNvPr>
          <p:cNvPicPr>
            <a:picLocks noChangeAspect="1"/>
          </p:cNvPicPr>
          <p:nvPr/>
        </p:nvPicPr>
        <p:blipFill>
          <a:blip r:embed="rId2"/>
          <a:stretch>
            <a:fillRect/>
          </a:stretch>
        </p:blipFill>
        <p:spPr>
          <a:xfrm>
            <a:off x="0" y="1"/>
            <a:ext cx="12192000" cy="895350"/>
          </a:xfrm>
          <a:prstGeom prst="rect">
            <a:avLst/>
          </a:prstGeom>
        </p:spPr>
      </p:pic>
      <p:sp>
        <p:nvSpPr>
          <p:cNvPr id="14" name="CaixaDeTexto 13">
            <a:extLst>
              <a:ext uri="{FF2B5EF4-FFF2-40B4-BE49-F238E27FC236}">
                <a16:creationId xmlns:a16="http://schemas.microsoft.com/office/drawing/2014/main" id="{3C1B7ED8-514E-4535-9FFF-4B87A289A92B}"/>
              </a:ext>
            </a:extLst>
          </p:cNvPr>
          <p:cNvSpPr txBox="1"/>
          <p:nvPr/>
        </p:nvSpPr>
        <p:spPr>
          <a:xfrm>
            <a:off x="4310927" y="247621"/>
            <a:ext cx="3570145" cy="400110"/>
          </a:xfrm>
          <a:prstGeom prst="rect">
            <a:avLst/>
          </a:prstGeom>
          <a:noFill/>
        </p:spPr>
        <p:txBody>
          <a:bodyPr wrap="none" rtlCol="0">
            <a:spAutoFit/>
          </a:bodyPr>
          <a:lstStyle/>
          <a:p>
            <a:r>
              <a:rPr lang="pt-BR" sz="2000" dirty="0">
                <a:solidFill>
                  <a:schemeClr val="bg1"/>
                </a:solidFill>
              </a:rPr>
              <a:t>Experts Club – </a:t>
            </a:r>
            <a:r>
              <a:rPr lang="pt-BR" sz="2000" dirty="0" err="1">
                <a:solidFill>
                  <a:schemeClr val="bg1"/>
                </a:solidFill>
              </a:rPr>
              <a:t>Entity</a:t>
            </a:r>
            <a:r>
              <a:rPr lang="pt-BR" sz="2000" dirty="0">
                <a:solidFill>
                  <a:schemeClr val="bg1"/>
                </a:solidFill>
              </a:rPr>
              <a:t> Framework</a:t>
            </a:r>
          </a:p>
        </p:txBody>
      </p:sp>
      <p:pic>
        <p:nvPicPr>
          <p:cNvPr id="16" name="Imagem 15">
            <a:extLst>
              <a:ext uri="{FF2B5EF4-FFF2-40B4-BE49-F238E27FC236}">
                <a16:creationId xmlns:a16="http://schemas.microsoft.com/office/drawing/2014/main" id="{FBB7C42D-F74A-43F9-B3FE-19F913DAF64B}"/>
              </a:ext>
            </a:extLst>
          </p:cNvPr>
          <p:cNvPicPr>
            <a:picLocks noChangeAspect="1"/>
          </p:cNvPicPr>
          <p:nvPr/>
        </p:nvPicPr>
        <p:blipFill>
          <a:blip r:embed="rId3"/>
          <a:stretch>
            <a:fillRect/>
          </a:stretch>
        </p:blipFill>
        <p:spPr>
          <a:xfrm>
            <a:off x="3518445" y="67945"/>
            <a:ext cx="792482" cy="759462"/>
          </a:xfrm>
          <a:prstGeom prst="rect">
            <a:avLst/>
          </a:prstGeom>
        </p:spPr>
      </p:pic>
      <p:sp>
        <p:nvSpPr>
          <p:cNvPr id="2" name="CaixaDeTexto 1">
            <a:extLst>
              <a:ext uri="{FF2B5EF4-FFF2-40B4-BE49-F238E27FC236}">
                <a16:creationId xmlns:a16="http://schemas.microsoft.com/office/drawing/2014/main" id="{9650DE05-5CBC-4266-90D7-DB07D82F7C08}"/>
              </a:ext>
            </a:extLst>
          </p:cNvPr>
          <p:cNvSpPr txBox="1"/>
          <p:nvPr/>
        </p:nvSpPr>
        <p:spPr>
          <a:xfrm>
            <a:off x="89452" y="1123122"/>
            <a:ext cx="11956774" cy="2246769"/>
          </a:xfrm>
          <a:prstGeom prst="rect">
            <a:avLst/>
          </a:prstGeom>
          <a:noFill/>
        </p:spPr>
        <p:txBody>
          <a:bodyPr wrap="square" rtlCol="0">
            <a:spAutoFit/>
          </a:bodyPr>
          <a:lstStyle/>
          <a:p>
            <a:r>
              <a:rPr lang="pt-BR" sz="2000" b="1" dirty="0"/>
              <a:t>O que é o </a:t>
            </a:r>
            <a:r>
              <a:rPr lang="pt-BR" sz="2000" b="1" dirty="0" err="1"/>
              <a:t>Entity</a:t>
            </a:r>
            <a:r>
              <a:rPr lang="pt-BR" sz="2000" b="1" dirty="0"/>
              <a:t> Framework?</a:t>
            </a:r>
          </a:p>
          <a:p>
            <a:pPr marL="342900" indent="-342900">
              <a:buFont typeface="Arial" panose="020B0604020202020204" pitchFamily="34" charset="0"/>
              <a:buChar char="•"/>
            </a:pPr>
            <a:r>
              <a:rPr lang="pt-BR" sz="2000" dirty="0"/>
              <a:t>Imagine que você foi contratado para desenvolver um sistema de Papelaria. Independente se for um Freelancer ou sua empresa foi contratado, você precisará de um Banco de Dados para armazenar as informações de produtos, preços, estoques, vendas, etc...</a:t>
            </a:r>
          </a:p>
          <a:p>
            <a:pPr marL="342900" indent="-342900">
              <a:buFont typeface="Arial" panose="020B0604020202020204" pitchFamily="34" charset="0"/>
              <a:buChar char="•"/>
            </a:pPr>
            <a:r>
              <a:rPr lang="pt-BR" sz="2000" dirty="0"/>
              <a:t>O </a:t>
            </a:r>
            <a:r>
              <a:rPr lang="pt-BR" sz="2000" dirty="0" err="1"/>
              <a:t>Entity</a:t>
            </a:r>
            <a:r>
              <a:rPr lang="pt-BR" sz="2000" dirty="0"/>
              <a:t> Framework é um ORM que vai te ajudar nesse processo, conectando o seu código com um banco de dados de uma forma mais simples e completa do que escrever Tudo na Mão.</a:t>
            </a:r>
          </a:p>
          <a:p>
            <a:pPr marL="342900" indent="-342900">
              <a:buFont typeface="Arial" panose="020B0604020202020204" pitchFamily="34" charset="0"/>
              <a:buChar char="•"/>
            </a:pPr>
            <a:r>
              <a:rPr lang="pt-BR" sz="2000" dirty="0"/>
              <a:t>ORM significa </a:t>
            </a:r>
            <a:r>
              <a:rPr lang="pt-BR" sz="2000" dirty="0" err="1"/>
              <a:t>Object</a:t>
            </a:r>
            <a:r>
              <a:rPr lang="pt-BR" sz="2000" dirty="0"/>
              <a:t> </a:t>
            </a:r>
            <a:r>
              <a:rPr lang="pt-BR" sz="2000" dirty="0" err="1"/>
              <a:t>Relational</a:t>
            </a:r>
            <a:r>
              <a:rPr lang="pt-BR" sz="2000" dirty="0"/>
              <a:t> Mapping, é uma forma de mapear o Banco de Dados através do seu código.</a:t>
            </a:r>
          </a:p>
        </p:txBody>
      </p:sp>
    </p:spTree>
    <p:extLst>
      <p:ext uri="{BB962C8B-B14F-4D97-AF65-F5344CB8AC3E}">
        <p14:creationId xmlns:p14="http://schemas.microsoft.com/office/powerpoint/2010/main" val="391536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D400C19C-E6E1-45BC-B7B8-C02D9CB3FA91}"/>
              </a:ext>
            </a:extLst>
          </p:cNvPr>
          <p:cNvPicPr>
            <a:picLocks noChangeAspect="1"/>
          </p:cNvPicPr>
          <p:nvPr/>
        </p:nvPicPr>
        <p:blipFill>
          <a:blip r:embed="rId2"/>
          <a:stretch>
            <a:fillRect/>
          </a:stretch>
        </p:blipFill>
        <p:spPr>
          <a:xfrm>
            <a:off x="0" y="1"/>
            <a:ext cx="12192000" cy="895350"/>
          </a:xfrm>
          <a:prstGeom prst="rect">
            <a:avLst/>
          </a:prstGeom>
        </p:spPr>
      </p:pic>
      <p:sp>
        <p:nvSpPr>
          <p:cNvPr id="14" name="CaixaDeTexto 13">
            <a:extLst>
              <a:ext uri="{FF2B5EF4-FFF2-40B4-BE49-F238E27FC236}">
                <a16:creationId xmlns:a16="http://schemas.microsoft.com/office/drawing/2014/main" id="{3C1B7ED8-514E-4535-9FFF-4B87A289A92B}"/>
              </a:ext>
            </a:extLst>
          </p:cNvPr>
          <p:cNvSpPr txBox="1"/>
          <p:nvPr/>
        </p:nvSpPr>
        <p:spPr>
          <a:xfrm>
            <a:off x="4310927" y="247621"/>
            <a:ext cx="3570145" cy="400110"/>
          </a:xfrm>
          <a:prstGeom prst="rect">
            <a:avLst/>
          </a:prstGeom>
          <a:noFill/>
        </p:spPr>
        <p:txBody>
          <a:bodyPr wrap="none" rtlCol="0">
            <a:spAutoFit/>
          </a:bodyPr>
          <a:lstStyle/>
          <a:p>
            <a:r>
              <a:rPr lang="pt-BR" sz="2000" dirty="0">
                <a:solidFill>
                  <a:schemeClr val="bg1"/>
                </a:solidFill>
              </a:rPr>
              <a:t>Experts Club – </a:t>
            </a:r>
            <a:r>
              <a:rPr lang="pt-BR" sz="2000" dirty="0" err="1">
                <a:solidFill>
                  <a:schemeClr val="bg1"/>
                </a:solidFill>
              </a:rPr>
              <a:t>Entity</a:t>
            </a:r>
            <a:r>
              <a:rPr lang="pt-BR" sz="2000" dirty="0">
                <a:solidFill>
                  <a:schemeClr val="bg1"/>
                </a:solidFill>
              </a:rPr>
              <a:t> Framework</a:t>
            </a:r>
          </a:p>
        </p:txBody>
      </p:sp>
      <p:pic>
        <p:nvPicPr>
          <p:cNvPr id="16" name="Imagem 15">
            <a:extLst>
              <a:ext uri="{FF2B5EF4-FFF2-40B4-BE49-F238E27FC236}">
                <a16:creationId xmlns:a16="http://schemas.microsoft.com/office/drawing/2014/main" id="{FBB7C42D-F74A-43F9-B3FE-19F913DAF64B}"/>
              </a:ext>
            </a:extLst>
          </p:cNvPr>
          <p:cNvPicPr>
            <a:picLocks noChangeAspect="1"/>
          </p:cNvPicPr>
          <p:nvPr/>
        </p:nvPicPr>
        <p:blipFill>
          <a:blip r:embed="rId3"/>
          <a:stretch>
            <a:fillRect/>
          </a:stretch>
        </p:blipFill>
        <p:spPr>
          <a:xfrm>
            <a:off x="3518445" y="67945"/>
            <a:ext cx="792482" cy="759462"/>
          </a:xfrm>
          <a:prstGeom prst="rect">
            <a:avLst/>
          </a:prstGeom>
        </p:spPr>
      </p:pic>
      <p:sp>
        <p:nvSpPr>
          <p:cNvPr id="2" name="CaixaDeTexto 1">
            <a:extLst>
              <a:ext uri="{FF2B5EF4-FFF2-40B4-BE49-F238E27FC236}">
                <a16:creationId xmlns:a16="http://schemas.microsoft.com/office/drawing/2014/main" id="{9650DE05-5CBC-4266-90D7-DB07D82F7C08}"/>
              </a:ext>
            </a:extLst>
          </p:cNvPr>
          <p:cNvSpPr txBox="1"/>
          <p:nvPr/>
        </p:nvSpPr>
        <p:spPr>
          <a:xfrm>
            <a:off x="89452" y="1123122"/>
            <a:ext cx="11956774" cy="3231654"/>
          </a:xfrm>
          <a:prstGeom prst="rect">
            <a:avLst/>
          </a:prstGeom>
          <a:noFill/>
        </p:spPr>
        <p:txBody>
          <a:bodyPr wrap="square" rtlCol="0">
            <a:spAutoFit/>
          </a:bodyPr>
          <a:lstStyle/>
          <a:p>
            <a:r>
              <a:rPr lang="pt-BR" sz="2000" b="1" dirty="0"/>
              <a:t>Por que usar </a:t>
            </a:r>
            <a:r>
              <a:rPr lang="pt-BR" sz="2000" b="1" dirty="0" err="1"/>
              <a:t>Entity</a:t>
            </a:r>
            <a:r>
              <a:rPr lang="pt-BR" sz="2000" b="1" dirty="0"/>
              <a:t> Framework Core em vez de fazer na mão?</a:t>
            </a:r>
          </a:p>
          <a:p>
            <a:pPr marL="342900" indent="-342900">
              <a:buFont typeface="Arial" panose="020B0604020202020204" pitchFamily="34" charset="0"/>
              <a:buChar char="•"/>
            </a:pPr>
            <a:r>
              <a:rPr lang="pt-BR" sz="2000" dirty="0" err="1"/>
              <a:t>Entity</a:t>
            </a:r>
            <a:r>
              <a:rPr lang="pt-BR" sz="2000" dirty="0"/>
              <a:t> Framework Core é um ORM muito completo, feito em </a:t>
            </a:r>
            <a:r>
              <a:rPr lang="pt-BR" sz="2000" dirty="0" err="1"/>
              <a:t>.Net</a:t>
            </a:r>
            <a:r>
              <a:rPr lang="pt-BR" sz="2000" dirty="0"/>
              <a:t> Core com código Open </a:t>
            </a:r>
            <a:r>
              <a:rPr lang="pt-BR" sz="2000" dirty="0" err="1"/>
              <a:t>Source</a:t>
            </a:r>
            <a:r>
              <a:rPr lang="pt-BR" sz="2000" dirty="0"/>
              <a:t> e pode ser utilizado em: Windows, Linux, </a:t>
            </a:r>
            <a:r>
              <a:rPr lang="pt-BR" sz="2000" dirty="0" err="1"/>
              <a:t>MacOS</a:t>
            </a:r>
            <a:r>
              <a:rPr lang="pt-BR" sz="2000" dirty="0"/>
              <a:t>, Docker e outros.</a:t>
            </a:r>
          </a:p>
          <a:p>
            <a:pPr marL="342900" indent="-342900">
              <a:buFont typeface="Arial" panose="020B0604020202020204" pitchFamily="34" charset="0"/>
              <a:buChar char="•"/>
            </a:pPr>
            <a:r>
              <a:rPr lang="pt-BR" sz="2000" dirty="0"/>
              <a:t>Suporte atualmente mais de 20 tipos de bancos de dados. Por exemplo: SQL Server, Oracle, </a:t>
            </a:r>
            <a:r>
              <a:rPr lang="pt-BR" sz="2000" dirty="0" err="1"/>
              <a:t>MySql</a:t>
            </a:r>
            <a:r>
              <a:rPr lang="pt-BR" sz="2000" dirty="0"/>
              <a:t>, </a:t>
            </a:r>
            <a:r>
              <a:rPr lang="pt-BR" sz="2000" dirty="0" err="1"/>
              <a:t>CosmosDB</a:t>
            </a:r>
            <a:r>
              <a:rPr lang="pt-BR" sz="2000" dirty="0"/>
              <a:t>, </a:t>
            </a:r>
            <a:r>
              <a:rPr lang="pt-BR" sz="2000" dirty="0" err="1"/>
              <a:t>Postgresql</a:t>
            </a:r>
            <a:r>
              <a:rPr lang="pt-BR" sz="2000" dirty="0"/>
              <a:t>, </a:t>
            </a:r>
            <a:r>
              <a:rPr lang="pt-BR" sz="2000" dirty="0" err="1"/>
              <a:t>SQLite</a:t>
            </a:r>
            <a:r>
              <a:rPr lang="pt-BR" sz="2000" dirty="0"/>
              <a:t>, bancos em memória e muitos outros.</a:t>
            </a:r>
          </a:p>
          <a:p>
            <a:pPr marL="342900" indent="-342900">
              <a:buFont typeface="Arial" panose="020B0604020202020204" pitchFamily="34" charset="0"/>
              <a:buChar char="•"/>
            </a:pPr>
            <a:r>
              <a:rPr lang="pt-BR" sz="2000" dirty="0"/>
              <a:t>Trabalha com </a:t>
            </a:r>
            <a:r>
              <a:rPr lang="pt-BR" sz="2000" dirty="0" err="1"/>
              <a:t>Code</a:t>
            </a:r>
            <a:r>
              <a:rPr lang="pt-BR" sz="2000" dirty="0"/>
              <a:t> </a:t>
            </a:r>
            <a:r>
              <a:rPr lang="pt-BR" sz="2000" dirty="0" err="1"/>
              <a:t>First</a:t>
            </a:r>
            <a:r>
              <a:rPr lang="pt-BR" sz="2000" dirty="0"/>
              <a:t>. A partir do seu código o banco de dados será criado, evitando que o banco esteja com uma estrutura e sua aplicação com outra. Também facilita muito na entrega e no gerenciamento de versões. Já que seu banco é uma cópia do seu código e você não precisa se preocupar se o código e o banco estão na mesma versão. Ou então se o DBA se lembrou de executar todos os scripts solicitados para realizar a publicação do sistema. </a:t>
            </a:r>
            <a:r>
              <a:rPr lang="pt-BR" sz="2400" b="1" dirty="0"/>
              <a:t>Vamos ver na Prática como isso funciona?</a:t>
            </a:r>
          </a:p>
        </p:txBody>
      </p:sp>
    </p:spTree>
    <p:extLst>
      <p:ext uri="{BB962C8B-B14F-4D97-AF65-F5344CB8AC3E}">
        <p14:creationId xmlns:p14="http://schemas.microsoft.com/office/powerpoint/2010/main" val="184177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D400C19C-E6E1-45BC-B7B8-C02D9CB3FA91}"/>
              </a:ext>
            </a:extLst>
          </p:cNvPr>
          <p:cNvPicPr>
            <a:picLocks noChangeAspect="1"/>
          </p:cNvPicPr>
          <p:nvPr/>
        </p:nvPicPr>
        <p:blipFill>
          <a:blip r:embed="rId2"/>
          <a:stretch>
            <a:fillRect/>
          </a:stretch>
        </p:blipFill>
        <p:spPr>
          <a:xfrm>
            <a:off x="0" y="1"/>
            <a:ext cx="12192000" cy="895350"/>
          </a:xfrm>
          <a:prstGeom prst="rect">
            <a:avLst/>
          </a:prstGeom>
        </p:spPr>
      </p:pic>
      <p:sp>
        <p:nvSpPr>
          <p:cNvPr id="14" name="CaixaDeTexto 13">
            <a:extLst>
              <a:ext uri="{FF2B5EF4-FFF2-40B4-BE49-F238E27FC236}">
                <a16:creationId xmlns:a16="http://schemas.microsoft.com/office/drawing/2014/main" id="{3C1B7ED8-514E-4535-9FFF-4B87A289A92B}"/>
              </a:ext>
            </a:extLst>
          </p:cNvPr>
          <p:cNvSpPr txBox="1"/>
          <p:nvPr/>
        </p:nvSpPr>
        <p:spPr>
          <a:xfrm>
            <a:off x="4310927" y="247621"/>
            <a:ext cx="3570145" cy="400110"/>
          </a:xfrm>
          <a:prstGeom prst="rect">
            <a:avLst/>
          </a:prstGeom>
          <a:noFill/>
        </p:spPr>
        <p:txBody>
          <a:bodyPr wrap="none" rtlCol="0">
            <a:spAutoFit/>
          </a:bodyPr>
          <a:lstStyle/>
          <a:p>
            <a:r>
              <a:rPr lang="pt-BR" sz="2000" dirty="0">
                <a:solidFill>
                  <a:schemeClr val="bg1"/>
                </a:solidFill>
              </a:rPr>
              <a:t>Experts Club – </a:t>
            </a:r>
            <a:r>
              <a:rPr lang="pt-BR" sz="2000" dirty="0" err="1">
                <a:solidFill>
                  <a:schemeClr val="bg1"/>
                </a:solidFill>
              </a:rPr>
              <a:t>Entity</a:t>
            </a:r>
            <a:r>
              <a:rPr lang="pt-BR" sz="2000" dirty="0">
                <a:solidFill>
                  <a:schemeClr val="bg1"/>
                </a:solidFill>
              </a:rPr>
              <a:t> Framework</a:t>
            </a:r>
          </a:p>
        </p:txBody>
      </p:sp>
      <p:pic>
        <p:nvPicPr>
          <p:cNvPr id="16" name="Imagem 15">
            <a:extLst>
              <a:ext uri="{FF2B5EF4-FFF2-40B4-BE49-F238E27FC236}">
                <a16:creationId xmlns:a16="http://schemas.microsoft.com/office/drawing/2014/main" id="{FBB7C42D-F74A-43F9-B3FE-19F913DAF64B}"/>
              </a:ext>
            </a:extLst>
          </p:cNvPr>
          <p:cNvPicPr>
            <a:picLocks noChangeAspect="1"/>
          </p:cNvPicPr>
          <p:nvPr/>
        </p:nvPicPr>
        <p:blipFill>
          <a:blip r:embed="rId3"/>
          <a:stretch>
            <a:fillRect/>
          </a:stretch>
        </p:blipFill>
        <p:spPr>
          <a:xfrm>
            <a:off x="3518445" y="67945"/>
            <a:ext cx="792482" cy="759462"/>
          </a:xfrm>
          <a:prstGeom prst="rect">
            <a:avLst/>
          </a:prstGeom>
        </p:spPr>
      </p:pic>
      <p:sp>
        <p:nvSpPr>
          <p:cNvPr id="2" name="CaixaDeTexto 1">
            <a:extLst>
              <a:ext uri="{FF2B5EF4-FFF2-40B4-BE49-F238E27FC236}">
                <a16:creationId xmlns:a16="http://schemas.microsoft.com/office/drawing/2014/main" id="{9650DE05-5CBC-4266-90D7-DB07D82F7C08}"/>
              </a:ext>
            </a:extLst>
          </p:cNvPr>
          <p:cNvSpPr txBox="1"/>
          <p:nvPr/>
        </p:nvSpPr>
        <p:spPr>
          <a:xfrm>
            <a:off x="89452" y="1123122"/>
            <a:ext cx="11956774" cy="400110"/>
          </a:xfrm>
          <a:prstGeom prst="rect">
            <a:avLst/>
          </a:prstGeom>
          <a:noFill/>
        </p:spPr>
        <p:txBody>
          <a:bodyPr wrap="square" rtlCol="0">
            <a:spAutoFit/>
          </a:bodyPr>
          <a:lstStyle/>
          <a:p>
            <a:r>
              <a:rPr lang="pt-BR" sz="2000" b="1" dirty="0"/>
              <a:t>Escolhendo o Banco de Dados:</a:t>
            </a:r>
          </a:p>
        </p:txBody>
      </p:sp>
      <p:pic>
        <p:nvPicPr>
          <p:cNvPr id="6" name="Imagem 5">
            <a:extLst>
              <a:ext uri="{FF2B5EF4-FFF2-40B4-BE49-F238E27FC236}">
                <a16:creationId xmlns:a16="http://schemas.microsoft.com/office/drawing/2014/main" id="{69495669-EE90-4E1F-BED7-639CABDC9EA9}"/>
              </a:ext>
            </a:extLst>
          </p:cNvPr>
          <p:cNvPicPr>
            <a:picLocks noChangeAspect="1"/>
          </p:cNvPicPr>
          <p:nvPr/>
        </p:nvPicPr>
        <p:blipFill>
          <a:blip r:embed="rId4"/>
          <a:stretch>
            <a:fillRect/>
          </a:stretch>
        </p:blipFill>
        <p:spPr>
          <a:xfrm>
            <a:off x="89452" y="1660405"/>
            <a:ext cx="6516009" cy="714475"/>
          </a:xfrm>
          <a:prstGeom prst="rect">
            <a:avLst/>
          </a:prstGeom>
        </p:spPr>
      </p:pic>
      <p:pic>
        <p:nvPicPr>
          <p:cNvPr id="8" name="Imagem 7">
            <a:extLst>
              <a:ext uri="{FF2B5EF4-FFF2-40B4-BE49-F238E27FC236}">
                <a16:creationId xmlns:a16="http://schemas.microsoft.com/office/drawing/2014/main" id="{311FC637-2EB0-41C2-A970-815C8CF6C35F}"/>
              </a:ext>
            </a:extLst>
          </p:cNvPr>
          <p:cNvPicPr>
            <a:picLocks noChangeAspect="1"/>
          </p:cNvPicPr>
          <p:nvPr/>
        </p:nvPicPr>
        <p:blipFill>
          <a:blip r:embed="rId5"/>
          <a:stretch>
            <a:fillRect/>
          </a:stretch>
        </p:blipFill>
        <p:spPr>
          <a:xfrm>
            <a:off x="89452" y="2512053"/>
            <a:ext cx="6516009" cy="676369"/>
          </a:xfrm>
          <a:prstGeom prst="rect">
            <a:avLst/>
          </a:prstGeom>
        </p:spPr>
      </p:pic>
      <p:pic>
        <p:nvPicPr>
          <p:cNvPr id="10" name="Imagem 9">
            <a:extLst>
              <a:ext uri="{FF2B5EF4-FFF2-40B4-BE49-F238E27FC236}">
                <a16:creationId xmlns:a16="http://schemas.microsoft.com/office/drawing/2014/main" id="{F5001123-8706-46EB-9F31-C0C7072E41D3}"/>
              </a:ext>
            </a:extLst>
          </p:cNvPr>
          <p:cNvPicPr>
            <a:picLocks noChangeAspect="1"/>
          </p:cNvPicPr>
          <p:nvPr/>
        </p:nvPicPr>
        <p:blipFill>
          <a:blip r:embed="rId6"/>
          <a:stretch>
            <a:fillRect/>
          </a:stretch>
        </p:blipFill>
        <p:spPr>
          <a:xfrm>
            <a:off x="89452" y="3294725"/>
            <a:ext cx="6516009" cy="619211"/>
          </a:xfrm>
          <a:prstGeom prst="rect">
            <a:avLst/>
          </a:prstGeom>
        </p:spPr>
      </p:pic>
      <p:pic>
        <p:nvPicPr>
          <p:cNvPr id="13" name="Imagem 12">
            <a:extLst>
              <a:ext uri="{FF2B5EF4-FFF2-40B4-BE49-F238E27FC236}">
                <a16:creationId xmlns:a16="http://schemas.microsoft.com/office/drawing/2014/main" id="{5259DEB3-0DB8-4498-9839-67D0FC53A0DD}"/>
              </a:ext>
            </a:extLst>
          </p:cNvPr>
          <p:cNvPicPr>
            <a:picLocks noChangeAspect="1"/>
          </p:cNvPicPr>
          <p:nvPr/>
        </p:nvPicPr>
        <p:blipFill>
          <a:blip r:embed="rId7"/>
          <a:stretch>
            <a:fillRect/>
          </a:stretch>
        </p:blipFill>
        <p:spPr>
          <a:xfrm>
            <a:off x="89452" y="4020239"/>
            <a:ext cx="6516008" cy="657317"/>
          </a:xfrm>
          <a:prstGeom prst="rect">
            <a:avLst/>
          </a:prstGeom>
        </p:spPr>
      </p:pic>
    </p:spTree>
    <p:extLst>
      <p:ext uri="{BB962C8B-B14F-4D97-AF65-F5344CB8AC3E}">
        <p14:creationId xmlns:p14="http://schemas.microsoft.com/office/powerpoint/2010/main" val="219560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D400C19C-E6E1-45BC-B7B8-C02D9CB3FA91}"/>
              </a:ext>
            </a:extLst>
          </p:cNvPr>
          <p:cNvPicPr>
            <a:picLocks noChangeAspect="1"/>
          </p:cNvPicPr>
          <p:nvPr/>
        </p:nvPicPr>
        <p:blipFill>
          <a:blip r:embed="rId2"/>
          <a:stretch>
            <a:fillRect/>
          </a:stretch>
        </p:blipFill>
        <p:spPr>
          <a:xfrm>
            <a:off x="0" y="1"/>
            <a:ext cx="12192000" cy="895350"/>
          </a:xfrm>
          <a:prstGeom prst="rect">
            <a:avLst/>
          </a:prstGeom>
        </p:spPr>
      </p:pic>
      <p:sp>
        <p:nvSpPr>
          <p:cNvPr id="14" name="CaixaDeTexto 13">
            <a:extLst>
              <a:ext uri="{FF2B5EF4-FFF2-40B4-BE49-F238E27FC236}">
                <a16:creationId xmlns:a16="http://schemas.microsoft.com/office/drawing/2014/main" id="{3C1B7ED8-514E-4535-9FFF-4B87A289A92B}"/>
              </a:ext>
            </a:extLst>
          </p:cNvPr>
          <p:cNvSpPr txBox="1"/>
          <p:nvPr/>
        </p:nvSpPr>
        <p:spPr>
          <a:xfrm>
            <a:off x="4310927" y="247621"/>
            <a:ext cx="3570145" cy="400110"/>
          </a:xfrm>
          <a:prstGeom prst="rect">
            <a:avLst/>
          </a:prstGeom>
          <a:noFill/>
        </p:spPr>
        <p:txBody>
          <a:bodyPr wrap="none" rtlCol="0">
            <a:spAutoFit/>
          </a:bodyPr>
          <a:lstStyle/>
          <a:p>
            <a:r>
              <a:rPr lang="pt-BR" sz="2000" dirty="0">
                <a:solidFill>
                  <a:schemeClr val="bg1"/>
                </a:solidFill>
              </a:rPr>
              <a:t>Experts Club – </a:t>
            </a:r>
            <a:r>
              <a:rPr lang="pt-BR" sz="2000" dirty="0" err="1">
                <a:solidFill>
                  <a:schemeClr val="bg1"/>
                </a:solidFill>
              </a:rPr>
              <a:t>Entity</a:t>
            </a:r>
            <a:r>
              <a:rPr lang="pt-BR" sz="2000" dirty="0">
                <a:solidFill>
                  <a:schemeClr val="bg1"/>
                </a:solidFill>
              </a:rPr>
              <a:t> Framework</a:t>
            </a:r>
          </a:p>
        </p:txBody>
      </p:sp>
      <p:pic>
        <p:nvPicPr>
          <p:cNvPr id="16" name="Imagem 15">
            <a:extLst>
              <a:ext uri="{FF2B5EF4-FFF2-40B4-BE49-F238E27FC236}">
                <a16:creationId xmlns:a16="http://schemas.microsoft.com/office/drawing/2014/main" id="{FBB7C42D-F74A-43F9-B3FE-19F913DAF64B}"/>
              </a:ext>
            </a:extLst>
          </p:cNvPr>
          <p:cNvPicPr>
            <a:picLocks noChangeAspect="1"/>
          </p:cNvPicPr>
          <p:nvPr/>
        </p:nvPicPr>
        <p:blipFill>
          <a:blip r:embed="rId3"/>
          <a:stretch>
            <a:fillRect/>
          </a:stretch>
        </p:blipFill>
        <p:spPr>
          <a:xfrm>
            <a:off x="3518445" y="67945"/>
            <a:ext cx="792482" cy="759462"/>
          </a:xfrm>
          <a:prstGeom prst="rect">
            <a:avLst/>
          </a:prstGeom>
        </p:spPr>
      </p:pic>
      <p:sp>
        <p:nvSpPr>
          <p:cNvPr id="2" name="CaixaDeTexto 1">
            <a:extLst>
              <a:ext uri="{FF2B5EF4-FFF2-40B4-BE49-F238E27FC236}">
                <a16:creationId xmlns:a16="http://schemas.microsoft.com/office/drawing/2014/main" id="{9650DE05-5CBC-4266-90D7-DB07D82F7C08}"/>
              </a:ext>
            </a:extLst>
          </p:cNvPr>
          <p:cNvSpPr txBox="1"/>
          <p:nvPr/>
        </p:nvSpPr>
        <p:spPr>
          <a:xfrm>
            <a:off x="89452" y="1123122"/>
            <a:ext cx="11956774" cy="400110"/>
          </a:xfrm>
          <a:prstGeom prst="rect">
            <a:avLst/>
          </a:prstGeom>
          <a:noFill/>
        </p:spPr>
        <p:txBody>
          <a:bodyPr wrap="square" rtlCol="0">
            <a:spAutoFit/>
          </a:bodyPr>
          <a:lstStyle/>
          <a:p>
            <a:r>
              <a:rPr lang="pt-BR" sz="2000" b="1" dirty="0"/>
              <a:t>Criando o Banco de Dados:</a:t>
            </a:r>
          </a:p>
        </p:txBody>
      </p:sp>
      <p:pic>
        <p:nvPicPr>
          <p:cNvPr id="4" name="Imagem 3">
            <a:extLst>
              <a:ext uri="{FF2B5EF4-FFF2-40B4-BE49-F238E27FC236}">
                <a16:creationId xmlns:a16="http://schemas.microsoft.com/office/drawing/2014/main" id="{9DD6D3DC-F56A-4DEB-B8F4-80008A3327AC}"/>
              </a:ext>
            </a:extLst>
          </p:cNvPr>
          <p:cNvPicPr>
            <a:picLocks noChangeAspect="1"/>
          </p:cNvPicPr>
          <p:nvPr/>
        </p:nvPicPr>
        <p:blipFill>
          <a:blip r:embed="rId4"/>
          <a:stretch>
            <a:fillRect/>
          </a:stretch>
        </p:blipFill>
        <p:spPr>
          <a:xfrm>
            <a:off x="-1" y="1523232"/>
            <a:ext cx="12192000" cy="961710"/>
          </a:xfrm>
          <a:prstGeom prst="rect">
            <a:avLst/>
          </a:prstGeom>
        </p:spPr>
      </p:pic>
      <p:sp>
        <p:nvSpPr>
          <p:cNvPr id="15" name="CaixaDeTexto 14">
            <a:extLst>
              <a:ext uri="{FF2B5EF4-FFF2-40B4-BE49-F238E27FC236}">
                <a16:creationId xmlns:a16="http://schemas.microsoft.com/office/drawing/2014/main" id="{D011C76D-4BEE-4425-9B16-3069B80CC3FD}"/>
              </a:ext>
            </a:extLst>
          </p:cNvPr>
          <p:cNvSpPr txBox="1"/>
          <p:nvPr/>
        </p:nvSpPr>
        <p:spPr>
          <a:xfrm>
            <a:off x="89452" y="2743491"/>
            <a:ext cx="6097656" cy="369332"/>
          </a:xfrm>
          <a:prstGeom prst="rect">
            <a:avLst/>
          </a:prstGeom>
          <a:noFill/>
        </p:spPr>
        <p:txBody>
          <a:bodyPr wrap="square">
            <a:spAutoFit/>
          </a:bodyPr>
          <a:lstStyle/>
          <a:p>
            <a:r>
              <a:rPr lang="pt-BR" sz="1800" b="1" dirty="0"/>
              <a:t>Criando a tabela Produtos:</a:t>
            </a:r>
          </a:p>
        </p:txBody>
      </p:sp>
      <p:pic>
        <p:nvPicPr>
          <p:cNvPr id="9" name="Imagem 8">
            <a:extLst>
              <a:ext uri="{FF2B5EF4-FFF2-40B4-BE49-F238E27FC236}">
                <a16:creationId xmlns:a16="http://schemas.microsoft.com/office/drawing/2014/main" id="{02FE0BCA-5729-4868-AAFC-F2FEDD0D1F3D}"/>
              </a:ext>
            </a:extLst>
          </p:cNvPr>
          <p:cNvPicPr>
            <a:picLocks noChangeAspect="1"/>
          </p:cNvPicPr>
          <p:nvPr/>
        </p:nvPicPr>
        <p:blipFill>
          <a:blip r:embed="rId5"/>
          <a:stretch>
            <a:fillRect/>
          </a:stretch>
        </p:blipFill>
        <p:spPr>
          <a:xfrm>
            <a:off x="0" y="3112823"/>
            <a:ext cx="9469171" cy="2238687"/>
          </a:xfrm>
          <a:prstGeom prst="rect">
            <a:avLst/>
          </a:prstGeom>
        </p:spPr>
      </p:pic>
      <p:sp>
        <p:nvSpPr>
          <p:cNvPr id="17" name="CaixaDeTexto 16">
            <a:extLst>
              <a:ext uri="{FF2B5EF4-FFF2-40B4-BE49-F238E27FC236}">
                <a16:creationId xmlns:a16="http://schemas.microsoft.com/office/drawing/2014/main" id="{DBDCABBD-EAAF-4998-A1A6-C1B7793BBD9F}"/>
              </a:ext>
            </a:extLst>
          </p:cNvPr>
          <p:cNvSpPr txBox="1"/>
          <p:nvPr/>
        </p:nvSpPr>
        <p:spPr>
          <a:xfrm>
            <a:off x="89452" y="5610059"/>
            <a:ext cx="6097656" cy="369332"/>
          </a:xfrm>
          <a:prstGeom prst="rect">
            <a:avLst/>
          </a:prstGeom>
          <a:noFill/>
        </p:spPr>
        <p:txBody>
          <a:bodyPr wrap="square">
            <a:spAutoFit/>
          </a:bodyPr>
          <a:lstStyle/>
          <a:p>
            <a:r>
              <a:rPr lang="pt-BR" sz="1800" b="1" dirty="0"/>
              <a:t>Atualizando o banco pela </a:t>
            </a:r>
            <a:r>
              <a:rPr lang="pt-BR" sz="1800" b="1" dirty="0" err="1"/>
              <a:t>Migration</a:t>
            </a:r>
            <a:r>
              <a:rPr lang="pt-BR" b="1" dirty="0"/>
              <a:t>:</a:t>
            </a:r>
            <a:endParaRPr lang="pt-BR" sz="1800" b="1" dirty="0"/>
          </a:p>
        </p:txBody>
      </p:sp>
      <p:sp>
        <p:nvSpPr>
          <p:cNvPr id="19" name="CaixaDeTexto 18">
            <a:extLst>
              <a:ext uri="{FF2B5EF4-FFF2-40B4-BE49-F238E27FC236}">
                <a16:creationId xmlns:a16="http://schemas.microsoft.com/office/drawing/2014/main" id="{70F1B45A-F6BD-4986-90FC-392767FAFB8B}"/>
              </a:ext>
            </a:extLst>
          </p:cNvPr>
          <p:cNvSpPr txBox="1"/>
          <p:nvPr/>
        </p:nvSpPr>
        <p:spPr>
          <a:xfrm>
            <a:off x="89452" y="5979391"/>
            <a:ext cx="6097656" cy="369332"/>
          </a:xfrm>
          <a:prstGeom prst="rect">
            <a:avLst/>
          </a:prstGeom>
          <a:noFill/>
        </p:spPr>
        <p:txBody>
          <a:bodyPr wrap="square">
            <a:spAutoFit/>
          </a:bodyPr>
          <a:lstStyle/>
          <a:p>
            <a:r>
              <a:rPr lang="pt-BR" dirty="0"/>
              <a:t>update-</a:t>
            </a:r>
            <a:r>
              <a:rPr lang="pt-BR" dirty="0" err="1"/>
              <a:t>database</a:t>
            </a:r>
            <a:r>
              <a:rPr lang="pt-BR" dirty="0"/>
              <a:t> -</a:t>
            </a:r>
            <a:r>
              <a:rPr lang="pt-BR" dirty="0" err="1"/>
              <a:t>migration</a:t>
            </a:r>
            <a:r>
              <a:rPr lang="pt-BR" dirty="0"/>
              <a:t> </a:t>
            </a:r>
            <a:r>
              <a:rPr lang="pt-BR" dirty="0" err="1"/>
              <a:t>AdicionarCategoria</a:t>
            </a:r>
            <a:endParaRPr lang="pt-BR" dirty="0"/>
          </a:p>
        </p:txBody>
      </p:sp>
    </p:spTree>
    <p:extLst>
      <p:ext uri="{BB962C8B-B14F-4D97-AF65-F5344CB8AC3E}">
        <p14:creationId xmlns:p14="http://schemas.microsoft.com/office/powerpoint/2010/main" val="422465843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338</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Rodolfo Ramos de Camargo</dc:creator>
  <cp:lastModifiedBy>Rodolfo Ramos de Camargo</cp:lastModifiedBy>
  <cp:revision>2</cp:revision>
  <dcterms:created xsi:type="dcterms:W3CDTF">2021-08-24T22:34:27Z</dcterms:created>
  <dcterms:modified xsi:type="dcterms:W3CDTF">2021-08-24T23:47:33Z</dcterms:modified>
</cp:coreProperties>
</file>