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10/29/2025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AR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10/29/2025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camnugent/california-housing-price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67260-368F-4BCB-3E1E-6A631618C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047" y="298764"/>
            <a:ext cx="11552221" cy="3494638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Presentación: Predicción de Precios de Viviendas en California</a:t>
            </a:r>
            <a:br>
              <a:rPr lang="es-ES" b="1" dirty="0"/>
            </a:br>
            <a:endParaRPr lang="es-A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AC94B5-9924-0D4E-15C1-DED57A831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t-BR" b="1" dirty="0"/>
              <a:t>Autor: </a:t>
            </a:r>
            <a:r>
              <a:rPr lang="pt-BR" dirty="0"/>
              <a:t>Rodolfo Nicolás Velasco </a:t>
            </a:r>
            <a:r>
              <a:rPr lang="pt-BR" dirty="0" err="1"/>
              <a:t>Fessler</a:t>
            </a:r>
            <a:endParaRPr lang="pt-BR" dirty="0"/>
          </a:p>
          <a:p>
            <a:r>
              <a:rPr lang="es-ES" b="1" dirty="0"/>
              <a:t>Caso de estudio: </a:t>
            </a:r>
            <a:r>
              <a:rPr lang="es-ES" dirty="0"/>
              <a:t>Predicción de Precios de Viviendas (California </a:t>
            </a:r>
            <a:r>
              <a:rPr lang="es-ES" dirty="0" err="1"/>
              <a:t>Housing</a:t>
            </a:r>
            <a:r>
              <a:rPr lang="es-ES" dirty="0"/>
              <a:t> </a:t>
            </a:r>
            <a:r>
              <a:rPr lang="es-ES" dirty="0" err="1"/>
              <a:t>Dataset</a:t>
            </a:r>
            <a:r>
              <a:rPr lang="es-ES" dirty="0"/>
              <a:t>)</a:t>
            </a:r>
          </a:p>
          <a:p>
            <a:r>
              <a:rPr lang="es-AR" b="1" dirty="0"/>
              <a:t>Fuente del </a:t>
            </a:r>
            <a:r>
              <a:rPr lang="es-AR" b="1" dirty="0" err="1"/>
              <a:t>Dataset</a:t>
            </a:r>
            <a:r>
              <a:rPr lang="es-AR" b="1" dirty="0"/>
              <a:t>: </a:t>
            </a:r>
            <a:r>
              <a:rPr lang="es-AR" dirty="0">
                <a:hlinkClick r:id="rId2"/>
              </a:rPr>
              <a:t>https://www.kaggle.com/datasets/camnugent/california-housing-prices</a:t>
            </a:r>
            <a:endParaRPr lang="es-AR" dirty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84502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77F5C-050C-D002-E078-A3F2B97E2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9. Recomendaciones y Futuras Mejoras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D02A09-6C29-C910-9979-ABC63CDD5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Incorporar datos más recientes (post-1990).</a:t>
            </a:r>
          </a:p>
          <a:p>
            <a:r>
              <a:rPr lang="es-ES" dirty="0"/>
              <a:t>Probar modelos avanzados (</a:t>
            </a:r>
            <a:r>
              <a:rPr lang="es-ES" dirty="0" err="1"/>
              <a:t>XGBoost</a:t>
            </a:r>
            <a:r>
              <a:rPr lang="es-ES" dirty="0"/>
              <a:t>, </a:t>
            </a:r>
            <a:r>
              <a:rPr lang="es-ES" dirty="0" err="1"/>
              <a:t>LightGBM</a:t>
            </a:r>
            <a:r>
              <a:rPr lang="es-ES" dirty="0"/>
              <a:t>).</a:t>
            </a:r>
          </a:p>
          <a:p>
            <a:r>
              <a:rPr lang="es-ES" dirty="0"/>
              <a:t>Agregar variables de entorno: distancia a ciudades, calidad de escuelas, crimen, etc.</a:t>
            </a:r>
          </a:p>
          <a:p>
            <a:r>
              <a:rPr lang="es-ES" dirty="0"/>
              <a:t>Integrar la solución en herramientas interactivas para tasadores.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39519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EE8D9-6D50-68A7-AC3C-EFF118F93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10. Conclusión General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31A37A-24BB-9FE9-5C6D-0BF684E3B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modelo desarrollado demuestra que el uso de </a:t>
            </a:r>
            <a:r>
              <a:rPr lang="es-ES" i="1" dirty="0"/>
              <a:t>Machine </a:t>
            </a:r>
            <a:r>
              <a:rPr lang="es-ES" i="1" dirty="0" err="1"/>
              <a:t>Learning</a:t>
            </a:r>
            <a:r>
              <a:rPr lang="es-ES" i="1" dirty="0"/>
              <a:t> </a:t>
            </a:r>
            <a:r>
              <a:rPr lang="es-ES" dirty="0"/>
              <a:t>puede transformar la valuación</a:t>
            </a:r>
          </a:p>
          <a:p>
            <a:r>
              <a:rPr lang="es-ES" dirty="0"/>
              <a:t>inmobiliaria en un proceso objetivo, rápido y basado en evidencia, aportando gran valor al sector</a:t>
            </a:r>
          </a:p>
          <a:p>
            <a:r>
              <a:rPr lang="es-AR" dirty="0"/>
              <a:t>inmobiliario y financiero.</a:t>
            </a:r>
          </a:p>
        </p:txBody>
      </p:sp>
    </p:spTree>
    <p:extLst>
      <p:ext uri="{BB962C8B-B14F-4D97-AF65-F5344CB8AC3E}">
        <p14:creationId xmlns:p14="http://schemas.microsoft.com/office/powerpoint/2010/main" val="1326348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634D81-557D-95C4-D3ED-0B372E322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1. Introducción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747C1C-2888-99F5-1543-5BC93D702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Problema: Valorar viviendas en California de forma precisa y automatizada.</a:t>
            </a:r>
          </a:p>
          <a:p>
            <a:r>
              <a:rPr lang="es-ES" dirty="0"/>
              <a:t>Solución: Modelo de </a:t>
            </a:r>
            <a:r>
              <a:rPr lang="es-ES" i="1" dirty="0"/>
              <a:t>Machine </a:t>
            </a:r>
            <a:r>
              <a:rPr lang="es-ES" i="1" dirty="0" err="1"/>
              <a:t>Learning</a:t>
            </a:r>
            <a:r>
              <a:rPr lang="es-ES" i="1" dirty="0"/>
              <a:t> </a:t>
            </a:r>
            <a:r>
              <a:rPr lang="es-ES" dirty="0"/>
              <a:t>que predice el valor medio de una vivienda</a:t>
            </a:r>
          </a:p>
          <a:p>
            <a:r>
              <a:rPr lang="es-AR" dirty="0"/>
              <a:t>(“</a:t>
            </a:r>
            <a:r>
              <a:rPr lang="es-AR" dirty="0" err="1"/>
              <a:t>median_house_value</a:t>
            </a:r>
            <a:r>
              <a:rPr lang="es-AR" dirty="0"/>
              <a:t>”).</a:t>
            </a:r>
          </a:p>
          <a:p>
            <a:r>
              <a:rPr lang="es-ES" dirty="0"/>
              <a:t>Objetivo: Reducir el costo y tiempo del proceso de tasación mediante un modelo de datos.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43858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4E06FB-6049-16E7-7C5F-828B2A2E9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2. Objetivos del Proyecto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9FEB5B-D631-6E0B-2923-6A8632FF1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Construir un modelo predictivo basado en datos reales.</a:t>
            </a:r>
          </a:p>
          <a:p>
            <a:r>
              <a:rPr lang="es-ES" dirty="0"/>
              <a:t>Documentar el proceso de limpieza, análisis y modelado.</a:t>
            </a:r>
          </a:p>
          <a:p>
            <a:r>
              <a:rPr lang="es-ES" dirty="0"/>
              <a:t>Brindar una herramienta de apoyo para tasadores, agentes inmobiliarios e inversionistas.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93535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EE0A6D-141B-30B6-4571-A70817381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3. </a:t>
            </a:r>
            <a:r>
              <a:rPr lang="es-AR" dirty="0" err="1"/>
              <a:t>Stakeholders</a:t>
            </a:r>
            <a:r>
              <a:rPr lang="es-AR" dirty="0"/>
              <a:t> y Usuarios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5EA08D-94EB-B2E4-4508-BCA042E49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b="1" dirty="0" err="1"/>
              <a:t>Stakeholders</a:t>
            </a:r>
            <a:r>
              <a:rPr lang="es-AR" b="1" dirty="0"/>
              <a:t>:</a:t>
            </a:r>
          </a:p>
          <a:p>
            <a:r>
              <a:rPr lang="es-AR" dirty="0"/>
              <a:t>- Inversionistas inmobiliarios.</a:t>
            </a:r>
          </a:p>
          <a:p>
            <a:r>
              <a:rPr lang="es-AR" dirty="0"/>
              <a:t>- Bancos y entidades hipotecarias.</a:t>
            </a:r>
          </a:p>
          <a:p>
            <a:r>
              <a:rPr lang="es-AR" dirty="0"/>
              <a:t>- Desarrolladores inmobiliarios.</a:t>
            </a:r>
          </a:p>
          <a:p>
            <a:r>
              <a:rPr lang="es-AR" b="1" dirty="0"/>
              <a:t>Usuarios finales:</a:t>
            </a:r>
          </a:p>
          <a:p>
            <a:r>
              <a:rPr lang="es-AR" dirty="0"/>
              <a:t>- Tasadores de propiedades.</a:t>
            </a:r>
          </a:p>
          <a:p>
            <a:r>
              <a:rPr lang="es-AR" dirty="0"/>
              <a:t>- Agentes inmobiliarios.</a:t>
            </a:r>
          </a:p>
          <a:p>
            <a:r>
              <a:rPr lang="es-AR" dirty="0"/>
              <a:t>- Analistas de datos.</a:t>
            </a:r>
          </a:p>
        </p:txBody>
      </p:sp>
    </p:spTree>
    <p:extLst>
      <p:ext uri="{BB962C8B-B14F-4D97-AF65-F5344CB8AC3E}">
        <p14:creationId xmlns:p14="http://schemas.microsoft.com/office/powerpoint/2010/main" val="131125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14163-02D1-42B0-96A1-A61547259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4. Metodología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7652B1-861C-23A7-B08D-F5A8D783E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b="1" dirty="0"/>
              <a:t>Etapas principales:</a:t>
            </a:r>
          </a:p>
          <a:p>
            <a:r>
              <a:rPr lang="es-ES" dirty="0"/>
              <a:t>1. Limpieza y preparación de datos (imputación, codificación, estratificación).</a:t>
            </a:r>
          </a:p>
          <a:p>
            <a:r>
              <a:rPr lang="es-AR" dirty="0"/>
              <a:t>2. Ingeniería de características (ratios como </a:t>
            </a:r>
            <a:r>
              <a:rPr lang="es-AR" dirty="0" err="1"/>
              <a:t>rooms_per_household</a:t>
            </a:r>
            <a:r>
              <a:rPr lang="es-AR" dirty="0"/>
              <a:t>).</a:t>
            </a:r>
          </a:p>
          <a:p>
            <a:r>
              <a:rPr lang="es-ES" dirty="0"/>
              <a:t>3. Entrenamiento y comparación de modelos (Lineal, Árbol, </a:t>
            </a:r>
            <a:r>
              <a:rPr lang="es-ES" dirty="0" err="1"/>
              <a:t>Random</a:t>
            </a:r>
            <a:r>
              <a:rPr lang="es-ES" dirty="0"/>
              <a:t> Forest).</a:t>
            </a:r>
          </a:p>
          <a:p>
            <a:r>
              <a:rPr lang="es-ES" dirty="0"/>
              <a:t>4. Evaluación con métrica RMSE.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938824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91562-3EE7-4A3C-B055-0A6AA664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5. Principales Hallazgos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679C9D-6B70-6420-EC62-1CAE21F5C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Ingreso medio</a:t>
            </a:r>
            <a:r>
              <a:rPr lang="es-ES" dirty="0"/>
              <a:t>: factor predictivo más fuerte.</a:t>
            </a:r>
          </a:p>
          <a:p>
            <a:r>
              <a:rPr lang="es-ES" b="1" dirty="0"/>
              <a:t>Ubicación (INLAND vs costa)</a:t>
            </a:r>
            <a:r>
              <a:rPr lang="es-ES" dirty="0"/>
              <a:t>: segundo factor más relevante.</a:t>
            </a:r>
          </a:p>
          <a:p>
            <a:r>
              <a:rPr lang="es-ES" b="1" dirty="0"/>
              <a:t>Limitación de datos: </a:t>
            </a:r>
            <a:r>
              <a:rPr lang="es-ES" dirty="0"/>
              <a:t>tope artificial de $500,001.</a:t>
            </a:r>
          </a:p>
          <a:p>
            <a:r>
              <a:rPr lang="es-ES" dirty="0"/>
              <a:t>Las zonas costeras y urbanas tienen los precios más altos.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198248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3304C-CB18-C67E-88B0-2A8289E6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6. Resultados de Modelos</a:t>
            </a:r>
            <a:endParaRPr lang="es-AR" dirty="0"/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117A37BB-80E0-0433-94A7-7E0DAE9AC5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793196"/>
              </p:ext>
            </p:extLst>
          </p:nvPr>
        </p:nvGraphicFramePr>
        <p:xfrm>
          <a:off x="1724182" y="2687320"/>
          <a:ext cx="8127999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9326111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1726910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90588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AR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/>
                        <a:t>Observaciones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575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Regresión Lineal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$75,021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Base, poco precisa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013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Árbol de Decisión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$74,268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Mejor rendimiento tras ajuste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801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b="1" i="0" u="none" strike="noStrike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r>
                        <a:rPr lang="es-AR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Forest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$67,843 (Train) </a:t>
                      </a:r>
                      <a:r>
                        <a:rPr lang="es-AR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es-AR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$18,596 (Test)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sz="1800" b="1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Modelo final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4801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358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B447D-6C76-E17C-2E29-2C894A865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7. </a:t>
            </a:r>
            <a:r>
              <a:rPr lang="pt-BR" b="1" dirty="0" err="1"/>
              <a:t>Importancia</a:t>
            </a:r>
            <a:r>
              <a:rPr lang="pt-BR" b="1" dirty="0"/>
              <a:t> de Características (Top 5)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4968FD-DE35-11B3-21B7-2C56A053D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median_income</a:t>
            </a:r>
            <a:r>
              <a:rPr lang="es-AR" dirty="0"/>
              <a:t> (27.7%)</a:t>
            </a:r>
          </a:p>
          <a:p>
            <a:r>
              <a:rPr lang="es-AR" dirty="0" err="1"/>
              <a:t>ocean_proximity_INLAND</a:t>
            </a:r>
            <a:r>
              <a:rPr lang="es-AR" dirty="0"/>
              <a:t> (13.7%)</a:t>
            </a:r>
          </a:p>
          <a:p>
            <a:r>
              <a:rPr lang="es-AR" dirty="0" err="1"/>
              <a:t>population_per_household</a:t>
            </a:r>
            <a:r>
              <a:rPr lang="es-AR" dirty="0"/>
              <a:t> (11.6%)</a:t>
            </a:r>
          </a:p>
          <a:p>
            <a:r>
              <a:rPr lang="es-AR" dirty="0" err="1"/>
              <a:t>bedrooms_per_room</a:t>
            </a:r>
            <a:r>
              <a:rPr lang="es-AR" dirty="0"/>
              <a:t> (11.0%)</a:t>
            </a:r>
          </a:p>
          <a:p>
            <a:r>
              <a:rPr lang="es-AR" dirty="0" err="1"/>
              <a:t>longitude</a:t>
            </a:r>
            <a:r>
              <a:rPr lang="es-AR" dirty="0"/>
              <a:t> / </a:t>
            </a:r>
            <a:r>
              <a:rPr lang="es-AR" dirty="0" err="1"/>
              <a:t>latitude</a:t>
            </a:r>
            <a:r>
              <a:rPr lang="es-AR" dirty="0"/>
              <a:t> (10%)</a:t>
            </a:r>
          </a:p>
        </p:txBody>
      </p:sp>
    </p:spTree>
    <p:extLst>
      <p:ext uri="{BB962C8B-B14F-4D97-AF65-F5344CB8AC3E}">
        <p14:creationId xmlns:p14="http://schemas.microsoft.com/office/powerpoint/2010/main" val="203462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02D1E8-067A-5610-8C76-2268B9604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b="1" dirty="0"/>
              <a:t>8. Conclusiones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501276-F96D-8215-5782-CE75EC149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modelo </a:t>
            </a:r>
            <a:r>
              <a:rPr lang="es-ES" dirty="0" err="1"/>
              <a:t>Random</a:t>
            </a:r>
            <a:r>
              <a:rPr lang="es-ES" dirty="0"/>
              <a:t> Forest ofrece alta precisión (RMSE $18,596).</a:t>
            </a:r>
          </a:p>
          <a:p>
            <a:r>
              <a:rPr lang="es-ES" dirty="0"/>
              <a:t>Es útil como apoyo en tasaciones e inversiones.</a:t>
            </a:r>
          </a:p>
          <a:p>
            <a:r>
              <a:rPr lang="es-ES" dirty="0"/>
              <a:t>Ingreso medio y ubicación son los factores más determinantes.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68128917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7</TotalTime>
  <Words>480</Words>
  <Application>Microsoft Office PowerPoint</Application>
  <PresentationFormat>Panorámica</PresentationFormat>
  <Paragraphs>65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Galería</vt:lpstr>
      <vt:lpstr>Presentación: Predicción de Precios de Viviendas en California </vt:lpstr>
      <vt:lpstr>1. Introducción</vt:lpstr>
      <vt:lpstr>2. Objetivos del Proyecto</vt:lpstr>
      <vt:lpstr>3. Stakeholders y Usuarios</vt:lpstr>
      <vt:lpstr>4. Metodología</vt:lpstr>
      <vt:lpstr>5. Principales Hallazgos</vt:lpstr>
      <vt:lpstr>6. Resultados de Modelos</vt:lpstr>
      <vt:lpstr>7. Importancia de Características (Top 5)</vt:lpstr>
      <vt:lpstr>8. Conclusiones</vt:lpstr>
      <vt:lpstr>9. Recomendaciones y Futuras Mejoras</vt:lpstr>
      <vt:lpstr>10. Conclusión General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Rudy Velasco</dc:creator>
  <cp:lastModifiedBy>Rudy Velasco</cp:lastModifiedBy>
  <cp:revision>1</cp:revision>
  <dcterms:created xsi:type="dcterms:W3CDTF">2025-10-29T12:24:23Z</dcterms:created>
  <dcterms:modified xsi:type="dcterms:W3CDTF">2025-10-29T12:31:49Z</dcterms:modified>
</cp:coreProperties>
</file>