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7" autoAdjust="0"/>
    <p:restoredTop sz="94660"/>
  </p:normalViewPr>
  <p:slideViewPr>
    <p:cSldViewPr snapToGrid="0">
      <p:cViewPr varScale="1">
        <p:scale>
          <a:sx n="58" d="100"/>
          <a:sy n="58" d="100"/>
        </p:scale>
        <p:origin x="90" y="13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7C8ED25-6A55-48D6-BD97-5827BD5D00DD}" type="datetimeFigureOut">
              <a:rPr lang="es-MX" smtClean="0"/>
              <a:t>13/10/2014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3E3362-EE14-4955-BAC9-6449C7BC8E69}"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500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7C8ED25-6A55-48D6-BD97-5827BD5D00DD}" type="datetimeFigureOut">
              <a:rPr lang="es-MX" smtClean="0"/>
              <a:t>13/10/2014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3E3362-EE14-4955-BAC9-6449C7BC8E69}" type="slidenum">
              <a:rPr lang="es-MX" smtClean="0"/>
              <a:t>‹Nº›</a:t>
            </a:fld>
            <a:endParaRPr lang="es-MX"/>
          </a:p>
        </p:txBody>
      </p:sp>
    </p:spTree>
    <p:extLst>
      <p:ext uri="{BB962C8B-B14F-4D97-AF65-F5344CB8AC3E}">
        <p14:creationId xmlns:p14="http://schemas.microsoft.com/office/powerpoint/2010/main" val="2968447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7C8ED25-6A55-48D6-BD97-5827BD5D00DD}" type="datetimeFigureOut">
              <a:rPr lang="es-MX" smtClean="0"/>
              <a:t>13/10/2014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3E3362-EE14-4955-BAC9-6449C7BC8E69}" type="slidenum">
              <a:rPr lang="es-MX" smtClean="0"/>
              <a:t>‹Nº›</a:t>
            </a:fld>
            <a:endParaRPr lang="es-MX"/>
          </a:p>
        </p:txBody>
      </p:sp>
    </p:spTree>
    <p:extLst>
      <p:ext uri="{BB962C8B-B14F-4D97-AF65-F5344CB8AC3E}">
        <p14:creationId xmlns:p14="http://schemas.microsoft.com/office/powerpoint/2010/main" val="4082976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7C8ED25-6A55-48D6-BD97-5827BD5D00DD}" type="datetimeFigureOut">
              <a:rPr lang="es-MX" smtClean="0"/>
              <a:t>13/10/2014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3E3362-EE14-4955-BAC9-6449C7BC8E69}" type="slidenum">
              <a:rPr lang="es-MX" smtClean="0"/>
              <a:t>‹Nº›</a:t>
            </a:fld>
            <a:endParaRPr lang="es-MX"/>
          </a:p>
        </p:txBody>
      </p:sp>
    </p:spTree>
    <p:extLst>
      <p:ext uri="{BB962C8B-B14F-4D97-AF65-F5344CB8AC3E}">
        <p14:creationId xmlns:p14="http://schemas.microsoft.com/office/powerpoint/2010/main" val="1771447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7C8ED25-6A55-48D6-BD97-5827BD5D00DD}" type="datetimeFigureOut">
              <a:rPr lang="es-MX" smtClean="0"/>
              <a:t>13/10/2014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3E3362-EE14-4955-BAC9-6449C7BC8E69}"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472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7C8ED25-6A55-48D6-BD97-5827BD5D00DD}" type="datetimeFigureOut">
              <a:rPr lang="es-MX" smtClean="0"/>
              <a:t>13/10/2014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33E3362-EE14-4955-BAC9-6449C7BC8E69}" type="slidenum">
              <a:rPr lang="es-MX" smtClean="0"/>
              <a:t>‹Nº›</a:t>
            </a:fld>
            <a:endParaRPr lang="es-MX"/>
          </a:p>
        </p:txBody>
      </p:sp>
    </p:spTree>
    <p:extLst>
      <p:ext uri="{BB962C8B-B14F-4D97-AF65-F5344CB8AC3E}">
        <p14:creationId xmlns:p14="http://schemas.microsoft.com/office/powerpoint/2010/main" val="375159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7C8ED25-6A55-48D6-BD97-5827BD5D00DD}" type="datetimeFigureOut">
              <a:rPr lang="es-MX" smtClean="0"/>
              <a:t>13/10/2014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33E3362-EE14-4955-BAC9-6449C7BC8E69}" type="slidenum">
              <a:rPr lang="es-MX" smtClean="0"/>
              <a:t>‹Nº›</a:t>
            </a:fld>
            <a:endParaRPr lang="es-MX"/>
          </a:p>
        </p:txBody>
      </p:sp>
    </p:spTree>
    <p:extLst>
      <p:ext uri="{BB962C8B-B14F-4D97-AF65-F5344CB8AC3E}">
        <p14:creationId xmlns:p14="http://schemas.microsoft.com/office/powerpoint/2010/main" val="1717398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C8ED25-6A55-48D6-BD97-5827BD5D00DD}" type="datetimeFigureOut">
              <a:rPr lang="es-MX" smtClean="0"/>
              <a:t>13/10/2014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33E3362-EE14-4955-BAC9-6449C7BC8E69}" type="slidenum">
              <a:rPr lang="es-MX" smtClean="0"/>
              <a:t>‹Nº›</a:t>
            </a:fld>
            <a:endParaRPr lang="es-MX"/>
          </a:p>
        </p:txBody>
      </p:sp>
    </p:spTree>
    <p:extLst>
      <p:ext uri="{BB962C8B-B14F-4D97-AF65-F5344CB8AC3E}">
        <p14:creationId xmlns:p14="http://schemas.microsoft.com/office/powerpoint/2010/main" val="3802801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C8ED25-6A55-48D6-BD97-5827BD5D00DD}" type="datetimeFigureOut">
              <a:rPr lang="es-MX" smtClean="0"/>
              <a:t>13/10/2014</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533E3362-EE14-4955-BAC9-6449C7BC8E69}" type="slidenum">
              <a:rPr lang="es-MX" smtClean="0"/>
              <a:t>‹Nº›</a:t>
            </a:fld>
            <a:endParaRPr lang="es-MX"/>
          </a:p>
        </p:txBody>
      </p:sp>
    </p:spTree>
    <p:extLst>
      <p:ext uri="{BB962C8B-B14F-4D97-AF65-F5344CB8AC3E}">
        <p14:creationId xmlns:p14="http://schemas.microsoft.com/office/powerpoint/2010/main" val="2938124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7C8ED25-6A55-48D6-BD97-5827BD5D00DD}" type="datetimeFigureOut">
              <a:rPr lang="es-MX" smtClean="0"/>
              <a:t>13/10/2014</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3E3362-EE14-4955-BAC9-6449C7BC8E69}" type="slidenum">
              <a:rPr lang="es-MX" smtClean="0"/>
              <a:t>‹Nº›</a:t>
            </a:fld>
            <a:endParaRPr lang="es-MX"/>
          </a:p>
        </p:txBody>
      </p:sp>
    </p:spTree>
    <p:extLst>
      <p:ext uri="{BB962C8B-B14F-4D97-AF65-F5344CB8AC3E}">
        <p14:creationId xmlns:p14="http://schemas.microsoft.com/office/powerpoint/2010/main" val="339192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7C8ED25-6A55-48D6-BD97-5827BD5D00DD}" type="datetimeFigureOut">
              <a:rPr lang="es-MX" smtClean="0"/>
              <a:t>13/10/2014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33E3362-EE14-4955-BAC9-6449C7BC8E69}" type="slidenum">
              <a:rPr lang="es-MX" smtClean="0"/>
              <a:t>‹Nº›</a:t>
            </a:fld>
            <a:endParaRPr lang="es-MX"/>
          </a:p>
        </p:txBody>
      </p:sp>
    </p:spTree>
    <p:extLst>
      <p:ext uri="{BB962C8B-B14F-4D97-AF65-F5344CB8AC3E}">
        <p14:creationId xmlns:p14="http://schemas.microsoft.com/office/powerpoint/2010/main" val="1944217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7C8ED25-6A55-48D6-BD97-5827BD5D00DD}" type="datetimeFigureOut">
              <a:rPr lang="es-MX" smtClean="0"/>
              <a:t>13/10/2014</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33E3362-EE14-4955-BAC9-6449C7BC8E69}"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98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Sockets</a:t>
            </a:r>
            <a:endParaRPr lang="es-MX" dirty="0"/>
          </a:p>
        </p:txBody>
      </p:sp>
      <p:sp>
        <p:nvSpPr>
          <p:cNvPr id="3" name="Subtítulo 2"/>
          <p:cNvSpPr>
            <a:spLocks noGrp="1"/>
          </p:cNvSpPr>
          <p:nvPr>
            <p:ph type="subTitle" idx="1"/>
          </p:nvPr>
        </p:nvSpPr>
        <p:spPr/>
        <p:txBody>
          <a:bodyPr/>
          <a:lstStyle/>
          <a:p>
            <a:r>
              <a:rPr lang="es-MX" dirty="0" err="1" smtClean="0"/>
              <a:t>Programacion</a:t>
            </a:r>
            <a:r>
              <a:rPr lang="es-MX" dirty="0" smtClean="0"/>
              <a:t> Avanzada TC2025</a:t>
            </a:r>
            <a:endParaRPr lang="es-MX" dirty="0"/>
          </a:p>
        </p:txBody>
      </p:sp>
    </p:spTree>
    <p:extLst>
      <p:ext uri="{BB962C8B-B14F-4D97-AF65-F5344CB8AC3E}">
        <p14:creationId xmlns:p14="http://schemas.microsoft.com/office/powerpoint/2010/main" val="326577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Bind</a:t>
            </a:r>
            <a:r>
              <a:rPr lang="es-MX" dirty="0" smtClean="0"/>
              <a:t>()</a:t>
            </a:r>
            <a:endParaRPr lang="es-MX" dirty="0"/>
          </a:p>
        </p:txBody>
      </p:sp>
      <p:sp>
        <p:nvSpPr>
          <p:cNvPr id="3" name="Marcador de contenido 2"/>
          <p:cNvSpPr>
            <a:spLocks noGrp="1"/>
          </p:cNvSpPr>
          <p:nvPr>
            <p:ph idx="1"/>
          </p:nvPr>
        </p:nvSpPr>
        <p:spPr/>
        <p:txBody>
          <a:bodyPr/>
          <a:lstStyle/>
          <a:p>
            <a:r>
              <a:rPr lang="es-MX" dirty="0" smtClean="0"/>
              <a:t>El segundo paso para establecer comunicación entre procesos en red es determinar si el proceso se comportará como cliente o como servidor. </a:t>
            </a:r>
          </a:p>
          <a:p>
            <a:endParaRPr lang="es-MX" dirty="0"/>
          </a:p>
          <a:p>
            <a:r>
              <a:rPr lang="es-MX" dirty="0" smtClean="0"/>
              <a:t>Típicamente un servidor hará un </a:t>
            </a:r>
            <a:r>
              <a:rPr lang="es-MX" dirty="0" err="1" smtClean="0"/>
              <a:t>bind</a:t>
            </a:r>
            <a:r>
              <a:rPr lang="es-MX" dirty="0" smtClean="0"/>
              <a:t> con el socket, definiendo la dirección IP y el puerto que usará para escuchar las conexiones.</a:t>
            </a:r>
          </a:p>
          <a:p>
            <a:endParaRPr lang="es-MX" dirty="0"/>
          </a:p>
          <a:p>
            <a:r>
              <a:rPr lang="es-MX" dirty="0" smtClean="0"/>
              <a:t>El siguiente ejemplo demuestra esta funcionalidad.</a:t>
            </a:r>
            <a:endParaRPr lang="es-MX" dirty="0"/>
          </a:p>
        </p:txBody>
      </p:sp>
    </p:spTree>
    <p:extLst>
      <p:ext uri="{BB962C8B-B14F-4D97-AF65-F5344CB8AC3E}">
        <p14:creationId xmlns:p14="http://schemas.microsoft.com/office/powerpoint/2010/main" val="909468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Bind</a:t>
            </a:r>
            <a:r>
              <a:rPr lang="es-MX" dirty="0" smtClean="0"/>
              <a:t>()</a:t>
            </a:r>
            <a:endParaRPr lang="es-MX" dirty="0"/>
          </a:p>
        </p:txBody>
      </p:sp>
      <p:sp>
        <p:nvSpPr>
          <p:cNvPr id="3" name="Marcador de contenido 2"/>
          <p:cNvSpPr>
            <a:spLocks noGrp="1"/>
          </p:cNvSpPr>
          <p:nvPr>
            <p:ph idx="1"/>
          </p:nvPr>
        </p:nvSpPr>
        <p:spPr/>
        <p:txBody>
          <a:bodyPr>
            <a:normAutofit fontScale="92500" lnSpcReduction="20000"/>
          </a:bodyPr>
          <a:lstStyle/>
          <a:p>
            <a:r>
              <a:rPr lang="es-MX" dirty="0" err="1" smtClean="0"/>
              <a:t>int</a:t>
            </a:r>
            <a:r>
              <a:rPr lang="es-MX" dirty="0" smtClean="0"/>
              <a:t> i, </a:t>
            </a:r>
            <a:r>
              <a:rPr lang="es-MX" dirty="0" err="1" smtClean="0"/>
              <a:t>sock</a:t>
            </a:r>
            <a:r>
              <a:rPr lang="en-US" dirty="0" smtClean="0"/>
              <a:t>;</a:t>
            </a:r>
          </a:p>
          <a:p>
            <a:r>
              <a:rPr lang="en-US" dirty="0" err="1"/>
              <a:t>s</a:t>
            </a:r>
            <a:r>
              <a:rPr lang="en-US" dirty="0" err="1" smtClean="0"/>
              <a:t>truct</a:t>
            </a:r>
            <a:r>
              <a:rPr lang="en-US" dirty="0" smtClean="0"/>
              <a:t> </a:t>
            </a:r>
            <a:r>
              <a:rPr lang="en-US" dirty="0" err="1" smtClean="0"/>
              <a:t>sockaddr_in</a:t>
            </a:r>
            <a:r>
              <a:rPr lang="en-US" dirty="0" smtClean="0"/>
              <a:t> </a:t>
            </a:r>
            <a:r>
              <a:rPr lang="en-US" dirty="0" err="1" smtClean="0"/>
              <a:t>my_addr</a:t>
            </a:r>
            <a:r>
              <a:rPr lang="en-US" dirty="0" smtClean="0"/>
              <a:t>;</a:t>
            </a:r>
          </a:p>
          <a:p>
            <a:r>
              <a:rPr lang="en-US" dirty="0" smtClean="0"/>
              <a:t>Unsigned short </a:t>
            </a:r>
            <a:r>
              <a:rPr lang="en-US" dirty="0" err="1" smtClean="0"/>
              <a:t>listen_port</a:t>
            </a:r>
            <a:r>
              <a:rPr lang="en-US" dirty="0" smtClean="0"/>
              <a:t> = 60000;</a:t>
            </a:r>
          </a:p>
          <a:p>
            <a:r>
              <a:rPr lang="en-US" dirty="0" smtClean="0"/>
              <a:t>/*</a:t>
            </a:r>
            <a:r>
              <a:rPr lang="en-US" dirty="0" err="1" smtClean="0"/>
              <a:t>crear</a:t>
            </a:r>
            <a:r>
              <a:rPr lang="en-US" dirty="0" smtClean="0"/>
              <a:t> socket </a:t>
            </a:r>
            <a:r>
              <a:rPr lang="en-US" dirty="0" err="1" smtClean="0"/>
              <a:t>como</a:t>
            </a:r>
            <a:r>
              <a:rPr lang="en-US" dirty="0" smtClean="0"/>
              <a:t> </a:t>
            </a:r>
            <a:r>
              <a:rPr lang="en-US" dirty="0" err="1" smtClean="0"/>
              <a:t>previamente</a:t>
            </a:r>
            <a:r>
              <a:rPr lang="en-US" dirty="0" smtClean="0"/>
              <a:t> se </a:t>
            </a:r>
            <a:r>
              <a:rPr lang="en-US" dirty="0" err="1" smtClean="0"/>
              <a:t>hizo</a:t>
            </a:r>
            <a:r>
              <a:rPr lang="en-US" dirty="0" smtClean="0"/>
              <a:t> */</a:t>
            </a:r>
          </a:p>
          <a:p>
            <a:r>
              <a:rPr lang="en-US" dirty="0" err="1" smtClean="0"/>
              <a:t>memset</a:t>
            </a:r>
            <a:r>
              <a:rPr lang="en-US" dirty="0" smtClean="0"/>
              <a:t>(&amp;my_addr,0,sizeof(</a:t>
            </a:r>
            <a:r>
              <a:rPr lang="en-US" dirty="0" err="1" smtClean="0"/>
              <a:t>my_addr</a:t>
            </a:r>
            <a:r>
              <a:rPr lang="en-US" dirty="0" smtClean="0"/>
              <a:t>)); // clear structure</a:t>
            </a:r>
          </a:p>
          <a:p>
            <a:r>
              <a:rPr lang="en-US" dirty="0" err="1" smtClean="0"/>
              <a:t>my_addr.sin_family</a:t>
            </a:r>
            <a:r>
              <a:rPr lang="en-US" dirty="0" smtClean="0"/>
              <a:t> = AF_INET; //address family</a:t>
            </a:r>
          </a:p>
          <a:p>
            <a:r>
              <a:rPr lang="en-US" dirty="0" err="1" smtClean="0"/>
              <a:t>my_addr.sin_addr.s_addr</a:t>
            </a:r>
            <a:r>
              <a:rPr lang="en-US" dirty="0" smtClean="0"/>
              <a:t> = </a:t>
            </a:r>
            <a:r>
              <a:rPr lang="en-US" dirty="0" err="1" smtClean="0"/>
              <a:t>htonl</a:t>
            </a:r>
            <a:r>
              <a:rPr lang="en-US" dirty="0" smtClean="0"/>
              <a:t>(INADDR_ANY); //my </a:t>
            </a:r>
            <a:r>
              <a:rPr lang="en-US" dirty="0" err="1" smtClean="0"/>
              <a:t>ip</a:t>
            </a:r>
            <a:endParaRPr lang="en-US" dirty="0" smtClean="0"/>
          </a:p>
          <a:p>
            <a:r>
              <a:rPr lang="en-US" dirty="0" err="1" smtClean="0"/>
              <a:t>my_addr.sin_port</a:t>
            </a:r>
            <a:r>
              <a:rPr lang="en-US" dirty="0" smtClean="0"/>
              <a:t> = </a:t>
            </a:r>
            <a:r>
              <a:rPr lang="en-US" dirty="0" err="1" smtClean="0"/>
              <a:t>htons</a:t>
            </a:r>
            <a:r>
              <a:rPr lang="en-US" dirty="0" smtClean="0"/>
              <a:t>(</a:t>
            </a:r>
            <a:r>
              <a:rPr lang="en-US" dirty="0" err="1" smtClean="0"/>
              <a:t>listen_port</a:t>
            </a:r>
            <a:r>
              <a:rPr lang="en-US" dirty="0" smtClean="0"/>
              <a:t>);</a:t>
            </a:r>
          </a:p>
          <a:p>
            <a:r>
              <a:rPr lang="en-US" dirty="0" err="1" smtClean="0"/>
              <a:t>i</a:t>
            </a:r>
            <a:r>
              <a:rPr lang="en-US" dirty="0" smtClean="0"/>
              <a:t>=bind(sock, (</a:t>
            </a:r>
            <a:r>
              <a:rPr lang="en-US" dirty="0" err="1" smtClean="0"/>
              <a:t>struct</a:t>
            </a:r>
            <a:r>
              <a:rPr lang="en-US" dirty="0" smtClean="0"/>
              <a:t> </a:t>
            </a:r>
            <a:r>
              <a:rPr lang="en-US" dirty="0" err="1" smtClean="0"/>
              <a:t>sockaddr</a:t>
            </a:r>
            <a:r>
              <a:rPr lang="en-US" dirty="0" smtClean="0"/>
              <a:t>*) &amp;</a:t>
            </a:r>
            <a:r>
              <a:rPr lang="en-US" dirty="0" err="1" smtClean="0"/>
              <a:t>my_addr,sizeof</a:t>
            </a:r>
            <a:r>
              <a:rPr lang="en-US" dirty="0" smtClean="0"/>
              <a:t>(</a:t>
            </a:r>
            <a:r>
              <a:rPr lang="en-US" dirty="0" err="1" smtClean="0"/>
              <a:t>my_addr</a:t>
            </a:r>
            <a:r>
              <a:rPr lang="en-US" dirty="0" smtClean="0"/>
              <a:t>));</a:t>
            </a:r>
          </a:p>
          <a:p>
            <a:r>
              <a:rPr lang="en-US" dirty="0" smtClean="0"/>
              <a:t>If(</a:t>
            </a:r>
            <a:r>
              <a:rPr lang="en-US" dirty="0" err="1" smtClean="0"/>
              <a:t>i</a:t>
            </a:r>
            <a:r>
              <a:rPr lang="en-US" dirty="0" smtClean="0"/>
              <a:t>&lt;0)</a:t>
            </a:r>
          </a:p>
          <a:p>
            <a:pPr lvl="1"/>
            <a:r>
              <a:rPr lang="en-US" dirty="0" err="1" smtClean="0"/>
              <a:t>Printf</a:t>
            </a:r>
            <a:r>
              <a:rPr lang="en-US" dirty="0" smtClean="0"/>
              <a:t>(“bind() failed miserably \n”);</a:t>
            </a:r>
          </a:p>
          <a:p>
            <a:pPr lvl="1"/>
            <a:endParaRPr lang="es-MX" dirty="0"/>
          </a:p>
        </p:txBody>
      </p:sp>
    </p:spTree>
    <p:extLst>
      <p:ext uri="{BB962C8B-B14F-4D97-AF65-F5344CB8AC3E}">
        <p14:creationId xmlns:p14="http://schemas.microsoft.com/office/powerpoint/2010/main" val="1013491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Bind()</a:t>
            </a:r>
            <a:endParaRPr lang="es-MX" dirty="0"/>
          </a:p>
        </p:txBody>
      </p:sp>
      <p:sp>
        <p:nvSpPr>
          <p:cNvPr id="3" name="Marcador de contenido 2"/>
          <p:cNvSpPr>
            <a:spLocks noGrp="1"/>
          </p:cNvSpPr>
          <p:nvPr>
            <p:ph idx="1"/>
          </p:nvPr>
        </p:nvSpPr>
        <p:spPr/>
        <p:txBody>
          <a:bodyPr/>
          <a:lstStyle/>
          <a:p>
            <a:r>
              <a:rPr lang="en-US" dirty="0" smtClean="0"/>
              <a:t>La </a:t>
            </a:r>
            <a:r>
              <a:rPr lang="en-US" dirty="0" err="1" smtClean="0"/>
              <a:t>estructura</a:t>
            </a:r>
            <a:r>
              <a:rPr lang="en-US" dirty="0" smtClean="0"/>
              <a:t> </a:t>
            </a:r>
            <a:r>
              <a:rPr lang="en-US" dirty="0" err="1" smtClean="0"/>
              <a:t>sockaddr_in</a:t>
            </a:r>
            <a:r>
              <a:rPr lang="en-US" dirty="0" smtClean="0"/>
              <a:t> </a:t>
            </a:r>
            <a:r>
              <a:rPr lang="en-US" dirty="0" err="1" smtClean="0"/>
              <a:t>contiene</a:t>
            </a:r>
            <a:r>
              <a:rPr lang="en-US" dirty="0" smtClean="0"/>
              <a:t> la </a:t>
            </a:r>
            <a:r>
              <a:rPr lang="en-US" dirty="0" err="1" smtClean="0"/>
              <a:t>información</a:t>
            </a:r>
            <a:r>
              <a:rPr lang="en-US" dirty="0" smtClean="0"/>
              <a:t> de la </a:t>
            </a:r>
            <a:r>
              <a:rPr lang="en-US" dirty="0" err="1" smtClean="0"/>
              <a:t>conexi</a:t>
            </a:r>
            <a:r>
              <a:rPr lang="es-MX" dirty="0" err="1" smtClean="0"/>
              <a:t>ón</a:t>
            </a:r>
            <a:r>
              <a:rPr lang="es-MX" dirty="0" smtClean="0"/>
              <a:t>, incluyendo la dirección IP y el número de puerto. </a:t>
            </a:r>
            <a:r>
              <a:rPr lang="es-MX" dirty="0"/>
              <a:t> </a:t>
            </a:r>
            <a:r>
              <a:rPr lang="es-MX" dirty="0" smtClean="0"/>
              <a:t>La </a:t>
            </a:r>
            <a:r>
              <a:rPr lang="es-MX" dirty="0" err="1" smtClean="0"/>
              <a:t>estrucutra</a:t>
            </a:r>
            <a:r>
              <a:rPr lang="es-MX" dirty="0" smtClean="0"/>
              <a:t> se inicializa en ceros al inicio usando </a:t>
            </a:r>
            <a:r>
              <a:rPr lang="es-MX" dirty="0" err="1" smtClean="0"/>
              <a:t>memset</a:t>
            </a:r>
            <a:r>
              <a:rPr lang="es-MX" dirty="0" smtClean="0"/>
              <a:t>(). </a:t>
            </a:r>
          </a:p>
          <a:p>
            <a:r>
              <a:rPr lang="es-MX" dirty="0" smtClean="0"/>
              <a:t>Posteriormente la estructura se llena con la información de como se usará el socket.</a:t>
            </a:r>
          </a:p>
          <a:p>
            <a:endParaRPr lang="es-MX" dirty="0" smtClean="0"/>
          </a:p>
          <a:p>
            <a:r>
              <a:rPr lang="es-MX" dirty="0" smtClean="0"/>
              <a:t>La función </a:t>
            </a:r>
            <a:r>
              <a:rPr lang="es-MX" dirty="0" err="1" smtClean="0"/>
              <a:t>htonl</a:t>
            </a:r>
            <a:r>
              <a:rPr lang="es-MX" dirty="0" smtClean="0"/>
              <a:t>() corresponde a una familia de funciones que se aseguran que los bytes se encuentran en el orden correcto para ser enviados a través de la red.</a:t>
            </a:r>
          </a:p>
          <a:p>
            <a:r>
              <a:rPr lang="es-MX" dirty="0" smtClean="0"/>
              <a:t>El valor de INADDR_ANY indica que el socket se debe ligar a la dirección IP de la máquina en el que se está ejecutando el proceso actualmente. En el ejemplo anterior el servidor buscará realizar la comunicación usando su propia IP en el puerto 60000.</a:t>
            </a:r>
          </a:p>
        </p:txBody>
      </p:sp>
    </p:spTree>
    <p:extLst>
      <p:ext uri="{BB962C8B-B14F-4D97-AF65-F5344CB8AC3E}">
        <p14:creationId xmlns:p14="http://schemas.microsoft.com/office/powerpoint/2010/main" val="356108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Listen()</a:t>
            </a:r>
            <a:endParaRPr lang="es-MX" dirty="0"/>
          </a:p>
        </p:txBody>
      </p:sp>
      <p:sp>
        <p:nvSpPr>
          <p:cNvPr id="3" name="Marcador de contenido 2"/>
          <p:cNvSpPr>
            <a:spLocks noGrp="1"/>
          </p:cNvSpPr>
          <p:nvPr>
            <p:ph idx="1"/>
          </p:nvPr>
        </p:nvSpPr>
        <p:spPr/>
        <p:txBody>
          <a:bodyPr/>
          <a:lstStyle/>
          <a:p>
            <a:r>
              <a:rPr lang="es-MX" dirty="0" smtClean="0"/>
              <a:t>Después de realizar el </a:t>
            </a:r>
            <a:r>
              <a:rPr lang="es-MX" dirty="0" err="1" smtClean="0"/>
              <a:t>bind</a:t>
            </a:r>
            <a:r>
              <a:rPr lang="es-MX" dirty="0" smtClean="0"/>
              <a:t>, el servidor típicamente llamará la función listen() que le permite esperar una comunicación.</a:t>
            </a:r>
          </a:p>
          <a:p>
            <a:endParaRPr lang="es-MX" dirty="0"/>
          </a:p>
          <a:p>
            <a:r>
              <a:rPr lang="es-MX" dirty="0" smtClean="0"/>
              <a:t>La funcionalidad de esta llamada se demostrará en el siguiente código.</a:t>
            </a:r>
            <a:endParaRPr lang="es-MX" dirty="0"/>
          </a:p>
        </p:txBody>
      </p:sp>
    </p:spTree>
    <p:extLst>
      <p:ext uri="{BB962C8B-B14F-4D97-AF65-F5344CB8AC3E}">
        <p14:creationId xmlns:p14="http://schemas.microsoft.com/office/powerpoint/2010/main" val="177348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listen</a:t>
            </a:r>
            <a:endParaRPr lang="es-MX" dirty="0"/>
          </a:p>
        </p:txBody>
      </p:sp>
      <p:sp>
        <p:nvSpPr>
          <p:cNvPr id="3" name="Marcador de contenido 2"/>
          <p:cNvSpPr>
            <a:spLocks noGrp="1"/>
          </p:cNvSpPr>
          <p:nvPr>
            <p:ph idx="1"/>
          </p:nvPr>
        </p:nvSpPr>
        <p:spPr/>
        <p:txBody>
          <a:bodyPr/>
          <a:lstStyle/>
          <a:p>
            <a:r>
              <a:rPr lang="es-MX" dirty="0" err="1"/>
              <a:t>i</a:t>
            </a:r>
            <a:r>
              <a:rPr lang="es-MX" dirty="0" err="1" smtClean="0"/>
              <a:t>nt</a:t>
            </a:r>
            <a:r>
              <a:rPr lang="es-MX" dirty="0" smtClean="0"/>
              <a:t> </a:t>
            </a:r>
            <a:r>
              <a:rPr lang="es-MX" dirty="0" err="1" smtClean="0"/>
              <a:t>i,sock</a:t>
            </a:r>
            <a:r>
              <a:rPr lang="en-US" dirty="0" smtClean="0"/>
              <a:t>;</a:t>
            </a:r>
          </a:p>
          <a:p>
            <a:endParaRPr lang="en-US" dirty="0"/>
          </a:p>
          <a:p>
            <a:r>
              <a:rPr lang="en-US" dirty="0" smtClean="0"/>
              <a:t>//</a:t>
            </a:r>
            <a:r>
              <a:rPr lang="en-US" dirty="0" err="1" smtClean="0"/>
              <a:t>crear</a:t>
            </a:r>
            <a:r>
              <a:rPr lang="en-US" dirty="0" smtClean="0"/>
              <a:t> socket</a:t>
            </a:r>
            <a:endParaRPr lang="en-US" dirty="0"/>
          </a:p>
          <a:p>
            <a:r>
              <a:rPr lang="en-US" dirty="0" smtClean="0"/>
              <a:t>//</a:t>
            </a:r>
            <a:r>
              <a:rPr lang="en-US" dirty="0" err="1" smtClean="0"/>
              <a:t>bindear</a:t>
            </a:r>
            <a:endParaRPr lang="en-US" dirty="0" smtClean="0"/>
          </a:p>
          <a:p>
            <a:r>
              <a:rPr lang="en-US" dirty="0" smtClean="0"/>
              <a:t>//listen</a:t>
            </a:r>
          </a:p>
          <a:p>
            <a:r>
              <a:rPr lang="en-US" dirty="0" err="1" smtClean="0"/>
              <a:t>i</a:t>
            </a:r>
            <a:r>
              <a:rPr lang="en-US" dirty="0" smtClean="0"/>
              <a:t>=listen(sock,5);</a:t>
            </a:r>
          </a:p>
          <a:p>
            <a:r>
              <a:rPr lang="en-US" dirty="0" smtClean="0"/>
              <a:t>If (</a:t>
            </a:r>
            <a:r>
              <a:rPr lang="en-US" dirty="0" err="1" smtClean="0"/>
              <a:t>i</a:t>
            </a:r>
            <a:r>
              <a:rPr lang="en-US" dirty="0" smtClean="0"/>
              <a:t>&lt;0)</a:t>
            </a:r>
          </a:p>
          <a:p>
            <a:pPr lvl="1"/>
            <a:r>
              <a:rPr lang="en-US" dirty="0" err="1" smtClean="0"/>
              <a:t>printf</a:t>
            </a:r>
            <a:r>
              <a:rPr lang="en-US" dirty="0" smtClean="0"/>
              <a:t>(“Listen() failed miserably…. As well. \n”);</a:t>
            </a:r>
          </a:p>
        </p:txBody>
      </p:sp>
    </p:spTree>
    <p:extLst>
      <p:ext uri="{BB962C8B-B14F-4D97-AF65-F5344CB8AC3E}">
        <p14:creationId xmlns:p14="http://schemas.microsoft.com/office/powerpoint/2010/main" val="2867194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Listen</a:t>
            </a:r>
            <a:endParaRPr lang="es-MX" dirty="0"/>
          </a:p>
        </p:txBody>
      </p:sp>
      <p:sp>
        <p:nvSpPr>
          <p:cNvPr id="3" name="Marcador de contenido 2"/>
          <p:cNvSpPr>
            <a:spLocks noGrp="1"/>
          </p:cNvSpPr>
          <p:nvPr>
            <p:ph idx="1"/>
          </p:nvPr>
        </p:nvSpPr>
        <p:spPr/>
        <p:txBody>
          <a:bodyPr/>
          <a:lstStyle/>
          <a:p>
            <a:r>
              <a:rPr lang="en-US" dirty="0" smtClean="0"/>
              <a:t>El Segundo </a:t>
            </a:r>
            <a:r>
              <a:rPr lang="en-US" dirty="0" err="1" smtClean="0"/>
              <a:t>parametro</a:t>
            </a:r>
            <a:r>
              <a:rPr lang="en-US" dirty="0" smtClean="0"/>
              <a:t> de la </a:t>
            </a:r>
            <a:r>
              <a:rPr lang="en-US" dirty="0" err="1" smtClean="0"/>
              <a:t>funci</a:t>
            </a:r>
            <a:r>
              <a:rPr lang="en-US" dirty="0" smtClean="0"/>
              <a:t>[on listen describe </a:t>
            </a:r>
            <a:r>
              <a:rPr lang="en-US" dirty="0" err="1" smtClean="0"/>
              <a:t>cuantas</a:t>
            </a:r>
            <a:r>
              <a:rPr lang="en-US" dirty="0" smtClean="0"/>
              <a:t> </a:t>
            </a:r>
            <a:r>
              <a:rPr lang="en-US" dirty="0" err="1" smtClean="0"/>
              <a:t>conexiones</a:t>
            </a:r>
            <a:r>
              <a:rPr lang="en-US" dirty="0" smtClean="0"/>
              <a:t> </a:t>
            </a:r>
            <a:r>
              <a:rPr lang="en-US" dirty="0" err="1" smtClean="0"/>
              <a:t>pueden</a:t>
            </a:r>
            <a:r>
              <a:rPr lang="en-US" dirty="0" smtClean="0"/>
              <a:t> </a:t>
            </a:r>
            <a:r>
              <a:rPr lang="en-US" dirty="0" err="1" smtClean="0"/>
              <a:t>esperar</a:t>
            </a:r>
            <a:r>
              <a:rPr lang="en-US" dirty="0" smtClean="0"/>
              <a:t> </a:t>
            </a:r>
            <a:r>
              <a:rPr lang="en-US" dirty="0" err="1" smtClean="0"/>
              <a:t>mientras</a:t>
            </a:r>
            <a:r>
              <a:rPr lang="en-US" dirty="0" smtClean="0"/>
              <a:t> el </a:t>
            </a:r>
            <a:r>
              <a:rPr lang="en-US" dirty="0" err="1" smtClean="0"/>
              <a:t>servidor</a:t>
            </a:r>
            <a:r>
              <a:rPr lang="en-US" dirty="0" smtClean="0"/>
              <a:t> </a:t>
            </a:r>
            <a:r>
              <a:rPr lang="en-US" dirty="0" err="1" smtClean="0"/>
              <a:t>est</a:t>
            </a:r>
            <a:r>
              <a:rPr lang="es-MX" dirty="0" smtClean="0"/>
              <a:t>á manejando otra comunicación. </a:t>
            </a:r>
            <a:endParaRPr lang="es-MX" dirty="0"/>
          </a:p>
          <a:p>
            <a:r>
              <a:rPr lang="es-MX" dirty="0" smtClean="0"/>
              <a:t/>
            </a:r>
            <a:br>
              <a:rPr lang="es-MX" dirty="0" smtClean="0"/>
            </a:br>
            <a:r>
              <a:rPr lang="es-MX" dirty="0" smtClean="0"/>
              <a:t>En este ejemplo el sistema operativo va a esperar hasta 5 intentos de conexión antes de regresar un valor de error a los clientes adicionales que </a:t>
            </a:r>
            <a:r>
              <a:rPr lang="es-MX" smtClean="0"/>
              <a:t>intenten conectarse.</a:t>
            </a:r>
            <a:endParaRPr lang="es-MX"/>
          </a:p>
        </p:txBody>
      </p:sp>
    </p:spTree>
    <p:extLst>
      <p:ext uri="{BB962C8B-B14F-4D97-AF65-F5344CB8AC3E}">
        <p14:creationId xmlns:p14="http://schemas.microsoft.com/office/powerpoint/2010/main" val="2746956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Connect</a:t>
            </a:r>
            <a:r>
              <a:rPr lang="es-MX" dirty="0" smtClean="0"/>
              <a:t>()</a:t>
            </a:r>
            <a:endParaRPr lang="es-MX" dirty="0"/>
          </a:p>
        </p:txBody>
      </p:sp>
      <p:sp>
        <p:nvSpPr>
          <p:cNvPr id="3" name="Marcador de contenido 2"/>
          <p:cNvSpPr>
            <a:spLocks noGrp="1"/>
          </p:cNvSpPr>
          <p:nvPr>
            <p:ph idx="1"/>
          </p:nvPr>
        </p:nvSpPr>
        <p:spPr/>
        <p:txBody>
          <a:bodyPr/>
          <a:lstStyle/>
          <a:p>
            <a:r>
              <a:rPr lang="es-MX" dirty="0" smtClean="0"/>
              <a:t>Los clientes realizan una operación similar al </a:t>
            </a:r>
            <a:r>
              <a:rPr lang="es-MX" dirty="0" err="1" smtClean="0"/>
              <a:t>binding</a:t>
            </a:r>
            <a:r>
              <a:rPr lang="es-MX" dirty="0" smtClean="0"/>
              <a:t>, pero en lugar de escuchar, se dedican a hacer peticiones para poder realizar la conexión.</a:t>
            </a:r>
          </a:p>
          <a:p>
            <a:endParaRPr lang="es-MX" dirty="0"/>
          </a:p>
          <a:p>
            <a:r>
              <a:rPr lang="es-MX" dirty="0" err="1" smtClean="0"/>
              <a:t>Int</a:t>
            </a:r>
            <a:r>
              <a:rPr lang="es-MX" dirty="0" smtClean="0"/>
              <a:t> i, </a:t>
            </a:r>
            <a:r>
              <a:rPr lang="es-MX" dirty="0" err="1" smtClean="0"/>
              <a:t>sock</a:t>
            </a:r>
            <a:r>
              <a:rPr lang="es-MX" dirty="0" smtClean="0"/>
              <a:t>;</a:t>
            </a:r>
          </a:p>
          <a:p>
            <a:r>
              <a:rPr lang="es-MX" dirty="0" err="1" smtClean="0"/>
              <a:t>Struct</a:t>
            </a:r>
            <a:r>
              <a:rPr lang="es-MX" dirty="0" smtClean="0"/>
              <a:t> </a:t>
            </a:r>
            <a:r>
              <a:rPr lang="es-MX" dirty="0" err="1" smtClean="0"/>
              <a:t>sockaddr_in</a:t>
            </a:r>
            <a:r>
              <a:rPr lang="es-MX" dirty="0" smtClean="0"/>
              <a:t>  </a:t>
            </a:r>
            <a:r>
              <a:rPr lang="es-MX" dirty="0" err="1" smtClean="0"/>
              <a:t>addr_send</a:t>
            </a:r>
            <a:r>
              <a:rPr lang="es-MX" dirty="0" smtClean="0"/>
              <a:t>;</a:t>
            </a:r>
          </a:p>
          <a:p>
            <a:r>
              <a:rPr lang="es-MX" dirty="0" err="1" smtClean="0"/>
              <a:t>Char</a:t>
            </a:r>
            <a:r>
              <a:rPr lang="es-MX" dirty="0" smtClean="0"/>
              <a:t> *</a:t>
            </a:r>
            <a:r>
              <a:rPr lang="es-MX" dirty="0" err="1" smtClean="0"/>
              <a:t>server_ip</a:t>
            </a:r>
            <a:r>
              <a:rPr lang="es-MX" dirty="0" smtClean="0"/>
              <a:t> =“130.127.24.92” //esta es la dirección </a:t>
            </a:r>
            <a:r>
              <a:rPr lang="es-MX" dirty="0" err="1" smtClean="0"/>
              <a:t>ip</a:t>
            </a:r>
            <a:r>
              <a:rPr lang="es-MX" dirty="0" smtClean="0"/>
              <a:t> del servidor, en este caso es de la misma computadora (revisar con </a:t>
            </a:r>
            <a:r>
              <a:rPr lang="es-MX" dirty="0" err="1" smtClean="0"/>
              <a:t>ifconfig</a:t>
            </a:r>
            <a:r>
              <a:rPr lang="es-MX" dirty="0" smtClean="0"/>
              <a:t>).</a:t>
            </a:r>
          </a:p>
          <a:p>
            <a:r>
              <a:rPr lang="es-MX" dirty="0" err="1" smtClean="0"/>
              <a:t>Unsigned</a:t>
            </a:r>
            <a:r>
              <a:rPr lang="es-MX" dirty="0" smtClean="0"/>
              <a:t> short </a:t>
            </a:r>
            <a:r>
              <a:rPr lang="es-MX" dirty="0" err="1" smtClean="0"/>
              <a:t>server_port</a:t>
            </a:r>
            <a:r>
              <a:rPr lang="es-MX" dirty="0" smtClean="0"/>
              <a:t> = 60000;</a:t>
            </a:r>
            <a:br>
              <a:rPr lang="es-MX" dirty="0" smtClean="0"/>
            </a:br>
            <a:r>
              <a:rPr lang="es-MX" dirty="0" smtClean="0"/>
              <a:t/>
            </a:r>
            <a:br>
              <a:rPr lang="es-MX" dirty="0" smtClean="0"/>
            </a:br>
            <a:r>
              <a:rPr lang="es-MX" dirty="0" smtClean="0"/>
              <a:t>/* crear socket */</a:t>
            </a:r>
            <a:endParaRPr lang="es-MX" dirty="0"/>
          </a:p>
        </p:txBody>
      </p:sp>
    </p:spTree>
    <p:extLst>
      <p:ext uri="{BB962C8B-B14F-4D97-AF65-F5344CB8AC3E}">
        <p14:creationId xmlns:p14="http://schemas.microsoft.com/office/powerpoint/2010/main" val="1666696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Connect</a:t>
            </a:r>
            <a:r>
              <a:rPr lang="es-MX" dirty="0" smtClean="0"/>
              <a:t>()</a:t>
            </a:r>
            <a:endParaRPr lang="es-MX" dirty="0"/>
          </a:p>
        </p:txBody>
      </p:sp>
      <p:sp>
        <p:nvSpPr>
          <p:cNvPr id="3" name="Marcador de contenido 2"/>
          <p:cNvSpPr>
            <a:spLocks noGrp="1"/>
          </p:cNvSpPr>
          <p:nvPr>
            <p:ph idx="1"/>
          </p:nvPr>
        </p:nvSpPr>
        <p:spPr/>
        <p:txBody>
          <a:bodyPr/>
          <a:lstStyle/>
          <a:p>
            <a:r>
              <a:rPr lang="en-US" dirty="0" err="1" smtClean="0"/>
              <a:t>Memset</a:t>
            </a:r>
            <a:r>
              <a:rPr lang="en-US" dirty="0" smtClean="0"/>
              <a:t>(&amp;addr_send,0,sizeof(</a:t>
            </a:r>
            <a:r>
              <a:rPr lang="en-US" dirty="0" err="1" smtClean="0"/>
              <a:t>addr_send</a:t>
            </a:r>
            <a:r>
              <a:rPr lang="en-US" dirty="0" smtClean="0"/>
              <a:t>)); //</a:t>
            </a:r>
            <a:r>
              <a:rPr lang="en-US" dirty="0" err="1" smtClean="0"/>
              <a:t>clr</a:t>
            </a:r>
            <a:r>
              <a:rPr lang="en-US" dirty="0" smtClean="0"/>
              <a:t> structure</a:t>
            </a:r>
          </a:p>
          <a:p>
            <a:r>
              <a:rPr lang="en-US" dirty="0" err="1" smtClean="0"/>
              <a:t>Addr_send.sin_family</a:t>
            </a:r>
            <a:r>
              <a:rPr lang="en-US" dirty="0" smtClean="0"/>
              <a:t> = AF_INET; //</a:t>
            </a:r>
            <a:r>
              <a:rPr lang="en-US" dirty="0" err="1" smtClean="0"/>
              <a:t>addres</a:t>
            </a:r>
            <a:r>
              <a:rPr lang="en-US" dirty="0" smtClean="0"/>
              <a:t> family;</a:t>
            </a:r>
          </a:p>
          <a:p>
            <a:r>
              <a:rPr lang="en-US" dirty="0" err="1" smtClean="0"/>
              <a:t>Addr_send.sin_addr.s_addr</a:t>
            </a:r>
            <a:r>
              <a:rPr lang="en-US" dirty="0" smtClean="0"/>
              <a:t> =  </a:t>
            </a:r>
            <a:r>
              <a:rPr lang="en-US" dirty="0" err="1" smtClean="0"/>
              <a:t>inet_addr</a:t>
            </a:r>
            <a:r>
              <a:rPr lang="en-US" dirty="0" smtClean="0"/>
              <a:t>(</a:t>
            </a:r>
            <a:r>
              <a:rPr lang="en-US" dirty="0" err="1" smtClean="0"/>
              <a:t>server_ip</a:t>
            </a:r>
            <a:r>
              <a:rPr lang="en-US" dirty="0" smtClean="0"/>
              <a:t>);</a:t>
            </a:r>
          </a:p>
          <a:p>
            <a:r>
              <a:rPr lang="en-US" dirty="0" err="1" smtClean="0"/>
              <a:t>Addr_send.sin_port</a:t>
            </a:r>
            <a:r>
              <a:rPr lang="en-US" dirty="0" smtClean="0"/>
              <a:t>=</a:t>
            </a:r>
            <a:r>
              <a:rPr lang="en-US" dirty="0" err="1" smtClean="0"/>
              <a:t>htons</a:t>
            </a:r>
            <a:r>
              <a:rPr lang="en-US" dirty="0" smtClean="0"/>
              <a:t>(</a:t>
            </a:r>
            <a:r>
              <a:rPr lang="en-US" dirty="0" err="1" smtClean="0"/>
              <a:t>server_port</a:t>
            </a:r>
            <a:r>
              <a:rPr lang="en-US" dirty="0" smtClean="0"/>
              <a:t>);</a:t>
            </a:r>
          </a:p>
          <a:p>
            <a:r>
              <a:rPr lang="en-US" dirty="0" smtClean="0"/>
              <a:t>//connect to the server</a:t>
            </a:r>
          </a:p>
          <a:p>
            <a:r>
              <a:rPr lang="en-US" dirty="0" err="1" smtClean="0"/>
              <a:t>i</a:t>
            </a:r>
            <a:r>
              <a:rPr lang="en-US" dirty="0" smtClean="0"/>
              <a:t>=connect(sock, (</a:t>
            </a:r>
            <a:r>
              <a:rPr lang="en-US" dirty="0" err="1" smtClean="0"/>
              <a:t>struct</a:t>
            </a:r>
            <a:r>
              <a:rPr lang="en-US" dirty="0" smtClean="0"/>
              <a:t> </a:t>
            </a:r>
            <a:r>
              <a:rPr lang="en-US" dirty="0" err="1" smtClean="0"/>
              <a:t>sockaddr</a:t>
            </a:r>
            <a:r>
              <a:rPr lang="en-US" dirty="0" smtClean="0"/>
              <a:t> *) &amp;</a:t>
            </a:r>
            <a:r>
              <a:rPr lang="en-US" dirty="0" err="1" smtClean="0"/>
              <a:t>addr_send</a:t>
            </a:r>
            <a:r>
              <a:rPr lang="en-US" dirty="0" smtClean="0"/>
              <a:t>, </a:t>
            </a:r>
            <a:r>
              <a:rPr lang="en-US" dirty="0" err="1" smtClean="0"/>
              <a:t>sizeof</a:t>
            </a:r>
            <a:r>
              <a:rPr lang="en-US" dirty="0" smtClean="0"/>
              <a:t>(</a:t>
            </a:r>
            <a:r>
              <a:rPr lang="en-US" dirty="0" err="1" smtClean="0"/>
              <a:t>addr_send</a:t>
            </a:r>
            <a:r>
              <a:rPr lang="en-US" dirty="0" smtClean="0"/>
              <a:t>));</a:t>
            </a:r>
          </a:p>
          <a:p>
            <a:r>
              <a:rPr lang="en-US" dirty="0" smtClean="0"/>
              <a:t>If(</a:t>
            </a:r>
            <a:r>
              <a:rPr lang="en-US" dirty="0" err="1" smtClean="0"/>
              <a:t>i</a:t>
            </a:r>
            <a:r>
              <a:rPr lang="en-US" dirty="0" smtClean="0"/>
              <a:t>&lt;0)</a:t>
            </a:r>
          </a:p>
          <a:p>
            <a:r>
              <a:rPr lang="en-US" dirty="0" err="1" smtClean="0"/>
              <a:t>Printf</a:t>
            </a:r>
            <a:r>
              <a:rPr lang="en-US" dirty="0" smtClean="0"/>
              <a:t>(“Connect() failed miserably \n”);</a:t>
            </a:r>
            <a:endParaRPr lang="es-MX" dirty="0"/>
          </a:p>
        </p:txBody>
      </p:sp>
    </p:spTree>
    <p:extLst>
      <p:ext uri="{BB962C8B-B14F-4D97-AF65-F5344CB8AC3E}">
        <p14:creationId xmlns:p14="http://schemas.microsoft.com/office/powerpoint/2010/main" val="1655433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Accept()</a:t>
            </a:r>
            <a:endParaRPr lang="es-MX" dirty="0"/>
          </a:p>
        </p:txBody>
      </p:sp>
      <p:sp>
        <p:nvSpPr>
          <p:cNvPr id="3" name="Marcador de contenido 2"/>
          <p:cNvSpPr>
            <a:spLocks noGrp="1"/>
          </p:cNvSpPr>
          <p:nvPr>
            <p:ph idx="1"/>
          </p:nvPr>
        </p:nvSpPr>
        <p:spPr/>
        <p:txBody>
          <a:bodyPr/>
          <a:lstStyle/>
          <a:p>
            <a:r>
              <a:rPr lang="en-US" dirty="0" err="1" smtClean="0"/>
              <a:t>Una</a:t>
            </a:r>
            <a:r>
              <a:rPr lang="en-US" dirty="0" smtClean="0"/>
              <a:t> </a:t>
            </a:r>
            <a:r>
              <a:rPr lang="en-US" dirty="0" err="1" smtClean="0"/>
              <a:t>vez</a:t>
            </a:r>
            <a:r>
              <a:rPr lang="en-US" dirty="0" smtClean="0"/>
              <a:t> </a:t>
            </a:r>
            <a:r>
              <a:rPr lang="en-US" dirty="0" err="1" smtClean="0"/>
              <a:t>que</a:t>
            </a:r>
            <a:r>
              <a:rPr lang="en-US" dirty="0" smtClean="0"/>
              <a:t> el </a:t>
            </a:r>
            <a:r>
              <a:rPr lang="en-US" dirty="0" err="1" smtClean="0"/>
              <a:t>servidor</a:t>
            </a:r>
            <a:r>
              <a:rPr lang="en-US" dirty="0" smtClean="0"/>
              <a:t> ha </a:t>
            </a:r>
            <a:r>
              <a:rPr lang="en-US" dirty="0" err="1" smtClean="0"/>
              <a:t>recibido</a:t>
            </a:r>
            <a:r>
              <a:rPr lang="en-US" dirty="0" smtClean="0"/>
              <a:t> un intent de </a:t>
            </a:r>
            <a:r>
              <a:rPr lang="en-US" dirty="0" err="1" smtClean="0"/>
              <a:t>comunicación</a:t>
            </a:r>
            <a:r>
              <a:rPr lang="en-US" dirty="0" smtClean="0"/>
              <a:t>, </a:t>
            </a:r>
            <a:r>
              <a:rPr lang="en-US" dirty="0" err="1" smtClean="0"/>
              <a:t>entonces</a:t>
            </a:r>
            <a:r>
              <a:rPr lang="en-US" dirty="0" smtClean="0"/>
              <a:t> </a:t>
            </a:r>
            <a:r>
              <a:rPr lang="en-US" dirty="0" err="1" smtClean="0"/>
              <a:t>puede</a:t>
            </a:r>
            <a:r>
              <a:rPr lang="en-US" dirty="0" smtClean="0"/>
              <a:t> </a:t>
            </a:r>
            <a:r>
              <a:rPr lang="en-US" dirty="0" err="1" smtClean="0"/>
              <a:t>aceptar</a:t>
            </a:r>
            <a:r>
              <a:rPr lang="en-US" dirty="0" smtClean="0"/>
              <a:t> la </a:t>
            </a:r>
            <a:r>
              <a:rPr lang="en-US" dirty="0" err="1" smtClean="0"/>
              <a:t>conexión</a:t>
            </a:r>
            <a:r>
              <a:rPr lang="en-US" dirty="0" smtClean="0"/>
              <a:t>.</a:t>
            </a:r>
          </a:p>
          <a:p>
            <a:endParaRPr lang="en-US" dirty="0"/>
          </a:p>
          <a:p>
            <a:r>
              <a:rPr lang="en-US" dirty="0" err="1" smtClean="0"/>
              <a:t>Int</a:t>
            </a:r>
            <a:r>
              <a:rPr lang="en-US" dirty="0" smtClean="0"/>
              <a:t> </a:t>
            </a:r>
            <a:r>
              <a:rPr lang="en-US" dirty="0" err="1" smtClean="0"/>
              <a:t>i,sock,sock_recv,addr_size</a:t>
            </a:r>
            <a:r>
              <a:rPr lang="en-US" dirty="0" smtClean="0"/>
              <a:t>;</a:t>
            </a:r>
          </a:p>
          <a:p>
            <a:r>
              <a:rPr lang="en-US" dirty="0" err="1" smtClean="0"/>
              <a:t>Struct</a:t>
            </a:r>
            <a:r>
              <a:rPr lang="en-US" dirty="0" smtClean="0"/>
              <a:t> </a:t>
            </a:r>
            <a:r>
              <a:rPr lang="en-US" dirty="0" err="1" smtClean="0"/>
              <a:t>sockaddr_in</a:t>
            </a:r>
            <a:r>
              <a:rPr lang="en-US" dirty="0" smtClean="0"/>
              <a:t>   </a:t>
            </a:r>
            <a:r>
              <a:rPr lang="en-US" dirty="0" err="1" smtClean="0"/>
              <a:t>recv_addr</a:t>
            </a:r>
            <a:r>
              <a:rPr lang="en-US" dirty="0" smtClean="0"/>
              <a:t>;</a:t>
            </a:r>
          </a:p>
          <a:p>
            <a:r>
              <a:rPr lang="en-US" dirty="0" smtClean="0"/>
              <a:t>//</a:t>
            </a:r>
            <a:r>
              <a:rPr lang="en-US" dirty="0" err="1" smtClean="0"/>
              <a:t>crear</a:t>
            </a:r>
            <a:r>
              <a:rPr lang="en-US" dirty="0" smtClean="0"/>
              <a:t> socket, bind y </a:t>
            </a:r>
            <a:r>
              <a:rPr lang="en-US" dirty="0" err="1" smtClean="0"/>
              <a:t>listeng</a:t>
            </a:r>
            <a:endParaRPr lang="en-US" dirty="0" smtClean="0"/>
          </a:p>
          <a:p>
            <a:r>
              <a:rPr lang="en-US" dirty="0" smtClean="0"/>
              <a:t>//</a:t>
            </a:r>
            <a:r>
              <a:rPr lang="en-US" dirty="0" err="1" smtClean="0"/>
              <a:t>conexión</a:t>
            </a:r>
            <a:endParaRPr lang="en-US" dirty="0" smtClean="0"/>
          </a:p>
          <a:p>
            <a:r>
              <a:rPr lang="en-US" dirty="0" err="1" smtClean="0"/>
              <a:t>Addr_size</a:t>
            </a:r>
            <a:r>
              <a:rPr lang="en-US" dirty="0" smtClean="0"/>
              <a:t>=</a:t>
            </a:r>
            <a:r>
              <a:rPr lang="en-US" dirty="0" err="1" smtClean="0"/>
              <a:t>sizeof</a:t>
            </a:r>
            <a:r>
              <a:rPr lang="en-US" dirty="0" smtClean="0"/>
              <a:t>(</a:t>
            </a:r>
            <a:r>
              <a:rPr lang="en-US" dirty="0" err="1" smtClean="0"/>
              <a:t>recv_addr</a:t>
            </a:r>
            <a:r>
              <a:rPr lang="en-US" dirty="0" smtClean="0"/>
              <a:t>);</a:t>
            </a:r>
          </a:p>
          <a:p>
            <a:r>
              <a:rPr lang="en-US" dirty="0" err="1" smtClean="0"/>
              <a:t>Sock_recv</a:t>
            </a:r>
            <a:r>
              <a:rPr lang="en-US" dirty="0" smtClean="0"/>
              <a:t>=accept(sock, (</a:t>
            </a:r>
            <a:r>
              <a:rPr lang="en-US" dirty="0" err="1" smtClean="0"/>
              <a:t>struct</a:t>
            </a:r>
            <a:r>
              <a:rPr lang="en-US" dirty="0" smtClean="0"/>
              <a:t> </a:t>
            </a:r>
            <a:r>
              <a:rPr lang="en-US" dirty="0" err="1" smtClean="0"/>
              <a:t>sockaddr</a:t>
            </a:r>
            <a:r>
              <a:rPr lang="en-US" dirty="0" smtClean="0"/>
              <a:t> *) &amp;</a:t>
            </a:r>
            <a:r>
              <a:rPr lang="en-US" dirty="0" err="1" smtClean="0"/>
              <a:t>recv_addr</a:t>
            </a:r>
            <a:r>
              <a:rPr lang="en-US" dirty="0" smtClean="0"/>
              <a:t>, &amp;</a:t>
            </a:r>
            <a:r>
              <a:rPr lang="en-US" dirty="0" err="1" smtClean="0"/>
              <a:t>addr_size</a:t>
            </a:r>
            <a:r>
              <a:rPr lang="en-US" dirty="0" smtClean="0"/>
              <a:t>);</a:t>
            </a:r>
            <a:endParaRPr lang="en-US" dirty="0"/>
          </a:p>
        </p:txBody>
      </p:sp>
    </p:spTree>
    <p:extLst>
      <p:ext uri="{BB962C8B-B14F-4D97-AF65-F5344CB8AC3E}">
        <p14:creationId xmlns:p14="http://schemas.microsoft.com/office/powerpoint/2010/main" val="1009561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Send </a:t>
            </a:r>
            <a:r>
              <a:rPr lang="en-US" dirty="0" err="1" smtClean="0"/>
              <a:t>recv</a:t>
            </a:r>
            <a:r>
              <a:rPr lang="en-US" dirty="0" smtClean="0"/>
              <a:t> y close</a:t>
            </a:r>
            <a:endParaRPr lang="es-MX" dirty="0"/>
          </a:p>
        </p:txBody>
      </p:sp>
      <p:sp>
        <p:nvSpPr>
          <p:cNvPr id="3" name="Marcador de contenido 2"/>
          <p:cNvSpPr>
            <a:spLocks noGrp="1"/>
          </p:cNvSpPr>
          <p:nvPr>
            <p:ph idx="1"/>
          </p:nvPr>
        </p:nvSpPr>
        <p:spPr/>
        <p:txBody>
          <a:bodyPr/>
          <a:lstStyle/>
          <a:p>
            <a:r>
              <a:rPr lang="en-US" dirty="0" smtClean="0"/>
              <a:t>Se </a:t>
            </a:r>
            <a:r>
              <a:rPr lang="en-US" dirty="0" err="1" smtClean="0"/>
              <a:t>usan</a:t>
            </a:r>
            <a:r>
              <a:rPr lang="en-US" dirty="0" smtClean="0"/>
              <a:t> para </a:t>
            </a:r>
            <a:r>
              <a:rPr lang="en-US" dirty="0" err="1" smtClean="0"/>
              <a:t>enviar</a:t>
            </a:r>
            <a:r>
              <a:rPr lang="en-US" dirty="0" smtClean="0"/>
              <a:t>, </a:t>
            </a:r>
            <a:r>
              <a:rPr lang="en-US" dirty="0" err="1" smtClean="0"/>
              <a:t>recibir</a:t>
            </a:r>
            <a:r>
              <a:rPr lang="en-US" dirty="0" smtClean="0"/>
              <a:t> </a:t>
            </a:r>
            <a:r>
              <a:rPr lang="en-US" dirty="0" err="1" smtClean="0"/>
              <a:t>informaci</a:t>
            </a:r>
            <a:r>
              <a:rPr lang="es-MX" dirty="0" err="1" smtClean="0"/>
              <a:t>ón</a:t>
            </a:r>
            <a:r>
              <a:rPr lang="es-MX" dirty="0" smtClean="0"/>
              <a:t> y cerrar la conexión.</a:t>
            </a:r>
          </a:p>
          <a:p>
            <a:endParaRPr lang="es-MX" dirty="0"/>
          </a:p>
          <a:p>
            <a:r>
              <a:rPr lang="es-MX" dirty="0" err="1" smtClean="0"/>
              <a:t>sent</a:t>
            </a:r>
            <a:r>
              <a:rPr lang="es-MX" dirty="0" smtClean="0"/>
              <a:t>_= </a:t>
            </a:r>
            <a:r>
              <a:rPr lang="es-MX" dirty="0" err="1" smtClean="0"/>
              <a:t>send</a:t>
            </a:r>
            <a:r>
              <a:rPr lang="en-US" dirty="0" smtClean="0"/>
              <a:t>(</a:t>
            </a:r>
            <a:r>
              <a:rPr lang="en-US" dirty="0" err="1" smtClean="0"/>
              <a:t>sock,text,strlen</a:t>
            </a:r>
            <a:r>
              <a:rPr lang="en-US" dirty="0" smtClean="0"/>
              <a:t>(text),0);</a:t>
            </a:r>
          </a:p>
          <a:p>
            <a:r>
              <a:rPr lang="en-US" dirty="0" smtClean="0"/>
              <a:t>Received = </a:t>
            </a:r>
            <a:r>
              <a:rPr lang="en-US" dirty="0" err="1" smtClean="0"/>
              <a:t>recv</a:t>
            </a:r>
            <a:r>
              <a:rPr lang="en-US" dirty="0" smtClean="0"/>
              <a:t>(</a:t>
            </a:r>
            <a:r>
              <a:rPr lang="en-US" dirty="0" err="1" smtClean="0"/>
              <a:t>sock_recv</a:t>
            </a:r>
            <a:r>
              <a:rPr lang="en-US" dirty="0" smtClean="0"/>
              <a:t>, text,80,0); //80 </a:t>
            </a:r>
            <a:r>
              <a:rPr lang="en-US" dirty="0" err="1" smtClean="0"/>
              <a:t>indica</a:t>
            </a:r>
            <a:r>
              <a:rPr lang="en-US" dirty="0" smtClean="0"/>
              <a:t> el </a:t>
            </a:r>
            <a:r>
              <a:rPr lang="en-US" dirty="0" err="1" smtClean="0"/>
              <a:t>numero</a:t>
            </a:r>
            <a:r>
              <a:rPr lang="en-US" dirty="0" smtClean="0"/>
              <a:t> </a:t>
            </a:r>
            <a:r>
              <a:rPr lang="en-US" dirty="0" err="1" smtClean="0"/>
              <a:t>maximo</a:t>
            </a:r>
            <a:r>
              <a:rPr lang="en-US" dirty="0" smtClean="0"/>
              <a:t> de bytes </a:t>
            </a:r>
            <a:r>
              <a:rPr lang="en-US" dirty="0" err="1" smtClean="0"/>
              <a:t>que</a:t>
            </a:r>
            <a:r>
              <a:rPr lang="en-US" dirty="0" smtClean="0"/>
              <a:t> se </a:t>
            </a:r>
            <a:r>
              <a:rPr lang="en-US" dirty="0" err="1" smtClean="0"/>
              <a:t>pueden</a:t>
            </a:r>
            <a:r>
              <a:rPr lang="en-US" dirty="0" smtClean="0"/>
              <a:t> </a:t>
            </a:r>
            <a:r>
              <a:rPr lang="en-US" dirty="0" err="1" smtClean="0"/>
              <a:t>recibir</a:t>
            </a:r>
            <a:r>
              <a:rPr lang="en-US" dirty="0" smtClean="0"/>
              <a:t>.</a:t>
            </a:r>
          </a:p>
          <a:p>
            <a:endParaRPr lang="en-US" dirty="0"/>
          </a:p>
          <a:p>
            <a:r>
              <a:rPr lang="en-US" dirty="0" err="1" smtClean="0"/>
              <a:t>i</a:t>
            </a:r>
            <a:r>
              <a:rPr lang="en-US" dirty="0" smtClean="0"/>
              <a:t>=close(</a:t>
            </a:r>
            <a:r>
              <a:rPr lang="en-US" dirty="0" err="1" smtClean="0"/>
              <a:t>sock_recv</a:t>
            </a:r>
            <a:r>
              <a:rPr lang="en-US" dirty="0" smtClean="0"/>
              <a:t>);</a:t>
            </a:r>
          </a:p>
          <a:p>
            <a:r>
              <a:rPr lang="en-US" dirty="0" smtClean="0"/>
              <a:t>If(</a:t>
            </a:r>
            <a:r>
              <a:rPr lang="en-US" dirty="0" err="1" smtClean="0"/>
              <a:t>i</a:t>
            </a:r>
            <a:r>
              <a:rPr lang="en-US" dirty="0" smtClean="0"/>
              <a:t>&lt;0)</a:t>
            </a:r>
          </a:p>
          <a:p>
            <a:pPr lvl="1"/>
            <a:r>
              <a:rPr lang="en-US" dirty="0" err="1" smtClean="0"/>
              <a:t>Printf</a:t>
            </a:r>
            <a:r>
              <a:rPr lang="en-US" dirty="0" smtClean="0"/>
              <a:t>(“Close() </a:t>
            </a:r>
            <a:r>
              <a:rPr lang="en-US" smtClean="0"/>
              <a:t>failed miserably \n”);</a:t>
            </a:r>
            <a:endParaRPr lang="es-MX" dirty="0"/>
          </a:p>
        </p:txBody>
      </p:sp>
    </p:spTree>
    <p:extLst>
      <p:ext uri="{BB962C8B-B14F-4D97-AF65-F5344CB8AC3E}">
        <p14:creationId xmlns:p14="http://schemas.microsoft.com/office/powerpoint/2010/main" val="2201288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Llamadas a Sistema usando Sockets	</a:t>
            </a:r>
            <a:endParaRPr lang="es-MX" dirty="0"/>
          </a:p>
        </p:txBody>
      </p:sp>
      <p:sp>
        <p:nvSpPr>
          <p:cNvPr id="3" name="Marcador de contenido 2"/>
          <p:cNvSpPr>
            <a:spLocks noGrp="1"/>
          </p:cNvSpPr>
          <p:nvPr>
            <p:ph idx="1"/>
          </p:nvPr>
        </p:nvSpPr>
        <p:spPr/>
        <p:txBody>
          <a:bodyPr/>
          <a:lstStyle/>
          <a:p>
            <a:r>
              <a:rPr lang="es-MX" dirty="0" smtClean="0"/>
              <a:t>Las llamadas a sistema que emplean sockets son utilizadas para realizar comunicaciones entre redes. Permiten a un proceso  en una computadora comunicarse con un proceso en otra computadora.</a:t>
            </a:r>
          </a:p>
          <a:p>
            <a:r>
              <a:rPr lang="es-MX" dirty="0" smtClean="0"/>
              <a:t>Para lograr esa comunicación  cada proceso se adecua para enviar o recibir datos, se hace el envío y finalmente se cierra la comunicación.</a:t>
            </a:r>
          </a:p>
          <a:p>
            <a:r>
              <a:rPr lang="es-MX" dirty="0" smtClean="0"/>
              <a:t>Es un esquema muy parecido al de la lectura y escritura de un archivo (abrir, leer/escribir, cerrar).</a:t>
            </a:r>
            <a:endParaRPr lang="es-MX" dirty="0"/>
          </a:p>
        </p:txBody>
      </p:sp>
    </p:spTree>
    <p:extLst>
      <p:ext uri="{BB962C8B-B14F-4D97-AF65-F5344CB8AC3E}">
        <p14:creationId xmlns:p14="http://schemas.microsoft.com/office/powerpoint/2010/main" val="432148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Conceptos sobre redes y comandos de sistema.</a:t>
            </a:r>
            <a:endParaRPr lang="es-MX" dirty="0"/>
          </a:p>
        </p:txBody>
      </p:sp>
      <p:sp>
        <p:nvSpPr>
          <p:cNvPr id="3" name="Marcador de contenido 2"/>
          <p:cNvSpPr>
            <a:spLocks noGrp="1"/>
          </p:cNvSpPr>
          <p:nvPr>
            <p:ph idx="1"/>
          </p:nvPr>
        </p:nvSpPr>
        <p:spPr/>
        <p:txBody>
          <a:bodyPr/>
          <a:lstStyle/>
          <a:p>
            <a:r>
              <a:rPr lang="es-MX" dirty="0" smtClean="0"/>
              <a:t>Una interfaz de red en una computadora es identificada por su dirección IP, la cual corresponde a un identificador único dentro de la red. </a:t>
            </a:r>
          </a:p>
          <a:p>
            <a:endParaRPr lang="es-MX" dirty="0"/>
          </a:p>
          <a:p>
            <a:r>
              <a:rPr lang="es-MX" dirty="0" smtClean="0"/>
              <a:t>Un puerto es un identificador en una computadora en el cual la comunicación entre procesos de red se lleva a cabo. Una computadora puede tener múltiples procesos involucrados en redes distintas al mismo tiempo. </a:t>
            </a:r>
          </a:p>
          <a:p>
            <a:endParaRPr lang="es-MX" dirty="0"/>
          </a:p>
          <a:p>
            <a:r>
              <a:rPr lang="es-MX" dirty="0" smtClean="0"/>
              <a:t>Los puertos son representados por enteros de 16 bits positivos, Los valores del 0 al 1023 generalmente se utilizan para procesos de sistema, siendo los más comunes telnet (23), </a:t>
            </a:r>
            <a:r>
              <a:rPr lang="es-MX" dirty="0" err="1" smtClean="0"/>
              <a:t>secure</a:t>
            </a:r>
            <a:r>
              <a:rPr lang="es-MX" dirty="0" smtClean="0"/>
              <a:t> Shell (22), servidor web (80). </a:t>
            </a:r>
          </a:p>
        </p:txBody>
      </p:sp>
    </p:spTree>
    <p:extLst>
      <p:ext uri="{BB962C8B-B14F-4D97-AF65-F5344CB8AC3E}">
        <p14:creationId xmlns:p14="http://schemas.microsoft.com/office/powerpoint/2010/main" val="95983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Conceptos sobre redes y comandos de sistema.</a:t>
            </a:r>
          </a:p>
        </p:txBody>
      </p:sp>
      <p:sp>
        <p:nvSpPr>
          <p:cNvPr id="3" name="Marcador de contenido 2"/>
          <p:cNvSpPr>
            <a:spLocks noGrp="1"/>
          </p:cNvSpPr>
          <p:nvPr>
            <p:ph idx="1"/>
          </p:nvPr>
        </p:nvSpPr>
        <p:spPr/>
        <p:txBody>
          <a:bodyPr/>
          <a:lstStyle/>
          <a:p>
            <a:r>
              <a:rPr lang="es-MX" dirty="0" smtClean="0"/>
              <a:t>En un sistema </a:t>
            </a:r>
            <a:r>
              <a:rPr lang="es-MX" dirty="0" err="1" smtClean="0"/>
              <a:t>unix</a:t>
            </a:r>
            <a:r>
              <a:rPr lang="es-MX" dirty="0" smtClean="0"/>
              <a:t> el archivo /</a:t>
            </a:r>
            <a:r>
              <a:rPr lang="es-MX" dirty="0" err="1" smtClean="0"/>
              <a:t>etc</a:t>
            </a:r>
            <a:r>
              <a:rPr lang="es-MX" dirty="0" smtClean="0"/>
              <a:t>/</a:t>
            </a:r>
            <a:r>
              <a:rPr lang="es-MX" dirty="0" err="1" smtClean="0"/>
              <a:t>services</a:t>
            </a:r>
            <a:r>
              <a:rPr lang="es-MX" dirty="0"/>
              <a:t> </a:t>
            </a:r>
            <a:r>
              <a:rPr lang="es-MX" dirty="0" smtClean="0"/>
              <a:t>contiene una lista de procesos estandarizados.</a:t>
            </a:r>
          </a:p>
          <a:p>
            <a:endParaRPr lang="es-MX" dirty="0"/>
          </a:p>
          <a:p>
            <a:r>
              <a:rPr lang="es-MX" dirty="0" smtClean="0"/>
              <a:t>Los puertos entre los valores 1024-49151 se utilizan generalmente para las aplicaciones</a:t>
            </a:r>
          </a:p>
          <a:p>
            <a:endParaRPr lang="es-MX" dirty="0"/>
          </a:p>
          <a:p>
            <a:r>
              <a:rPr lang="es-MX" dirty="0" smtClean="0"/>
              <a:t>Los puertos entre el rango 49152-65535 no están reservados y se utilizan generalmente para conexiones transitivas.</a:t>
            </a:r>
          </a:p>
          <a:p>
            <a:endParaRPr lang="es-MX" dirty="0"/>
          </a:p>
          <a:p>
            <a:r>
              <a:rPr lang="es-MX" dirty="0" smtClean="0"/>
              <a:t>Los puertos que realizan las conexiones en dos computadoras no necesitan ser idénticos, sin embargo al establecer una conexión la computadora que hace la petición debe saber tanto la dirección IP, como el número de puerto al que desea comunicarse.</a:t>
            </a:r>
            <a:endParaRPr lang="es-MX" dirty="0"/>
          </a:p>
        </p:txBody>
      </p:sp>
    </p:spTree>
    <p:extLst>
      <p:ext uri="{BB962C8B-B14F-4D97-AF65-F5344CB8AC3E}">
        <p14:creationId xmlns:p14="http://schemas.microsoft.com/office/powerpoint/2010/main" val="2446767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Conceptos sobre redes y comandos de sistema.</a:t>
            </a:r>
          </a:p>
        </p:txBody>
      </p:sp>
      <p:sp>
        <p:nvSpPr>
          <p:cNvPr id="3" name="Marcador de contenido 2"/>
          <p:cNvSpPr>
            <a:spLocks noGrp="1"/>
          </p:cNvSpPr>
          <p:nvPr>
            <p:ph idx="1"/>
          </p:nvPr>
        </p:nvSpPr>
        <p:spPr/>
        <p:txBody>
          <a:bodyPr/>
          <a:lstStyle/>
          <a:p>
            <a:r>
              <a:rPr lang="es-MX" dirty="0" smtClean="0"/>
              <a:t>Hay varios programas de sistema que administran datos sobre IP y los datos sobre los puertos.</a:t>
            </a:r>
          </a:p>
          <a:p>
            <a:pPr lvl="1"/>
            <a:r>
              <a:rPr lang="es-MX" dirty="0" smtClean="0"/>
              <a:t>Ejemplo: probar </a:t>
            </a:r>
            <a:r>
              <a:rPr lang="es-MX" dirty="0" err="1" smtClean="0"/>
              <a:t>ifconfig</a:t>
            </a:r>
            <a:r>
              <a:rPr lang="es-MX" dirty="0" smtClean="0"/>
              <a:t> eth0</a:t>
            </a:r>
            <a:endParaRPr lang="es-MX" dirty="0"/>
          </a:p>
          <a:p>
            <a:endParaRPr lang="es-MX" dirty="0" smtClean="0"/>
          </a:p>
          <a:p>
            <a:r>
              <a:rPr lang="es-MX" dirty="0" smtClean="0"/>
              <a:t>Utilizando </a:t>
            </a:r>
            <a:r>
              <a:rPr lang="es-MX" dirty="0" err="1" smtClean="0"/>
              <a:t>nslookup</a:t>
            </a:r>
            <a:r>
              <a:rPr lang="es-MX" dirty="0" smtClean="0"/>
              <a:t> es posible revisar el nombre del DNS la dirección </a:t>
            </a:r>
            <a:r>
              <a:rPr lang="es-MX" dirty="0" err="1" smtClean="0"/>
              <a:t>ip</a:t>
            </a:r>
            <a:r>
              <a:rPr lang="es-MX" dirty="0" smtClean="0"/>
              <a:t>, por que puerto se realiza la comunicación y varias cosas más.</a:t>
            </a:r>
            <a:endParaRPr lang="es-MX" dirty="0"/>
          </a:p>
        </p:txBody>
      </p:sp>
    </p:spTree>
    <p:extLst>
      <p:ext uri="{BB962C8B-B14F-4D97-AF65-F5344CB8AC3E}">
        <p14:creationId xmlns:p14="http://schemas.microsoft.com/office/powerpoint/2010/main" val="3332137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Modelo Cliente Servidor</a:t>
            </a:r>
            <a:endParaRPr lang="es-MX" dirty="0"/>
          </a:p>
        </p:txBody>
      </p:sp>
      <p:sp>
        <p:nvSpPr>
          <p:cNvPr id="3" name="Marcador de contenido 2"/>
          <p:cNvSpPr>
            <a:spLocks noGrp="1"/>
          </p:cNvSpPr>
          <p:nvPr>
            <p:ph idx="1"/>
          </p:nvPr>
        </p:nvSpPr>
        <p:spPr/>
        <p:txBody>
          <a:bodyPr/>
          <a:lstStyle/>
          <a:p>
            <a:r>
              <a:rPr lang="es-MX" dirty="0" smtClean="0"/>
              <a:t>La mayoría de la comunicación entre procesos siguen un modelo del tipo cliente servidor. En este modelo, un proceso dentro de una computadora se comporta como un servidor mientras que otro proceso en una segunda computadora se comporta como el cliente.</a:t>
            </a:r>
          </a:p>
          <a:p>
            <a:endParaRPr lang="es-MX" dirty="0"/>
          </a:p>
          <a:p>
            <a:r>
              <a:rPr lang="es-MX" dirty="0" smtClean="0"/>
              <a:t>El servidor abre un puerto para escuchar y espera que un cliente intente realizar una conexión. </a:t>
            </a:r>
            <a:endParaRPr lang="es-MX" dirty="0"/>
          </a:p>
        </p:txBody>
      </p:sp>
    </p:spTree>
    <p:extLst>
      <p:ext uri="{BB962C8B-B14F-4D97-AF65-F5344CB8AC3E}">
        <p14:creationId xmlns:p14="http://schemas.microsoft.com/office/powerpoint/2010/main" val="274483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Socket()</a:t>
            </a:r>
            <a:endParaRPr lang="es-MX" dirty="0"/>
          </a:p>
        </p:txBody>
      </p:sp>
      <p:sp>
        <p:nvSpPr>
          <p:cNvPr id="3" name="Marcador de contenido 2"/>
          <p:cNvSpPr>
            <a:spLocks noGrp="1"/>
          </p:cNvSpPr>
          <p:nvPr>
            <p:ph idx="1"/>
          </p:nvPr>
        </p:nvSpPr>
        <p:spPr/>
        <p:txBody>
          <a:bodyPr/>
          <a:lstStyle/>
          <a:p>
            <a:r>
              <a:rPr lang="es-MX" dirty="0" smtClean="0"/>
              <a:t>El primer paso para establecer una conexión entre redes es crear un socket, el cual provee un identificador de tipo entero, el cual representa donde se llevará a cabo la comunicación.</a:t>
            </a:r>
          </a:p>
          <a:p>
            <a:endParaRPr lang="es-MX" dirty="0"/>
          </a:p>
          <a:p>
            <a:r>
              <a:rPr lang="es-MX" dirty="0" smtClean="0"/>
              <a:t>El crear un socket se puede ver como si fuera un teléfono, el cual no tiene a donde llamar (aún) simplemente ha sido creado.</a:t>
            </a:r>
          </a:p>
          <a:p>
            <a:endParaRPr lang="es-MX" dirty="0"/>
          </a:p>
          <a:p>
            <a:endParaRPr lang="es-MX" dirty="0"/>
          </a:p>
        </p:txBody>
      </p:sp>
    </p:spTree>
    <p:extLst>
      <p:ext uri="{BB962C8B-B14F-4D97-AF65-F5344CB8AC3E}">
        <p14:creationId xmlns:p14="http://schemas.microsoft.com/office/powerpoint/2010/main" val="1629819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Socket ()</a:t>
            </a:r>
            <a:endParaRPr lang="es-MX" dirty="0"/>
          </a:p>
        </p:txBody>
      </p:sp>
      <p:sp>
        <p:nvSpPr>
          <p:cNvPr id="3" name="Marcador de contenido 2"/>
          <p:cNvSpPr>
            <a:spLocks noGrp="1"/>
          </p:cNvSpPr>
          <p:nvPr>
            <p:ph idx="1"/>
          </p:nvPr>
        </p:nvSpPr>
        <p:spPr/>
        <p:txBody>
          <a:bodyPr/>
          <a:lstStyle/>
          <a:p>
            <a:r>
              <a:rPr lang="es-MX" dirty="0" smtClean="0"/>
              <a:t>El siguiente código demuestra lo explicado previamente:</a:t>
            </a:r>
          </a:p>
          <a:p>
            <a:endParaRPr lang="es-MX" dirty="0"/>
          </a:p>
          <a:p>
            <a:r>
              <a:rPr lang="es-MX" dirty="0" smtClean="0"/>
              <a:t>#</a:t>
            </a:r>
            <a:r>
              <a:rPr lang="es-MX" dirty="0" err="1" smtClean="0"/>
              <a:t>include</a:t>
            </a:r>
            <a:r>
              <a:rPr lang="es-MX" dirty="0" smtClean="0"/>
              <a:t> </a:t>
            </a:r>
            <a:r>
              <a:rPr lang="en-US" dirty="0" smtClean="0"/>
              <a:t>&lt;sys/</a:t>
            </a:r>
            <a:r>
              <a:rPr lang="en-US" dirty="0" err="1" smtClean="0"/>
              <a:t>types.h</a:t>
            </a:r>
            <a:r>
              <a:rPr lang="en-US" dirty="0" smtClean="0"/>
              <a:t>&gt; // system type definitions</a:t>
            </a:r>
          </a:p>
          <a:p>
            <a:r>
              <a:rPr lang="en-US" dirty="0" smtClean="0"/>
              <a:t>#include &lt;sys/</a:t>
            </a:r>
            <a:r>
              <a:rPr lang="en-US" dirty="0" err="1" smtClean="0"/>
              <a:t>socket.h</a:t>
            </a:r>
            <a:r>
              <a:rPr lang="en-US" dirty="0" smtClean="0"/>
              <a:t>&gt; // network system functions</a:t>
            </a:r>
          </a:p>
          <a:p>
            <a:r>
              <a:rPr lang="en-US" dirty="0" smtClean="0"/>
              <a:t>#include &lt;</a:t>
            </a:r>
            <a:r>
              <a:rPr lang="en-US" dirty="0" err="1" smtClean="0"/>
              <a:t>netinet</a:t>
            </a:r>
            <a:r>
              <a:rPr lang="en-US" dirty="0" smtClean="0"/>
              <a:t>/</a:t>
            </a:r>
            <a:r>
              <a:rPr lang="en-US" dirty="0" err="1" smtClean="0"/>
              <a:t>in.h</a:t>
            </a:r>
            <a:r>
              <a:rPr lang="en-US" dirty="0" smtClean="0"/>
              <a:t>&gt; // protocol &amp; </a:t>
            </a:r>
            <a:r>
              <a:rPr lang="en-US" dirty="0" err="1" smtClean="0"/>
              <a:t>struct</a:t>
            </a:r>
            <a:r>
              <a:rPr lang="en-US" dirty="0" smtClean="0"/>
              <a:t> definitions</a:t>
            </a:r>
          </a:p>
          <a:p>
            <a:r>
              <a:rPr lang="en-US" dirty="0" err="1"/>
              <a:t>i</a:t>
            </a:r>
            <a:r>
              <a:rPr lang="en-US" dirty="0" err="1" smtClean="0"/>
              <a:t>nt</a:t>
            </a:r>
            <a:r>
              <a:rPr lang="en-US" dirty="0" smtClean="0"/>
              <a:t> sock;</a:t>
            </a:r>
          </a:p>
          <a:p>
            <a:r>
              <a:rPr lang="en-US" dirty="0" smtClean="0"/>
              <a:t>sock = socket(PF_INET, SOCK_STREAM, IPPROTO_TCP);</a:t>
            </a:r>
          </a:p>
          <a:p>
            <a:r>
              <a:rPr lang="en-US" dirty="0" smtClean="0"/>
              <a:t>If(sock &lt; 0)</a:t>
            </a:r>
          </a:p>
          <a:p>
            <a:pPr marL="201168" lvl="1" indent="0">
              <a:buNone/>
            </a:pPr>
            <a:r>
              <a:rPr lang="en-US" dirty="0" smtClean="0"/>
              <a:t>	</a:t>
            </a:r>
            <a:r>
              <a:rPr lang="en-US" dirty="0" err="1" smtClean="0"/>
              <a:t>printf</a:t>
            </a:r>
            <a:r>
              <a:rPr lang="en-US" dirty="0" smtClean="0"/>
              <a:t>(“socket() failed miserably \n”);</a:t>
            </a:r>
          </a:p>
        </p:txBody>
      </p:sp>
    </p:spTree>
    <p:extLst>
      <p:ext uri="{BB962C8B-B14F-4D97-AF65-F5344CB8AC3E}">
        <p14:creationId xmlns:p14="http://schemas.microsoft.com/office/powerpoint/2010/main" val="4060771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Socket()</a:t>
            </a:r>
            <a:endParaRPr lang="es-MX" dirty="0"/>
          </a:p>
        </p:txBody>
      </p:sp>
      <p:sp>
        <p:nvSpPr>
          <p:cNvPr id="3" name="Marcador de contenido 2"/>
          <p:cNvSpPr>
            <a:spLocks noGrp="1"/>
          </p:cNvSpPr>
          <p:nvPr>
            <p:ph idx="1"/>
          </p:nvPr>
        </p:nvSpPr>
        <p:spPr/>
        <p:txBody>
          <a:bodyPr/>
          <a:lstStyle/>
          <a:p>
            <a:pPr marL="0" indent="0">
              <a:buNone/>
            </a:pPr>
            <a:r>
              <a:rPr lang="en-US" dirty="0" smtClean="0"/>
              <a:t>La </a:t>
            </a:r>
            <a:r>
              <a:rPr lang="en-US" dirty="0" err="1" smtClean="0"/>
              <a:t>llamada</a:t>
            </a:r>
            <a:r>
              <a:rPr lang="en-US" dirty="0" smtClean="0"/>
              <a:t> socket() </a:t>
            </a:r>
            <a:r>
              <a:rPr lang="es-MX" dirty="0" smtClean="0"/>
              <a:t>tiene tres argumentos, el dominio, el tipo de comunicación y el protocolo. Estos tres argumentos describen el comportamiento del socket.</a:t>
            </a:r>
          </a:p>
          <a:p>
            <a:pPr marL="0" indent="0">
              <a:buNone/>
            </a:pPr>
            <a:endParaRPr lang="es-MX" dirty="0"/>
          </a:p>
          <a:p>
            <a:pPr marL="0" indent="0">
              <a:buNone/>
            </a:pPr>
            <a:r>
              <a:rPr lang="es-MX" dirty="0" smtClean="0"/>
              <a:t>Esta fuera del alcance explicar todas las posibles combinaciones de argumentos ya que involucra un estudio detallado de protocolos de redes y capas. Sin embargo, los valores mencionados en el ejemplo proveen la configuración más común y estable para una conexión IPv4.</a:t>
            </a:r>
            <a:endParaRPr lang="es-MX" dirty="0"/>
          </a:p>
        </p:txBody>
      </p:sp>
    </p:spTree>
    <p:extLst>
      <p:ext uri="{BB962C8B-B14F-4D97-AF65-F5344CB8AC3E}">
        <p14:creationId xmlns:p14="http://schemas.microsoft.com/office/powerpoint/2010/main" val="2403138571"/>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92</TotalTime>
  <Words>1171</Words>
  <Application>Microsoft Office PowerPoint</Application>
  <PresentationFormat>Panorámica</PresentationFormat>
  <Paragraphs>121</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Calibri</vt:lpstr>
      <vt:lpstr>Calibri Light</vt:lpstr>
      <vt:lpstr>Retrospección</vt:lpstr>
      <vt:lpstr>Sockets</vt:lpstr>
      <vt:lpstr>Llamadas a Sistema usando Sockets </vt:lpstr>
      <vt:lpstr>Conceptos sobre redes y comandos de sistema.</vt:lpstr>
      <vt:lpstr>Conceptos sobre redes y comandos de sistema.</vt:lpstr>
      <vt:lpstr>Conceptos sobre redes y comandos de sistema.</vt:lpstr>
      <vt:lpstr>Modelo Cliente Servidor</vt:lpstr>
      <vt:lpstr>Socket()</vt:lpstr>
      <vt:lpstr>Socket ()</vt:lpstr>
      <vt:lpstr>Socket()</vt:lpstr>
      <vt:lpstr>Bind()</vt:lpstr>
      <vt:lpstr>Bind()</vt:lpstr>
      <vt:lpstr>Bind()</vt:lpstr>
      <vt:lpstr>Listen()</vt:lpstr>
      <vt:lpstr>listen</vt:lpstr>
      <vt:lpstr>Listen</vt:lpstr>
      <vt:lpstr>Connect()</vt:lpstr>
      <vt:lpstr>Connect()</vt:lpstr>
      <vt:lpstr>Accept()</vt:lpstr>
      <vt:lpstr>Send recv y close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Sockets</dc:title>
  <dc:creator>Leonel Toledo</dc:creator>
  <cp:lastModifiedBy>Leonel Toledo</cp:lastModifiedBy>
  <cp:revision>10</cp:revision>
  <dcterms:created xsi:type="dcterms:W3CDTF">2014-10-13T07:19:58Z</dcterms:created>
  <dcterms:modified xsi:type="dcterms:W3CDTF">2014-10-13T20:55:32Z</dcterms:modified>
</cp:coreProperties>
</file>