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76" r:id="rId9"/>
    <p:sldId id="261" r:id="rId10"/>
    <p:sldId id="277" r:id="rId11"/>
    <p:sldId id="262" r:id="rId12"/>
    <p:sldId id="263" r:id="rId13"/>
    <p:sldId id="278" r:id="rId14"/>
    <p:sldId id="264" r:id="rId15"/>
    <p:sldId id="265" r:id="rId16"/>
    <p:sldId id="266" r:id="rId17"/>
    <p:sldId id="273" r:id="rId18"/>
    <p:sldId id="271" r:id="rId19"/>
    <p:sldId id="274" r:id="rId20"/>
    <p:sldId id="275" r:id="rId21"/>
  </p:sldIdLst>
  <p:sldSz cx="9144000" cy="5143500" type="screen16x9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319"/>
  </p:normalViewPr>
  <p:slideViewPr>
    <p:cSldViewPr snapToGrid="0" snapToObjects="1">
      <p:cViewPr varScale="1">
        <p:scale>
          <a:sx n="144" d="100"/>
          <a:sy n="144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98A54-A338-4C4E-83D1-03F203075692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86692-E769-0244-81C2-3888AF30C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7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86692-E769-0244-81C2-3888AF30C34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65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18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0" y="4788000"/>
            <a:ext cx="1402200" cy="270000"/>
          </a:xfrm>
          <a:custGeom>
            <a:avLst/>
            <a:gdLst/>
            <a:ahLst/>
            <a:cxnLst/>
            <a:rect l="l" t="t" r="r" b="b"/>
            <a:pathLst>
              <a:path w="1402715" h="270510">
                <a:moveTo>
                  <a:pt x="0" y="0"/>
                </a:moveTo>
                <a:lnTo>
                  <a:pt x="1402633" y="0"/>
                </a:lnTo>
                <a:lnTo>
                  <a:pt x="1402633" y="270030"/>
                </a:lnTo>
                <a:lnTo>
                  <a:pt x="0" y="270030"/>
                </a:lnTo>
                <a:lnTo>
                  <a:pt x="0" y="0"/>
                </a:lnTo>
                <a:close/>
              </a:path>
            </a:pathLst>
          </a:custGeom>
          <a:solidFill>
            <a:srgbClr val="BE12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2"/>
          <p:cNvSpPr/>
          <p:nvPr/>
        </p:nvSpPr>
        <p:spPr>
          <a:xfrm>
            <a:off x="4068000" y="4788000"/>
            <a:ext cx="3672360" cy="270000"/>
          </a:xfrm>
          <a:custGeom>
            <a:avLst/>
            <a:gdLst/>
            <a:ahLst/>
            <a:cxnLst/>
            <a:rect l="l" t="t" r="r" b="b"/>
            <a:pathLst>
              <a:path w="3672840" h="270510">
                <a:moveTo>
                  <a:pt x="0" y="0"/>
                </a:moveTo>
                <a:lnTo>
                  <a:pt x="3672409" y="0"/>
                </a:lnTo>
                <a:lnTo>
                  <a:pt x="3672409" y="270030"/>
                </a:lnTo>
                <a:lnTo>
                  <a:pt x="0" y="270030"/>
                </a:lnTo>
                <a:lnTo>
                  <a:pt x="0" y="0"/>
                </a:lnTo>
                <a:close/>
              </a:path>
            </a:pathLst>
          </a:custGeom>
          <a:solidFill>
            <a:srgbClr val="6C50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519480"/>
            <a:ext cx="467640" cy="270000"/>
          </a:xfrm>
          <a:custGeom>
            <a:avLst/>
            <a:gdLst/>
            <a:ahLst/>
            <a:cxnLst/>
            <a:rect l="l" t="t" r="r" b="b"/>
            <a:pathLst>
              <a:path w="467995" h="270509">
                <a:moveTo>
                  <a:pt x="0" y="0"/>
                </a:moveTo>
                <a:lnTo>
                  <a:pt x="467543" y="0"/>
                </a:lnTo>
                <a:lnTo>
                  <a:pt x="467543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BE12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67640" y="519480"/>
            <a:ext cx="467640" cy="270000"/>
          </a:xfrm>
          <a:custGeom>
            <a:avLst/>
            <a:gdLst/>
            <a:ahLst/>
            <a:cxnLst/>
            <a:rect l="l" t="t" r="r" b="b"/>
            <a:pathLst>
              <a:path w="467994" h="270509">
                <a:moveTo>
                  <a:pt x="0" y="0"/>
                </a:moveTo>
                <a:lnTo>
                  <a:pt x="467544" y="0"/>
                </a:lnTo>
                <a:lnTo>
                  <a:pt x="467544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34920" y="519480"/>
            <a:ext cx="467640" cy="270000"/>
          </a:xfrm>
          <a:custGeom>
            <a:avLst/>
            <a:gdLst/>
            <a:ahLst/>
            <a:cxnLst/>
            <a:rect l="l" t="t" r="r" b="b"/>
            <a:pathLst>
              <a:path w="467994" h="270509">
                <a:moveTo>
                  <a:pt x="0" y="0"/>
                </a:moveTo>
                <a:lnTo>
                  <a:pt x="467544" y="0"/>
                </a:lnTo>
                <a:lnTo>
                  <a:pt x="467544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6C50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475640" y="4785840"/>
            <a:ext cx="2520000" cy="270000"/>
          </a:xfrm>
          <a:custGeom>
            <a:avLst/>
            <a:gdLst/>
            <a:ahLst/>
            <a:cxnLst/>
            <a:rect l="l" t="t" r="r" b="b"/>
            <a:pathLst>
              <a:path w="2520315" h="270510">
                <a:moveTo>
                  <a:pt x="0" y="0"/>
                </a:moveTo>
                <a:lnTo>
                  <a:pt x="2520282" y="0"/>
                </a:lnTo>
                <a:lnTo>
                  <a:pt x="2520282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084760" y="4839120"/>
            <a:ext cx="1300680" cy="16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5474880" y="4839120"/>
            <a:ext cx="807480" cy="16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53B4C8B1-EBB9-4609-A333-B5F24F63D3F5}" type="slidenum">
              <a:rPr lang="fr-FR" sz="1400" b="0" strike="noStrike" spc="-1">
                <a:solidFill>
                  <a:srgbClr val="B2B2B2"/>
                </a:solidFill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Cliquez pour éditer le format du texte-titre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4788000"/>
            <a:ext cx="1402200" cy="270000"/>
          </a:xfrm>
          <a:custGeom>
            <a:avLst/>
            <a:gdLst/>
            <a:ahLst/>
            <a:cxnLst/>
            <a:rect l="l" t="t" r="r" b="b"/>
            <a:pathLst>
              <a:path w="1402715" h="270510">
                <a:moveTo>
                  <a:pt x="0" y="0"/>
                </a:moveTo>
                <a:lnTo>
                  <a:pt x="1402633" y="0"/>
                </a:lnTo>
                <a:lnTo>
                  <a:pt x="1402633" y="270030"/>
                </a:lnTo>
                <a:lnTo>
                  <a:pt x="0" y="270030"/>
                </a:lnTo>
                <a:lnTo>
                  <a:pt x="0" y="0"/>
                </a:lnTo>
                <a:close/>
              </a:path>
            </a:pathLst>
          </a:custGeom>
          <a:solidFill>
            <a:srgbClr val="BE12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4068000" y="4788000"/>
            <a:ext cx="3672360" cy="270000"/>
          </a:xfrm>
          <a:custGeom>
            <a:avLst/>
            <a:gdLst/>
            <a:ahLst/>
            <a:cxnLst/>
            <a:rect l="l" t="t" r="r" b="b"/>
            <a:pathLst>
              <a:path w="3672840" h="270510">
                <a:moveTo>
                  <a:pt x="0" y="0"/>
                </a:moveTo>
                <a:lnTo>
                  <a:pt x="3672409" y="0"/>
                </a:lnTo>
                <a:lnTo>
                  <a:pt x="3672409" y="270030"/>
                </a:lnTo>
                <a:lnTo>
                  <a:pt x="0" y="270030"/>
                </a:lnTo>
                <a:lnTo>
                  <a:pt x="0" y="0"/>
                </a:lnTo>
                <a:close/>
              </a:path>
            </a:pathLst>
          </a:custGeom>
          <a:solidFill>
            <a:srgbClr val="6C50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0" y="519480"/>
            <a:ext cx="467640" cy="270000"/>
          </a:xfrm>
          <a:custGeom>
            <a:avLst/>
            <a:gdLst/>
            <a:ahLst/>
            <a:cxnLst/>
            <a:rect l="l" t="t" r="r" b="b"/>
            <a:pathLst>
              <a:path w="467995" h="270509">
                <a:moveTo>
                  <a:pt x="0" y="0"/>
                </a:moveTo>
                <a:lnTo>
                  <a:pt x="467543" y="0"/>
                </a:lnTo>
                <a:lnTo>
                  <a:pt x="467543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BE12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467640" y="519480"/>
            <a:ext cx="467640" cy="270000"/>
          </a:xfrm>
          <a:custGeom>
            <a:avLst/>
            <a:gdLst/>
            <a:ahLst/>
            <a:cxnLst/>
            <a:rect l="l" t="t" r="r" b="b"/>
            <a:pathLst>
              <a:path w="467994" h="270509">
                <a:moveTo>
                  <a:pt x="0" y="0"/>
                </a:moveTo>
                <a:lnTo>
                  <a:pt x="467544" y="0"/>
                </a:lnTo>
                <a:lnTo>
                  <a:pt x="467544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934920" y="519480"/>
            <a:ext cx="467640" cy="270000"/>
          </a:xfrm>
          <a:custGeom>
            <a:avLst/>
            <a:gdLst/>
            <a:ahLst/>
            <a:cxnLst/>
            <a:rect l="l" t="t" r="r" b="b"/>
            <a:pathLst>
              <a:path w="467994" h="270509">
                <a:moveTo>
                  <a:pt x="0" y="0"/>
                </a:moveTo>
                <a:lnTo>
                  <a:pt x="467544" y="0"/>
                </a:lnTo>
                <a:lnTo>
                  <a:pt x="467544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6C50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1475640" y="4785840"/>
            <a:ext cx="2520000" cy="270000"/>
          </a:xfrm>
          <a:custGeom>
            <a:avLst/>
            <a:gdLst/>
            <a:ahLst/>
            <a:cxnLst/>
            <a:rect l="l" t="t" r="r" b="b"/>
            <a:pathLst>
              <a:path w="2520315" h="270510">
                <a:moveTo>
                  <a:pt x="0" y="0"/>
                </a:moveTo>
                <a:lnTo>
                  <a:pt x="2520282" y="0"/>
                </a:lnTo>
                <a:lnTo>
                  <a:pt x="2520282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929880" y="379440"/>
            <a:ext cx="7284240" cy="421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2600" b="0" strike="noStrike" spc="-1">
                <a:latin typeface="Calibri"/>
              </a:rPr>
              <a:t>Cliquez pour éditer le format du texte-titre</a:t>
            </a: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494280" y="1107000"/>
            <a:ext cx="8155080" cy="3373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700" b="0" strike="noStrike" spc="-1">
                <a:latin typeface="Calibri"/>
              </a:rPr>
              <a:t>Cliquez pour éditer le format du plan de texte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700" b="0" strike="noStrike" spc="-1">
                <a:latin typeface="Calibri"/>
              </a:rPr>
              <a:t>Second niveau de plan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700" b="0" strike="noStrike" spc="-1">
                <a:latin typeface="Calibri"/>
              </a:rPr>
              <a:t>Troisième niveau de plan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700" b="0" strike="noStrike" spc="-1">
                <a:latin typeface="Calibri"/>
              </a:rPr>
              <a:t>Quatrième niveau de plan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700" b="0" strike="noStrike" spc="-1">
                <a:latin typeface="Calibri"/>
              </a:rPr>
              <a:t>Cinquième niveau de plan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700" b="0" strike="noStrike" spc="-1">
                <a:latin typeface="Calibri"/>
              </a:rPr>
              <a:t>Sixième niveau de plan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700" b="0" strike="noStrike" spc="-1">
                <a:latin typeface="Calibri"/>
              </a:rPr>
              <a:t>Septième niveau de plan</a:t>
            </a:r>
          </a:p>
        </p:txBody>
      </p:sp>
      <p:sp>
        <p:nvSpPr>
          <p:cNvPr id="55" name="PlaceHolder 9"/>
          <p:cNvSpPr>
            <a:spLocks noGrp="1"/>
          </p:cNvSpPr>
          <p:nvPr>
            <p:ph type="ftr"/>
          </p:nvPr>
        </p:nvSpPr>
        <p:spPr>
          <a:xfrm>
            <a:off x="2084760" y="4839120"/>
            <a:ext cx="1300680" cy="16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56" name="PlaceHolder 10"/>
          <p:cNvSpPr>
            <a:spLocks noGrp="1"/>
          </p:cNvSpPr>
          <p:nvPr>
            <p:ph type="dt"/>
          </p:nvPr>
        </p:nvSpPr>
        <p:spPr>
          <a:xfrm>
            <a:off x="5474880" y="4839120"/>
            <a:ext cx="807480" cy="16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57" name="PlaceHolder 11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2341B342-3A3A-41FA-862D-B8BFEC4521FA}" type="slidenum">
              <a:rPr lang="fr-FR" sz="1400" b="0" strike="noStrike" spc="-1">
                <a:solidFill>
                  <a:srgbClr val="B2B2B2"/>
                </a:solidFill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 hidden="1"/>
          <p:cNvSpPr/>
          <p:nvPr/>
        </p:nvSpPr>
        <p:spPr>
          <a:xfrm>
            <a:off x="0" y="4788000"/>
            <a:ext cx="1402200" cy="270000"/>
          </a:xfrm>
          <a:custGeom>
            <a:avLst/>
            <a:gdLst/>
            <a:ahLst/>
            <a:cxnLst/>
            <a:rect l="l" t="t" r="r" b="b"/>
            <a:pathLst>
              <a:path w="1402715" h="270510">
                <a:moveTo>
                  <a:pt x="0" y="0"/>
                </a:moveTo>
                <a:lnTo>
                  <a:pt x="1402633" y="0"/>
                </a:lnTo>
                <a:lnTo>
                  <a:pt x="1402633" y="270030"/>
                </a:lnTo>
                <a:lnTo>
                  <a:pt x="0" y="270030"/>
                </a:lnTo>
                <a:lnTo>
                  <a:pt x="0" y="0"/>
                </a:lnTo>
                <a:close/>
              </a:path>
            </a:pathLst>
          </a:custGeom>
          <a:solidFill>
            <a:srgbClr val="BE12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 hidden="1"/>
          <p:cNvSpPr/>
          <p:nvPr/>
        </p:nvSpPr>
        <p:spPr>
          <a:xfrm>
            <a:off x="4068000" y="4788000"/>
            <a:ext cx="3672360" cy="270000"/>
          </a:xfrm>
          <a:custGeom>
            <a:avLst/>
            <a:gdLst/>
            <a:ahLst/>
            <a:cxnLst/>
            <a:rect l="l" t="t" r="r" b="b"/>
            <a:pathLst>
              <a:path w="3672840" h="270510">
                <a:moveTo>
                  <a:pt x="0" y="0"/>
                </a:moveTo>
                <a:lnTo>
                  <a:pt x="3672409" y="0"/>
                </a:lnTo>
                <a:lnTo>
                  <a:pt x="3672409" y="270030"/>
                </a:lnTo>
                <a:lnTo>
                  <a:pt x="0" y="270030"/>
                </a:lnTo>
                <a:lnTo>
                  <a:pt x="0" y="0"/>
                </a:lnTo>
                <a:close/>
              </a:path>
            </a:pathLst>
          </a:custGeom>
          <a:solidFill>
            <a:srgbClr val="6C50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3" hidden="1"/>
          <p:cNvSpPr/>
          <p:nvPr/>
        </p:nvSpPr>
        <p:spPr>
          <a:xfrm>
            <a:off x="0" y="519480"/>
            <a:ext cx="467640" cy="270000"/>
          </a:xfrm>
          <a:custGeom>
            <a:avLst/>
            <a:gdLst/>
            <a:ahLst/>
            <a:cxnLst/>
            <a:rect l="l" t="t" r="r" b="b"/>
            <a:pathLst>
              <a:path w="467995" h="270509">
                <a:moveTo>
                  <a:pt x="0" y="0"/>
                </a:moveTo>
                <a:lnTo>
                  <a:pt x="467543" y="0"/>
                </a:lnTo>
                <a:lnTo>
                  <a:pt x="467543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BE12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4" hidden="1"/>
          <p:cNvSpPr/>
          <p:nvPr/>
        </p:nvSpPr>
        <p:spPr>
          <a:xfrm>
            <a:off x="467640" y="519480"/>
            <a:ext cx="467640" cy="270000"/>
          </a:xfrm>
          <a:custGeom>
            <a:avLst/>
            <a:gdLst/>
            <a:ahLst/>
            <a:cxnLst/>
            <a:rect l="l" t="t" r="r" b="b"/>
            <a:pathLst>
              <a:path w="467994" h="270509">
                <a:moveTo>
                  <a:pt x="0" y="0"/>
                </a:moveTo>
                <a:lnTo>
                  <a:pt x="467544" y="0"/>
                </a:lnTo>
                <a:lnTo>
                  <a:pt x="467544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5" hidden="1"/>
          <p:cNvSpPr/>
          <p:nvPr/>
        </p:nvSpPr>
        <p:spPr>
          <a:xfrm>
            <a:off x="934920" y="519480"/>
            <a:ext cx="467640" cy="270000"/>
          </a:xfrm>
          <a:custGeom>
            <a:avLst/>
            <a:gdLst/>
            <a:ahLst/>
            <a:cxnLst/>
            <a:rect l="l" t="t" r="r" b="b"/>
            <a:pathLst>
              <a:path w="467994" h="270509">
                <a:moveTo>
                  <a:pt x="0" y="0"/>
                </a:moveTo>
                <a:lnTo>
                  <a:pt x="467544" y="0"/>
                </a:lnTo>
                <a:lnTo>
                  <a:pt x="467544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6C50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6" hidden="1"/>
          <p:cNvSpPr/>
          <p:nvPr/>
        </p:nvSpPr>
        <p:spPr>
          <a:xfrm>
            <a:off x="1475640" y="4785840"/>
            <a:ext cx="2520000" cy="270000"/>
          </a:xfrm>
          <a:custGeom>
            <a:avLst/>
            <a:gdLst/>
            <a:ahLst/>
            <a:cxnLst/>
            <a:rect l="l" t="t" r="r" b="b"/>
            <a:pathLst>
              <a:path w="2520315" h="270510">
                <a:moveTo>
                  <a:pt x="0" y="0"/>
                </a:moveTo>
                <a:lnTo>
                  <a:pt x="2520282" y="0"/>
                </a:lnTo>
                <a:lnTo>
                  <a:pt x="2520282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0" y="4788000"/>
            <a:ext cx="1402200" cy="270000"/>
          </a:xfrm>
          <a:custGeom>
            <a:avLst/>
            <a:gdLst/>
            <a:ahLst/>
            <a:cxnLst/>
            <a:rect l="l" t="t" r="r" b="b"/>
            <a:pathLst>
              <a:path w="1402715" h="270510">
                <a:moveTo>
                  <a:pt x="0" y="0"/>
                </a:moveTo>
                <a:lnTo>
                  <a:pt x="1402633" y="0"/>
                </a:lnTo>
                <a:lnTo>
                  <a:pt x="1402633" y="270030"/>
                </a:lnTo>
                <a:lnTo>
                  <a:pt x="0" y="270030"/>
                </a:lnTo>
                <a:lnTo>
                  <a:pt x="0" y="0"/>
                </a:lnTo>
                <a:close/>
              </a:path>
            </a:pathLst>
          </a:custGeom>
          <a:solidFill>
            <a:srgbClr val="BE12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4068000" y="4788000"/>
            <a:ext cx="3672360" cy="270000"/>
          </a:xfrm>
          <a:custGeom>
            <a:avLst/>
            <a:gdLst/>
            <a:ahLst/>
            <a:cxnLst/>
            <a:rect l="l" t="t" r="r" b="b"/>
            <a:pathLst>
              <a:path w="3672840" h="270510">
                <a:moveTo>
                  <a:pt x="0" y="0"/>
                </a:moveTo>
                <a:lnTo>
                  <a:pt x="3672409" y="0"/>
                </a:lnTo>
                <a:lnTo>
                  <a:pt x="3672409" y="270030"/>
                </a:lnTo>
                <a:lnTo>
                  <a:pt x="0" y="270030"/>
                </a:lnTo>
                <a:lnTo>
                  <a:pt x="0" y="0"/>
                </a:lnTo>
                <a:close/>
              </a:path>
            </a:pathLst>
          </a:custGeom>
          <a:solidFill>
            <a:srgbClr val="6C50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0" y="519480"/>
            <a:ext cx="467640" cy="270000"/>
          </a:xfrm>
          <a:custGeom>
            <a:avLst/>
            <a:gdLst/>
            <a:ahLst/>
            <a:cxnLst/>
            <a:rect l="l" t="t" r="r" b="b"/>
            <a:pathLst>
              <a:path w="467995" h="270509">
                <a:moveTo>
                  <a:pt x="0" y="0"/>
                </a:moveTo>
                <a:lnTo>
                  <a:pt x="467543" y="0"/>
                </a:lnTo>
                <a:lnTo>
                  <a:pt x="467543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BE12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0"/>
          <p:cNvSpPr/>
          <p:nvPr/>
        </p:nvSpPr>
        <p:spPr>
          <a:xfrm>
            <a:off x="467640" y="519480"/>
            <a:ext cx="467640" cy="270000"/>
          </a:xfrm>
          <a:custGeom>
            <a:avLst/>
            <a:gdLst/>
            <a:ahLst/>
            <a:cxnLst/>
            <a:rect l="l" t="t" r="r" b="b"/>
            <a:pathLst>
              <a:path w="467994" h="270509">
                <a:moveTo>
                  <a:pt x="0" y="0"/>
                </a:moveTo>
                <a:lnTo>
                  <a:pt x="467544" y="0"/>
                </a:lnTo>
                <a:lnTo>
                  <a:pt x="467544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1"/>
          <p:cNvSpPr/>
          <p:nvPr/>
        </p:nvSpPr>
        <p:spPr>
          <a:xfrm>
            <a:off x="934920" y="519480"/>
            <a:ext cx="467640" cy="270000"/>
          </a:xfrm>
          <a:custGeom>
            <a:avLst/>
            <a:gdLst/>
            <a:ahLst/>
            <a:cxnLst/>
            <a:rect l="l" t="t" r="r" b="b"/>
            <a:pathLst>
              <a:path w="467994" h="270509">
                <a:moveTo>
                  <a:pt x="0" y="0"/>
                </a:moveTo>
                <a:lnTo>
                  <a:pt x="467544" y="0"/>
                </a:lnTo>
                <a:lnTo>
                  <a:pt x="467544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6C50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2"/>
          <p:cNvSpPr/>
          <p:nvPr/>
        </p:nvSpPr>
        <p:spPr>
          <a:xfrm>
            <a:off x="1475640" y="4785840"/>
            <a:ext cx="2520000" cy="270000"/>
          </a:xfrm>
          <a:custGeom>
            <a:avLst/>
            <a:gdLst/>
            <a:ahLst/>
            <a:cxnLst/>
            <a:rect l="l" t="t" r="r" b="b"/>
            <a:pathLst>
              <a:path w="2520315" h="270510">
                <a:moveTo>
                  <a:pt x="0" y="0"/>
                </a:moveTo>
                <a:lnTo>
                  <a:pt x="2520282" y="0"/>
                </a:lnTo>
                <a:lnTo>
                  <a:pt x="2520282" y="270031"/>
                </a:lnTo>
                <a:lnTo>
                  <a:pt x="0" y="2700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3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4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PlaceHolder 15"/>
          <p:cNvSpPr>
            <a:spLocks noGrp="1"/>
          </p:cNvSpPr>
          <p:nvPr>
            <p:ph type="title"/>
          </p:nvPr>
        </p:nvSpPr>
        <p:spPr>
          <a:xfrm>
            <a:off x="929880" y="379440"/>
            <a:ext cx="7284240" cy="421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2600" b="0" strike="noStrike" spc="-1">
                <a:latin typeface="Calibri"/>
              </a:rPr>
              <a:t>Cliquez pour éditer le format du texte-titre</a:t>
            </a:r>
          </a:p>
        </p:txBody>
      </p:sp>
      <p:sp>
        <p:nvSpPr>
          <p:cNvPr id="109" name="PlaceHolder 16"/>
          <p:cNvSpPr>
            <a:spLocks noGrp="1"/>
          </p:cNvSpPr>
          <p:nvPr>
            <p:ph type="ftr"/>
          </p:nvPr>
        </p:nvSpPr>
        <p:spPr>
          <a:xfrm>
            <a:off x="2084760" y="4839120"/>
            <a:ext cx="1300680" cy="16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110" name="PlaceHolder 17"/>
          <p:cNvSpPr>
            <a:spLocks noGrp="1"/>
          </p:cNvSpPr>
          <p:nvPr>
            <p:ph type="dt"/>
          </p:nvPr>
        </p:nvSpPr>
        <p:spPr>
          <a:xfrm>
            <a:off x="5474880" y="4839120"/>
            <a:ext cx="807480" cy="16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111" name="PlaceHolder 18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97177E7-A67F-4658-BD87-E1C7B3F50431}" type="slidenum">
              <a:rPr lang="fr-FR" sz="1400" b="0" strike="noStrike" spc="-1">
                <a:solidFill>
                  <a:srgbClr val="B2B2B2"/>
                </a:solidFill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  <p:sp>
        <p:nvSpPr>
          <p:cNvPr id="112" name="PlaceHolder 1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097360" y="4851720"/>
            <a:ext cx="1275480" cy="1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106"/>
              </a:lnSpc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97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0" y="4353840"/>
            <a:ext cx="9143640" cy="789480"/>
          </a:xfrm>
          <a:custGeom>
            <a:avLst/>
            <a:gdLst/>
            <a:ahLst/>
            <a:cxnLst/>
            <a:rect l="l" t="t" r="r" b="b"/>
            <a:pathLst>
              <a:path w="9144000" h="789939">
                <a:moveTo>
                  <a:pt x="0" y="0"/>
                </a:moveTo>
                <a:lnTo>
                  <a:pt x="9143999" y="0"/>
                </a:lnTo>
                <a:lnTo>
                  <a:pt x="9143999" y="789552"/>
                </a:lnTo>
                <a:lnTo>
                  <a:pt x="0" y="7895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5"/>
          <p:cNvSpPr/>
          <p:nvPr/>
        </p:nvSpPr>
        <p:spPr>
          <a:xfrm>
            <a:off x="3528000" y="4083840"/>
            <a:ext cx="1874880" cy="216000"/>
          </a:xfrm>
          <a:custGeom>
            <a:avLst/>
            <a:gdLst/>
            <a:ahLst/>
            <a:cxnLst/>
            <a:rect l="l" t="t" r="r" b="b"/>
            <a:pathLst>
              <a:path w="1875154" h="216535">
                <a:moveTo>
                  <a:pt x="0" y="0"/>
                </a:moveTo>
                <a:lnTo>
                  <a:pt x="1874777" y="0"/>
                </a:lnTo>
                <a:lnTo>
                  <a:pt x="1874777" y="216024"/>
                </a:ln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rgbClr val="BE12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"/>
          <p:cNvSpPr/>
          <p:nvPr/>
        </p:nvSpPr>
        <p:spPr>
          <a:xfrm>
            <a:off x="5402520" y="4083840"/>
            <a:ext cx="1874880" cy="216000"/>
          </a:xfrm>
          <a:custGeom>
            <a:avLst/>
            <a:gdLst/>
            <a:ahLst/>
            <a:cxnLst/>
            <a:rect l="l" t="t" r="r" b="b"/>
            <a:pathLst>
              <a:path w="1875154" h="216535">
                <a:moveTo>
                  <a:pt x="0" y="0"/>
                </a:moveTo>
                <a:lnTo>
                  <a:pt x="1874777" y="0"/>
                </a:lnTo>
                <a:lnTo>
                  <a:pt x="1874777" y="216024"/>
                </a:ln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7"/>
          <p:cNvSpPr/>
          <p:nvPr/>
        </p:nvSpPr>
        <p:spPr>
          <a:xfrm>
            <a:off x="7277400" y="4083840"/>
            <a:ext cx="1866600" cy="216000"/>
          </a:xfrm>
          <a:custGeom>
            <a:avLst/>
            <a:gdLst/>
            <a:ahLst/>
            <a:cxnLst/>
            <a:rect l="l" t="t" r="r" b="b"/>
            <a:pathLst>
              <a:path w="1866900" h="216535">
                <a:moveTo>
                  <a:pt x="0" y="0"/>
                </a:moveTo>
                <a:lnTo>
                  <a:pt x="1866531" y="0"/>
                </a:lnTo>
                <a:lnTo>
                  <a:pt x="1866531" y="216024"/>
                </a:ln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rgbClr val="6C50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8"/>
          <p:cNvSpPr/>
          <p:nvPr/>
        </p:nvSpPr>
        <p:spPr>
          <a:xfrm>
            <a:off x="901800" y="498960"/>
            <a:ext cx="1156680" cy="14245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9"/>
          <p:cNvSpPr/>
          <p:nvPr/>
        </p:nvSpPr>
        <p:spPr>
          <a:xfrm>
            <a:off x="3589200" y="3197160"/>
            <a:ext cx="173880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>
            <a:spAutoFit/>
          </a:bodyPr>
          <a:lstStyle/>
          <a:p>
            <a:pPr marL="12600">
              <a:lnSpc>
                <a:spcPct val="128000"/>
              </a:lnSpc>
              <a:spcBef>
                <a:spcPts val="74"/>
              </a:spcBef>
            </a:pPr>
            <a:r>
              <a:rPr lang="fr-FR" sz="1200" b="1" strike="noStrike" spc="-7">
                <a:solidFill>
                  <a:srgbClr val="B7B7B7"/>
                </a:solidFill>
                <a:latin typeface="Arial"/>
              </a:rPr>
              <a:t>Rodolphe Calvet </a:t>
            </a:r>
            <a:endParaRPr lang="fr-FR" sz="1200" b="0" strike="noStrike" spc="-1">
              <a:latin typeface="Arial"/>
            </a:endParaRPr>
          </a:p>
          <a:p>
            <a:pPr marL="12600">
              <a:lnSpc>
                <a:spcPct val="128000"/>
              </a:lnSpc>
              <a:spcBef>
                <a:spcPts val="74"/>
              </a:spcBef>
            </a:pPr>
            <a:r>
              <a:rPr lang="fr-FR" sz="1200" b="1" strike="noStrike" spc="-7">
                <a:solidFill>
                  <a:srgbClr val="B7B7B7"/>
                </a:solidFill>
                <a:latin typeface="Arial"/>
              </a:rPr>
              <a:t>Jean-Philippe Quach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6472080" y="3268080"/>
            <a:ext cx="1879920" cy="38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spAutoFit/>
          </a:bodyPr>
          <a:lstStyle/>
          <a:p>
            <a:pPr marL="12600">
              <a:lnSpc>
                <a:spcPct val="102000"/>
              </a:lnSpc>
              <a:spcBef>
                <a:spcPts val="65"/>
              </a:spcBef>
            </a:pPr>
            <a:r>
              <a:rPr lang="fr-FR" sz="1200" b="1" strike="noStrike" spc="-7" dirty="0">
                <a:solidFill>
                  <a:srgbClr val="B7B7B7"/>
                </a:solidFill>
                <a:latin typeface="Arial"/>
              </a:rPr>
              <a:t>Emmanuel Blanchard  </a:t>
            </a:r>
            <a:endParaRPr lang="fr-FR" sz="1200" b="0" strike="noStrike" spc="-1" dirty="0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65"/>
              </a:spcBef>
            </a:pPr>
            <a:r>
              <a:rPr lang="fr-FR" sz="1200" b="1" strike="noStrike" spc="-7" dirty="0">
                <a:solidFill>
                  <a:srgbClr val="B7B7B7"/>
                </a:solidFill>
                <a:latin typeface="Arial"/>
              </a:rPr>
              <a:t>Samuel BAKEBECK</a:t>
            </a:r>
            <a:endParaRPr lang="fr-FR" sz="1200" b="0" strike="noStrike" spc="-1" dirty="0">
              <a:latin typeface="Arial"/>
            </a:endParaRP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0424CC2-CB4D-3748-B289-C18CD3A8A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40" y="930340"/>
            <a:ext cx="46228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1435320" y="1255320"/>
            <a:ext cx="2801160" cy="93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1720" indent="-3394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>
                <a:solidFill>
                  <a:srgbClr val="B7B7B7"/>
                </a:solidFill>
                <a:latin typeface="Arial"/>
              </a:rPr>
              <a:t>Contexte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1720" algn="l"/>
                <a:tab pos="352440" algn="l"/>
              </a:tabLst>
            </a:pPr>
            <a:endParaRPr lang="fr-FR" sz="1800" b="0" strike="noStrike" spc="-1">
              <a:latin typeface="Arial"/>
            </a:endParaRPr>
          </a:p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>
                <a:solidFill>
                  <a:srgbClr val="B7B7B7"/>
                </a:solidFill>
                <a:latin typeface="Arial"/>
              </a:rPr>
              <a:t>Architecture</a:t>
            </a:r>
            <a:r>
              <a:rPr lang="fr-FR" sz="1800" b="1" strike="noStrike" spc="-75">
                <a:solidFill>
                  <a:srgbClr val="B7B7B7"/>
                </a:solidFill>
                <a:latin typeface="Arial"/>
              </a:rPr>
              <a:t> </a:t>
            </a:r>
            <a:r>
              <a:rPr lang="fr-FR" sz="1800" b="1" strike="noStrike" spc="-7">
                <a:solidFill>
                  <a:srgbClr val="B7B7B7"/>
                </a:solidFill>
                <a:latin typeface="Arial"/>
              </a:rPr>
              <a:t>proposée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2084760" y="4839120"/>
            <a:ext cx="13006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5474880" y="4839120"/>
            <a:ext cx="8074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707760" y="4852080"/>
            <a:ext cx="533520" cy="1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lang="fr-FR" sz="800" b="0" strike="noStrike" spc="-80">
                <a:solidFill>
                  <a:srgbClr val="FFFFFF"/>
                </a:solidFill>
                <a:latin typeface="Arial"/>
              </a:rPr>
              <a:t>22/01/2021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1435320" y="2512800"/>
            <a:ext cx="592164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1720" indent="-3394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1" dirty="0">
                <a:latin typeface="Arial"/>
              </a:rPr>
              <a:t>Récupération et traitement des</a:t>
            </a:r>
            <a:r>
              <a:rPr lang="fr-FR" sz="1800" b="1" strike="noStrike" spc="-80" dirty="0">
                <a:latin typeface="Arial"/>
              </a:rPr>
              <a:t> </a:t>
            </a:r>
            <a:r>
              <a:rPr lang="fr-FR" sz="1800" b="1" strike="noStrike" spc="-7" dirty="0">
                <a:latin typeface="Arial"/>
              </a:rPr>
              <a:t>données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1435320" y="2871798"/>
            <a:ext cx="5029560" cy="1120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  <a:tabLst>
                <a:tab pos="351720" algn="l"/>
                <a:tab pos="3524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Conclusion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1720" algn="l"/>
                <a:tab pos="3524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Démo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2A03527-9ECD-4DEC-AEBF-F8F2CC1E0C0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2329188"/>
            <a:ext cx="8229240" cy="858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Import des csv dans un cluster S3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Création de classes pour nommer/</a:t>
            </a:r>
            <a:r>
              <a:rPr lang="fr-FR" sz="2400" dirty="0" err="1"/>
              <a:t>caster</a:t>
            </a:r>
            <a:r>
              <a:rPr lang="fr-FR" sz="2400" dirty="0"/>
              <a:t> les données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Récupération des données sous forme de </a:t>
            </a:r>
            <a:r>
              <a:rPr lang="fr-FR" sz="2400" dirty="0" err="1"/>
              <a:t>dataframe</a:t>
            </a:r>
            <a:r>
              <a:rPr lang="fr-FR" sz="2400" dirty="0"/>
              <a:t> pour les manipuler dans 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Filtres des données pertinentes qui seront transférées sur </a:t>
            </a:r>
            <a:r>
              <a:rPr lang="fr-FR" sz="2400" dirty="0" err="1"/>
              <a:t>MongoAtlas</a:t>
            </a:r>
            <a:r>
              <a:rPr lang="fr-FR" sz="2400" dirty="0"/>
              <a:t> sous forme de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E1F15AF5-8116-4909-A60C-AAD899CF3100}"/>
              </a:ext>
            </a:extLst>
          </p:cNvPr>
          <p:cNvSpPr txBox="1"/>
          <p:nvPr/>
        </p:nvSpPr>
        <p:spPr>
          <a:xfrm>
            <a:off x="1501200" y="379440"/>
            <a:ext cx="6643056" cy="82404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2600" b="1" strike="noStrike" spc="-1" dirty="0">
                <a:solidFill>
                  <a:srgbClr val="BE1237"/>
                </a:solidFill>
                <a:latin typeface="Arial"/>
              </a:rPr>
              <a:t>Récupération et traitement des données</a:t>
            </a:r>
            <a:endParaRPr lang="fr-FR" sz="2600" b="0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07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TextShape 3"/>
          <p:cNvSpPr txBox="1"/>
          <p:nvPr/>
        </p:nvSpPr>
        <p:spPr>
          <a:xfrm>
            <a:off x="1501200" y="379440"/>
            <a:ext cx="1602360" cy="8715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2600" b="1" strike="noStrike" spc="-7">
                <a:solidFill>
                  <a:srgbClr val="BE1237"/>
                </a:solidFill>
                <a:latin typeface="Arial"/>
              </a:rPr>
              <a:t>Requête</a:t>
            </a:r>
            <a:r>
              <a:rPr lang="fr-FR" sz="2600" b="1" strike="noStrike" spc="-92">
                <a:solidFill>
                  <a:srgbClr val="BE1237"/>
                </a:solidFill>
                <a:latin typeface="Arial"/>
              </a:rPr>
              <a:t> </a:t>
            </a:r>
            <a:r>
              <a:rPr lang="fr-FR" sz="2600" b="1" strike="noStrike" spc="-1">
                <a:solidFill>
                  <a:srgbClr val="BE1237"/>
                </a:solidFill>
                <a:latin typeface="Arial"/>
              </a:rPr>
              <a:t>1</a:t>
            </a:r>
            <a:endParaRPr lang="fr-FR" sz="2600" b="0" strike="noStrike" spc="-1">
              <a:latin typeface="Calibri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2084760" y="4839120"/>
            <a:ext cx="13006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11" name="TextShape 5"/>
          <p:cNvSpPr txBox="1"/>
          <p:nvPr/>
        </p:nvSpPr>
        <p:spPr>
          <a:xfrm>
            <a:off x="5474880" y="4839120"/>
            <a:ext cx="8074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707760" y="4852080"/>
            <a:ext cx="533520" cy="1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lang="fr-FR" sz="800" b="0" strike="noStrike" spc="-80">
                <a:solidFill>
                  <a:srgbClr val="FFFFFF"/>
                </a:solidFill>
                <a:latin typeface="Arial"/>
              </a:rPr>
              <a:t>22/01/2021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345600" y="1107720"/>
            <a:ext cx="770724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3520" indent="-3412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tarSymbol"/>
              <a:buChar char="■"/>
              <a:tabLst>
                <a:tab pos="353520" algn="l"/>
                <a:tab pos="354240" algn="l"/>
              </a:tabLst>
            </a:pPr>
            <a:r>
              <a:rPr lang="fr-FR" sz="1800" b="1" strike="noStrike" spc="-32">
                <a:latin typeface="Arial"/>
              </a:rPr>
              <a:t>TABLE </a:t>
            </a:r>
            <a:r>
              <a:rPr lang="fr-FR" sz="1800" b="1" strike="noStrike" spc="-7">
                <a:latin typeface="Arial"/>
              </a:rPr>
              <a:t>Requête </a:t>
            </a:r>
            <a:r>
              <a:rPr lang="fr-FR" sz="1800" b="1" strike="noStrike" spc="-1">
                <a:latin typeface="Arial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ED6901A9-8227-B34A-9C4B-0898DDF38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30" y="1395000"/>
            <a:ext cx="5725369" cy="32549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TextShape 3"/>
          <p:cNvSpPr txBox="1"/>
          <p:nvPr/>
        </p:nvSpPr>
        <p:spPr>
          <a:xfrm>
            <a:off x="1501200" y="379440"/>
            <a:ext cx="1602360" cy="8715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2600" b="1" strike="noStrike" spc="-7">
                <a:solidFill>
                  <a:srgbClr val="BE1237"/>
                </a:solidFill>
                <a:latin typeface="Arial"/>
              </a:rPr>
              <a:t>Requête</a:t>
            </a:r>
            <a:r>
              <a:rPr lang="fr-FR" sz="2600" b="1" strike="noStrike" spc="-92">
                <a:solidFill>
                  <a:srgbClr val="BE1237"/>
                </a:solidFill>
                <a:latin typeface="Arial"/>
              </a:rPr>
              <a:t> </a:t>
            </a:r>
            <a:r>
              <a:rPr lang="fr-FR" sz="2600" b="1" strike="noStrike" spc="-1">
                <a:solidFill>
                  <a:srgbClr val="BE1237"/>
                </a:solidFill>
                <a:latin typeface="Arial"/>
              </a:rPr>
              <a:t>2</a:t>
            </a:r>
            <a:endParaRPr lang="fr-FR" sz="2600" b="0" strike="noStrike" spc="-1">
              <a:latin typeface="Calibri"/>
            </a:endParaRPr>
          </a:p>
        </p:txBody>
      </p:sp>
      <p:sp>
        <p:nvSpPr>
          <p:cNvPr id="217" name="TextShape 4"/>
          <p:cNvSpPr txBox="1"/>
          <p:nvPr/>
        </p:nvSpPr>
        <p:spPr>
          <a:xfrm>
            <a:off x="2084760" y="4839120"/>
            <a:ext cx="13006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18" name="TextShape 5"/>
          <p:cNvSpPr txBox="1"/>
          <p:nvPr/>
        </p:nvSpPr>
        <p:spPr>
          <a:xfrm>
            <a:off x="5474880" y="4839120"/>
            <a:ext cx="8074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707760" y="4852080"/>
            <a:ext cx="533520" cy="1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lang="fr-FR" sz="800" b="0" strike="noStrike" spc="-80">
                <a:solidFill>
                  <a:srgbClr val="FFFFFF"/>
                </a:solidFill>
                <a:latin typeface="Arial"/>
              </a:rPr>
              <a:t>22/01/2021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345600" y="1107720"/>
            <a:ext cx="770724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3520" indent="-3412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tarSymbol"/>
              <a:buChar char="■"/>
              <a:tabLst>
                <a:tab pos="353520" algn="l"/>
                <a:tab pos="354240" algn="l"/>
              </a:tabLst>
            </a:pPr>
            <a:r>
              <a:rPr lang="fr-FR" sz="1800" b="1" strike="noStrike" spc="-32">
                <a:latin typeface="Arial"/>
              </a:rPr>
              <a:t>TABLE </a:t>
            </a:r>
            <a:r>
              <a:rPr lang="fr-FR" sz="1800" b="1" strike="noStrike" spc="-7">
                <a:latin typeface="Arial"/>
              </a:rPr>
              <a:t>Requête </a:t>
            </a:r>
            <a:r>
              <a:rPr lang="fr-FR" sz="1800" b="1" strike="noStrike" spc="-1">
                <a:latin typeface="Arial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22200F5-6004-334F-96E6-5E7FCFB4C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20" y="1461708"/>
            <a:ext cx="7002660" cy="31753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2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TextShape 3"/>
          <p:cNvSpPr txBox="1"/>
          <p:nvPr/>
        </p:nvSpPr>
        <p:spPr>
          <a:xfrm>
            <a:off x="1501200" y="379440"/>
            <a:ext cx="1602360" cy="8715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2600" b="1" strike="noStrike" spc="-7">
                <a:solidFill>
                  <a:srgbClr val="BE1237"/>
                </a:solidFill>
                <a:latin typeface="Arial"/>
              </a:rPr>
              <a:t>Requête</a:t>
            </a:r>
            <a:r>
              <a:rPr lang="fr-FR" sz="2600" b="1" strike="noStrike" spc="-92">
                <a:solidFill>
                  <a:srgbClr val="BE1237"/>
                </a:solidFill>
                <a:latin typeface="Arial"/>
              </a:rPr>
              <a:t> </a:t>
            </a:r>
            <a:r>
              <a:rPr lang="fr-FR" sz="2600" b="1" strike="noStrike" spc="-1">
                <a:solidFill>
                  <a:srgbClr val="BE1237"/>
                </a:solidFill>
                <a:latin typeface="Arial"/>
              </a:rPr>
              <a:t>3</a:t>
            </a:r>
            <a:endParaRPr lang="fr-FR" sz="2600" b="0" strike="noStrike" spc="-1">
              <a:latin typeface="Calibri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2018400" y="4937580"/>
            <a:ext cx="13006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25" name="TextShape 5"/>
          <p:cNvSpPr txBox="1"/>
          <p:nvPr/>
        </p:nvSpPr>
        <p:spPr>
          <a:xfrm>
            <a:off x="5474880" y="4839120"/>
            <a:ext cx="8074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707760" y="4852080"/>
            <a:ext cx="533520" cy="1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lang="fr-FR" sz="800" b="0" strike="noStrike" spc="-80">
                <a:solidFill>
                  <a:srgbClr val="FFFFFF"/>
                </a:solidFill>
                <a:latin typeface="Arial"/>
              </a:rPr>
              <a:t>22/01/2021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27" name="CustomShape 7"/>
          <p:cNvSpPr/>
          <p:nvPr/>
        </p:nvSpPr>
        <p:spPr>
          <a:xfrm>
            <a:off x="345600" y="1107720"/>
            <a:ext cx="770724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3520" indent="-3412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tarSymbol"/>
              <a:buChar char="■"/>
              <a:tabLst>
                <a:tab pos="353520" algn="l"/>
                <a:tab pos="354240" algn="l"/>
              </a:tabLst>
            </a:pPr>
            <a:r>
              <a:rPr lang="fr-FR" sz="1800" b="1" strike="noStrike" spc="-32">
                <a:latin typeface="Arial"/>
              </a:rPr>
              <a:t>TABLE </a:t>
            </a:r>
            <a:r>
              <a:rPr lang="fr-FR" sz="1800" b="1" strike="noStrike" spc="-7">
                <a:latin typeface="Arial"/>
              </a:rPr>
              <a:t>Requête </a:t>
            </a:r>
            <a:r>
              <a:rPr lang="fr-FR" sz="1800" b="1" strike="noStrike" spc="-1">
                <a:latin typeface="Arial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236BF4-51AB-4625-90DB-8045855A4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6" y="2622336"/>
            <a:ext cx="8798400" cy="19381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F01E5F-1DA7-42A9-B629-4F87C3391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1406160"/>
            <a:ext cx="8241792" cy="12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8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3"/>
          <p:cNvSpPr/>
          <p:nvPr/>
        </p:nvSpPr>
        <p:spPr>
          <a:xfrm>
            <a:off x="1436760" y="1255320"/>
            <a:ext cx="5031360" cy="1951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3520" indent="-3412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3520" algn="l"/>
                <a:tab pos="3542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Contexte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3520" algn="l"/>
                <a:tab pos="3542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3520" indent="-3412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3520" algn="l"/>
                <a:tab pos="3542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Architecture</a:t>
            </a:r>
            <a:r>
              <a:rPr lang="fr-FR" sz="1800" b="1" strike="noStrike" spc="-12" dirty="0">
                <a:solidFill>
                  <a:srgbClr val="B7B7B7"/>
                </a:solidFill>
                <a:latin typeface="Arial"/>
              </a:rPr>
              <a:t> </a:t>
            </a: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proposée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3520" algn="l"/>
                <a:tab pos="3542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1" dirty="0">
                <a:solidFill>
                  <a:srgbClr val="B7B7B7"/>
                </a:solidFill>
                <a:latin typeface="Arial"/>
              </a:rPr>
              <a:t>Récupération et traitement des données</a:t>
            </a: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3520" algn="l"/>
                <a:tab pos="3542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3520" indent="-3412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3520" algn="l"/>
                <a:tab pos="3542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Performances de la modélisation et</a:t>
            </a:r>
            <a:r>
              <a:rPr lang="fr-FR" sz="1800" b="1" strike="noStrike" spc="-80" dirty="0">
                <a:solidFill>
                  <a:srgbClr val="B7B7B7"/>
                </a:solidFill>
                <a:latin typeface="Arial"/>
              </a:rPr>
              <a:t> </a:t>
            </a: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budget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74" name="TextShape 4"/>
          <p:cNvSpPr txBox="1"/>
          <p:nvPr/>
        </p:nvSpPr>
        <p:spPr>
          <a:xfrm>
            <a:off x="2084760" y="4839120"/>
            <a:ext cx="13006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75" name="TextShape 5"/>
          <p:cNvSpPr txBox="1"/>
          <p:nvPr/>
        </p:nvSpPr>
        <p:spPr>
          <a:xfrm>
            <a:off x="5474880" y="4839120"/>
            <a:ext cx="8074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707760" y="4852080"/>
            <a:ext cx="533520" cy="1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lang="fr-FR" sz="800" b="0" strike="noStrike" spc="-80">
                <a:solidFill>
                  <a:srgbClr val="FFFFFF"/>
                </a:solidFill>
                <a:latin typeface="Arial"/>
              </a:rPr>
              <a:t>22/01/2021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1436760" y="3769920"/>
            <a:ext cx="161064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3520" indent="-3412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3520" algn="l"/>
                <a:tab pos="354240" algn="l"/>
              </a:tabLst>
            </a:pPr>
            <a:r>
              <a:rPr lang="fr-FR" sz="1800" b="1" strike="noStrike" spc="-7">
                <a:latin typeface="Arial"/>
              </a:rPr>
              <a:t>Conclusion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1436760" y="4398840"/>
            <a:ext cx="100152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3520" indent="-3412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3520" algn="l"/>
                <a:tab pos="354240" algn="l"/>
              </a:tabLst>
            </a:pPr>
            <a:r>
              <a:rPr lang="fr-FR" sz="1800" b="1" strike="noStrike" spc="-7">
                <a:solidFill>
                  <a:srgbClr val="B7B7B7"/>
                </a:solidFill>
                <a:latin typeface="Arial"/>
              </a:rPr>
              <a:t>Démo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084760" y="4826880"/>
            <a:ext cx="1300680" cy="1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5474880" y="4826880"/>
            <a:ext cx="807480" cy="1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707760" y="4842360"/>
            <a:ext cx="533520" cy="1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800" b="0" strike="noStrike" spc="-7">
                <a:solidFill>
                  <a:srgbClr val="FFFFFF"/>
                </a:solidFill>
                <a:latin typeface="Arial"/>
              </a:rPr>
              <a:t>21/01/2021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2" name="TextShape 6"/>
          <p:cNvSpPr txBox="1"/>
          <p:nvPr/>
        </p:nvSpPr>
        <p:spPr>
          <a:xfrm>
            <a:off x="929880" y="379440"/>
            <a:ext cx="7284240" cy="8715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>
            <a:noAutofit/>
          </a:bodyPr>
          <a:lstStyle/>
          <a:p>
            <a:pPr marL="583560">
              <a:lnSpc>
                <a:spcPct val="100000"/>
              </a:lnSpc>
              <a:spcBef>
                <a:spcPts val="99"/>
              </a:spcBef>
            </a:pPr>
            <a:r>
              <a:rPr lang="fr-FR" sz="2600" b="1" strike="noStrike" spc="-12" dirty="0">
                <a:solidFill>
                  <a:srgbClr val="BE1237"/>
                </a:solidFill>
                <a:latin typeface="Arial"/>
              </a:rPr>
              <a:t>Conclusion</a:t>
            </a:r>
            <a:endParaRPr lang="fr-FR" sz="2600" b="0" strike="noStrike" spc="-1" dirty="0">
              <a:latin typeface="Calibri"/>
            </a:endParaRPr>
          </a:p>
        </p:txBody>
      </p:sp>
      <p:sp>
        <p:nvSpPr>
          <p:cNvPr id="263" name="TextShape 7"/>
          <p:cNvSpPr txBox="1"/>
          <p:nvPr/>
        </p:nvSpPr>
        <p:spPr>
          <a:xfrm>
            <a:off x="494280" y="1107000"/>
            <a:ext cx="8155080" cy="29055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>
            <a:noAutofit/>
          </a:bodyPr>
          <a:lstStyle/>
          <a:p>
            <a:pPr marL="1476360" indent="-358920">
              <a:lnSpc>
                <a:spcPct val="100000"/>
              </a:lnSpc>
              <a:spcBef>
                <a:spcPts val="99"/>
              </a:spcBef>
              <a:buClr>
                <a:srgbClr val="A61B00"/>
              </a:buClr>
              <a:buFont typeface="StarSymbol"/>
              <a:buChar char="■"/>
              <a:tabLst>
                <a:tab pos="1476360" algn="l"/>
                <a:tab pos="1477080" algn="l"/>
              </a:tabLst>
            </a:pPr>
            <a:r>
              <a:rPr lang="fr-FR" sz="1600" b="1" spc="-7" dirty="0">
                <a:solidFill>
                  <a:srgbClr val="000000"/>
                </a:solidFill>
                <a:latin typeface="Arial"/>
              </a:rPr>
              <a:t> Outil commun </a:t>
            </a:r>
            <a:r>
              <a:rPr lang="fr-FR" sz="1600" b="1" strike="noStrike" spc="-7" dirty="0">
                <a:solidFill>
                  <a:srgbClr val="000000"/>
                </a:solidFill>
                <a:latin typeface="Arial"/>
              </a:rPr>
              <a:t>:</a:t>
            </a:r>
            <a:endParaRPr lang="fr-FR" sz="1600" b="0" strike="noStrike" spc="-1" dirty="0">
              <a:latin typeface="Calibri"/>
            </a:endParaRPr>
          </a:p>
          <a:p>
            <a:pPr marL="1933560" lvl="1" indent="-304560">
              <a:lnSpc>
                <a:spcPts val="2030"/>
              </a:lnSpc>
              <a:spcBef>
                <a:spcPts val="11"/>
              </a:spcBef>
              <a:buClr>
                <a:srgbClr val="BE1237"/>
              </a:buClr>
              <a:buFont typeface="Arial"/>
              <a:buChar char="•"/>
              <a:tabLst>
                <a:tab pos="1933560" algn="l"/>
                <a:tab pos="1934280" algn="l"/>
              </a:tabLst>
            </a:pPr>
            <a:r>
              <a:rPr lang="fr-FR" sz="1600" b="0" u="heavy" strike="noStrike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Problème</a:t>
            </a:r>
            <a:r>
              <a:rPr lang="fr-FR" sz="1600" b="0" strike="noStrike" spc="-7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600" spc="-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: </a:t>
            </a:r>
            <a:r>
              <a:rPr lang="fr-FR" sz="1600" spc="-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Jupyter</a:t>
            </a:r>
            <a:r>
              <a:rPr lang="fr-FR" sz="1600" spc="-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, </a:t>
            </a:r>
            <a:r>
              <a:rPr lang="fr-FR" sz="1600" spc="-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IntelliJ</a:t>
            </a:r>
            <a:r>
              <a:rPr lang="fr-FR" sz="1600" spc="-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 fonctionnel pour certaines personnes et zeppelin pour d’autres provoquant un manque de cohérence dans le code</a:t>
            </a:r>
            <a:endParaRPr lang="fr-FR" sz="1600" strike="noStrike" spc="-1" dirty="0">
              <a:latin typeface="Calibri"/>
            </a:endParaRPr>
          </a:p>
          <a:p>
            <a:pPr marL="1933560" indent="-303840">
              <a:lnSpc>
                <a:spcPts val="2030"/>
              </a:lnSpc>
              <a:spcBef>
                <a:spcPts val="65"/>
              </a:spcBef>
              <a:buClr>
                <a:srgbClr val="BE1237"/>
              </a:buClr>
              <a:buFont typeface="Symbol" charset="2"/>
              <a:buChar char=""/>
              <a:tabLst>
                <a:tab pos="1933560" algn="l"/>
                <a:tab pos="1934280" algn="l"/>
              </a:tabLst>
            </a:pPr>
            <a:r>
              <a:rPr lang="fr-FR" sz="1600" b="0" u="heavy" strike="noStrike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</a:rPr>
              <a:t>Solutions</a:t>
            </a:r>
            <a:r>
              <a:rPr lang="fr-FR" sz="1600" b="0" strike="noStrike" spc="-1" dirty="0">
                <a:solidFill>
                  <a:srgbClr val="000000"/>
                </a:solidFill>
                <a:latin typeface="Arial"/>
              </a:rPr>
              <a:t>  : Introduction de zeppelin pour tout le monde</a:t>
            </a:r>
          </a:p>
          <a:p>
            <a:pPr marL="1933560" indent="-303840">
              <a:lnSpc>
                <a:spcPts val="2030"/>
              </a:lnSpc>
              <a:spcBef>
                <a:spcPts val="65"/>
              </a:spcBef>
              <a:buClr>
                <a:srgbClr val="BE1237"/>
              </a:buClr>
              <a:buFont typeface="Symbol" charset="2"/>
              <a:buChar char=""/>
              <a:tabLst>
                <a:tab pos="1933560" algn="l"/>
                <a:tab pos="1934280" algn="l"/>
              </a:tabLst>
            </a:pPr>
            <a:endParaRPr lang="fr-FR" sz="1600" b="0" strike="noStrike" spc="-1" dirty="0">
              <a:latin typeface="Calibri"/>
            </a:endParaRPr>
          </a:p>
          <a:p>
            <a:pPr marL="1476360" indent="-358920">
              <a:lnSpc>
                <a:spcPts val="1945"/>
              </a:lnSpc>
              <a:buClr>
                <a:srgbClr val="A61B00"/>
              </a:buClr>
              <a:buFont typeface="StarSymbol"/>
              <a:buChar char="■"/>
              <a:tabLst>
                <a:tab pos="1476360" algn="l"/>
                <a:tab pos="1477080" algn="l"/>
              </a:tabLst>
            </a:pPr>
            <a:r>
              <a:rPr lang="fr-FR" sz="1600" b="1" spc="-1" dirty="0">
                <a:solidFill>
                  <a:srgbClr val="000000"/>
                </a:solidFill>
                <a:latin typeface="Arial"/>
              </a:rPr>
              <a:t>Configuration Cluster </a:t>
            </a:r>
            <a:r>
              <a:rPr lang="fr-FR" sz="1600" b="1" spc="-1" dirty="0" err="1">
                <a:solidFill>
                  <a:srgbClr val="000000"/>
                </a:solidFill>
                <a:latin typeface="Arial"/>
              </a:rPr>
              <a:t>MongoDB</a:t>
            </a:r>
            <a:r>
              <a:rPr lang="fr-FR" sz="1600" b="1" spc="-1" dirty="0">
                <a:solidFill>
                  <a:srgbClr val="000000"/>
                </a:solidFill>
                <a:latin typeface="Arial"/>
              </a:rPr>
              <a:t> semi managé</a:t>
            </a:r>
            <a:r>
              <a:rPr lang="fr-FR" sz="1600" b="1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1933560" lvl="1" indent="-304560">
              <a:lnSpc>
                <a:spcPts val="2024"/>
              </a:lnSpc>
              <a:buClr>
                <a:srgbClr val="BE1237"/>
              </a:buClr>
              <a:buFont typeface="Arial"/>
              <a:buChar char="•"/>
              <a:tabLst>
                <a:tab pos="1933560" algn="l"/>
                <a:tab pos="1934280" algn="l"/>
              </a:tabLst>
            </a:pPr>
            <a:r>
              <a:rPr lang="fr-FR" sz="1600" u="heavy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Problème</a:t>
            </a:r>
            <a:r>
              <a:rPr lang="fr-FR" sz="1600" spc="-7" dirty="0">
                <a:solidFill>
                  <a:srgbClr val="000000"/>
                </a:solidFill>
              </a:rPr>
              <a:t> </a:t>
            </a:r>
            <a:r>
              <a:rPr lang="fr-FR" sz="1600" spc="-1" dirty="0">
                <a:solidFill>
                  <a:srgbClr val="000000"/>
                </a:solidFill>
              </a:rPr>
              <a:t>: Echec de nos comptes étudiants pour simplement upgrader notre solution sur cluster semi managé</a:t>
            </a:r>
            <a:endParaRPr lang="fr-FR" sz="1600" spc="-1" dirty="0">
              <a:latin typeface="Calibri"/>
            </a:endParaRPr>
          </a:p>
          <a:p>
            <a:pPr marL="1933560" lvl="1" indent="-304560">
              <a:lnSpc>
                <a:spcPts val="2024"/>
              </a:lnSpc>
              <a:buClr>
                <a:srgbClr val="BE1237"/>
              </a:buClr>
              <a:buFont typeface="Arial"/>
              <a:buChar char="•"/>
              <a:tabLst>
                <a:tab pos="1933560" algn="l"/>
                <a:tab pos="1934280" algn="l"/>
              </a:tabLst>
            </a:pPr>
            <a:r>
              <a:rPr lang="fr-FR" sz="1600" u="sng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Solution</a:t>
            </a:r>
            <a:r>
              <a:rPr lang="fr-FR" sz="1600" u="sng" spc="-7" dirty="0">
                <a:solidFill>
                  <a:srgbClr val="000000"/>
                </a:solidFill>
              </a:rPr>
              <a:t> </a:t>
            </a:r>
            <a:r>
              <a:rPr lang="fr-FR" sz="1600" u="sng" spc="-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</a:t>
            </a:r>
            <a:r>
              <a:rPr lang="fr-FR" sz="1600" spc="-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Reconfigurer les comptes étudiants pour accéder à un cluster semi-managé (</a:t>
            </a:r>
            <a:r>
              <a:rPr lang="fr-FR" sz="1600" spc="-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scalabilité</a:t>
            </a:r>
            <a:r>
              <a:rPr lang="fr-FR" sz="1600" spc="-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et visualisation)</a:t>
            </a:r>
            <a:endParaRPr lang="fr-FR" sz="1600" spc="-1" dirty="0">
              <a:latin typeface="Calibri"/>
            </a:endParaRPr>
          </a:p>
          <a:p>
            <a:pPr marL="1476360" indent="-358920">
              <a:lnSpc>
                <a:spcPts val="1945"/>
              </a:lnSpc>
              <a:buClr>
                <a:srgbClr val="A61B00"/>
              </a:buClr>
              <a:buFont typeface="StarSymbol"/>
              <a:buChar char="■"/>
              <a:tabLst>
                <a:tab pos="1476360" algn="l"/>
                <a:tab pos="1477080" algn="l"/>
              </a:tabLst>
            </a:pPr>
            <a:endParaRPr lang="fr-FR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1476360" indent="-358920">
              <a:lnSpc>
                <a:spcPts val="1945"/>
              </a:lnSpc>
              <a:buClr>
                <a:srgbClr val="A61B00"/>
              </a:buClr>
              <a:buFont typeface="StarSymbol"/>
              <a:buChar char="■"/>
              <a:tabLst>
                <a:tab pos="1476360" algn="l"/>
                <a:tab pos="1477080" algn="l"/>
              </a:tabLst>
            </a:pPr>
            <a:endParaRPr lang="fr-FR" sz="1600" b="1" spc="-1" dirty="0">
              <a:solidFill>
                <a:srgbClr val="000000"/>
              </a:solidFill>
              <a:latin typeface="Arial"/>
            </a:endParaRPr>
          </a:p>
          <a:p>
            <a:pPr marL="1476360" indent="-358920">
              <a:lnSpc>
                <a:spcPts val="1945"/>
              </a:lnSpc>
              <a:buClr>
                <a:srgbClr val="A61B00"/>
              </a:buClr>
              <a:buFont typeface="StarSymbol"/>
              <a:buChar char="■"/>
              <a:tabLst>
                <a:tab pos="1476360" algn="l"/>
                <a:tab pos="1477080" algn="l"/>
              </a:tabLst>
            </a:pPr>
            <a:endParaRPr lang="fr-FR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1117440">
              <a:lnSpc>
                <a:spcPts val="1945"/>
              </a:lnSpc>
              <a:buClr>
                <a:srgbClr val="A61B00"/>
              </a:buClr>
              <a:tabLst>
                <a:tab pos="1476360" algn="l"/>
                <a:tab pos="1477080" algn="l"/>
              </a:tabLst>
            </a:pPr>
            <a:endParaRPr lang="fr-FR" sz="1600" b="0" strike="noStrike" spc="-1" dirty="0"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TextShape 3"/>
          <p:cNvSpPr txBox="1"/>
          <p:nvPr/>
        </p:nvSpPr>
        <p:spPr>
          <a:xfrm>
            <a:off x="1501200" y="379440"/>
            <a:ext cx="1822680" cy="8715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2600" b="1" strike="noStrike" spc="-7" dirty="0">
                <a:solidFill>
                  <a:srgbClr val="BE1237"/>
                </a:solidFill>
                <a:latin typeface="Arial"/>
              </a:rPr>
              <a:t>Conclusion</a:t>
            </a:r>
            <a:endParaRPr lang="fr-FR" sz="2600" b="0" strike="noStrike" spc="-1" dirty="0">
              <a:latin typeface="Calibri"/>
            </a:endParaRPr>
          </a:p>
        </p:txBody>
      </p:sp>
      <p:sp>
        <p:nvSpPr>
          <p:cNvPr id="282" name="TextShape 4"/>
          <p:cNvSpPr txBox="1"/>
          <p:nvPr/>
        </p:nvSpPr>
        <p:spPr>
          <a:xfrm>
            <a:off x="2084760" y="4839120"/>
            <a:ext cx="13006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83" name="TextShape 5"/>
          <p:cNvSpPr txBox="1"/>
          <p:nvPr/>
        </p:nvSpPr>
        <p:spPr>
          <a:xfrm>
            <a:off x="5474880" y="4839120"/>
            <a:ext cx="8074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07760" y="4852080"/>
            <a:ext cx="533520" cy="1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lang="fr-FR" sz="800" b="0" strike="noStrike" spc="-80">
                <a:solidFill>
                  <a:srgbClr val="FFFFFF"/>
                </a:solidFill>
                <a:latin typeface="Arial"/>
              </a:rPr>
              <a:t>22/01/2021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707760" y="1344694"/>
            <a:ext cx="7704000" cy="19773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3520" indent="-3412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3520" algn="l"/>
                <a:tab pos="354240" algn="l"/>
              </a:tabLst>
            </a:pPr>
            <a:r>
              <a:rPr lang="fr-FR" spc="-1" dirty="0">
                <a:latin typeface="Arial"/>
              </a:rPr>
              <a:t>Ce que nous avons appris : </a:t>
            </a:r>
          </a:p>
          <a:p>
            <a:pPr marL="1224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tabLst>
                <a:tab pos="353520" algn="l"/>
                <a:tab pos="354240" algn="l"/>
              </a:tabLst>
            </a:pPr>
            <a:r>
              <a:rPr lang="fr-FR" spc="-1" dirty="0">
                <a:latin typeface="Arial"/>
              </a:rPr>
              <a:t>- Fonctionnement d’AWS et ses applications</a:t>
            </a:r>
            <a:r>
              <a:rPr lang="fr-FR" sz="1800" b="0" strike="noStrike" spc="-1" dirty="0">
                <a:latin typeface="Arial"/>
              </a:rPr>
              <a:t>  </a:t>
            </a:r>
          </a:p>
          <a:p>
            <a:pPr marL="1224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tabLst>
                <a:tab pos="353520" algn="l"/>
                <a:tab pos="354240" algn="l"/>
              </a:tabLst>
            </a:pPr>
            <a:r>
              <a:rPr lang="fr-FR" spc="-1" dirty="0">
                <a:latin typeface="Arial"/>
              </a:rPr>
              <a:t>- Les problématiques de l’implantation d’une base de données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3520" algn="l"/>
                <a:tab pos="3542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3520" indent="-3412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3520" algn="l"/>
                <a:tab pos="354240" algn="l"/>
              </a:tabLst>
            </a:pPr>
            <a:r>
              <a:rPr lang="fr-FR" sz="1800" b="0" strike="noStrike" spc="-1" dirty="0">
                <a:latin typeface="Arial"/>
              </a:rPr>
              <a:t> Opportunités : </a:t>
            </a:r>
          </a:p>
          <a:p>
            <a:pPr marL="12240">
              <a:lnSpc>
                <a:spcPct val="100000"/>
              </a:lnSpc>
              <a:buClr>
                <a:srgbClr val="BE1237"/>
              </a:buClr>
              <a:tabLst>
                <a:tab pos="353520" algn="l"/>
                <a:tab pos="354240" algn="l"/>
              </a:tabLst>
            </a:pPr>
            <a:r>
              <a:rPr lang="fr-FR" spc="-1" dirty="0">
                <a:latin typeface="Arial"/>
              </a:rPr>
              <a:t>- </a:t>
            </a:r>
            <a:r>
              <a:rPr lang="fr-FR" sz="1800" b="0" strike="noStrike" spc="-1" dirty="0">
                <a:latin typeface="Arial"/>
              </a:rPr>
              <a:t>meilleur compréhension et possibilité d’instaurer </a:t>
            </a:r>
            <a:r>
              <a:rPr lang="fr-FR" sz="1800" b="0" strike="noStrike" spc="-1" dirty="0" err="1">
                <a:latin typeface="Arial"/>
              </a:rPr>
              <a:t>MongoDB</a:t>
            </a:r>
            <a:r>
              <a:rPr lang="fr-FR" sz="1800" b="0" strike="noStrike" spc="-1" dirty="0">
                <a:latin typeface="Arial"/>
              </a:rPr>
              <a:t> à la main pour le futur</a:t>
            </a:r>
            <a:r>
              <a:rPr lang="fr-FR" sz="1800" b="1" strike="noStrike" spc="-41" dirty="0">
                <a:latin typeface="Arial"/>
              </a:rPr>
              <a:t>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2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3"/>
          <p:cNvSpPr/>
          <p:nvPr/>
        </p:nvSpPr>
        <p:spPr>
          <a:xfrm>
            <a:off x="1436760" y="1255320"/>
            <a:ext cx="5031360" cy="2505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3520" indent="-3412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3520" algn="l"/>
                <a:tab pos="3542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Contexte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3520" algn="l"/>
                <a:tab pos="3542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3520" indent="-3412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3520" algn="l"/>
                <a:tab pos="3542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Architecture</a:t>
            </a:r>
            <a:r>
              <a:rPr lang="fr-FR" sz="1800" b="1" strike="noStrike" spc="-12" dirty="0">
                <a:solidFill>
                  <a:srgbClr val="B7B7B7"/>
                </a:solidFill>
                <a:latin typeface="Arial"/>
              </a:rPr>
              <a:t> </a:t>
            </a: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proposée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3520" algn="l"/>
                <a:tab pos="3542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1">
                <a:solidFill>
                  <a:srgbClr val="B7B7B7"/>
                </a:solidFill>
                <a:latin typeface="Arial"/>
              </a:rPr>
              <a:t>Récupération et traitement des données</a:t>
            </a: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3520" algn="l"/>
                <a:tab pos="3542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3520" indent="-3412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3520" algn="l"/>
                <a:tab pos="3542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Performances de la modélisation et</a:t>
            </a:r>
            <a:r>
              <a:rPr lang="fr-FR" sz="1800" b="1" strike="noStrike" spc="-80" dirty="0">
                <a:solidFill>
                  <a:srgbClr val="B7B7B7"/>
                </a:solidFill>
                <a:latin typeface="Arial"/>
              </a:rPr>
              <a:t> </a:t>
            </a: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budget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3520" algn="l"/>
                <a:tab pos="3542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3520" indent="-3412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3520" algn="l"/>
                <a:tab pos="3542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Conclusion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9" name="TextShape 4"/>
          <p:cNvSpPr txBox="1"/>
          <p:nvPr/>
        </p:nvSpPr>
        <p:spPr>
          <a:xfrm>
            <a:off x="2084760" y="4839120"/>
            <a:ext cx="13006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90" name="TextShape 5"/>
          <p:cNvSpPr txBox="1"/>
          <p:nvPr/>
        </p:nvSpPr>
        <p:spPr>
          <a:xfrm>
            <a:off x="5474880" y="4839120"/>
            <a:ext cx="8074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291" name="CustomShape 6"/>
          <p:cNvSpPr/>
          <p:nvPr/>
        </p:nvSpPr>
        <p:spPr>
          <a:xfrm>
            <a:off x="707760" y="4852080"/>
            <a:ext cx="533520" cy="1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lang="fr-FR" sz="800" b="0" strike="noStrike" spc="-80">
                <a:solidFill>
                  <a:srgbClr val="FFFFFF"/>
                </a:solidFill>
                <a:latin typeface="Arial"/>
              </a:rPr>
              <a:t>22/01/2021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92" name="CustomShape 7"/>
          <p:cNvSpPr/>
          <p:nvPr/>
        </p:nvSpPr>
        <p:spPr>
          <a:xfrm>
            <a:off x="1436760" y="4398840"/>
            <a:ext cx="100152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3520" indent="-3412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3520" algn="l"/>
                <a:tab pos="354240" algn="l"/>
              </a:tabLst>
            </a:pPr>
            <a:r>
              <a:rPr lang="fr-FR" sz="1800" b="1" strike="noStrike" spc="-7">
                <a:latin typeface="Arial"/>
              </a:rPr>
              <a:t>Démo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TextShape 3"/>
          <p:cNvSpPr txBox="1"/>
          <p:nvPr/>
        </p:nvSpPr>
        <p:spPr>
          <a:xfrm>
            <a:off x="1501200" y="379440"/>
            <a:ext cx="1619640" cy="8715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2600" b="1" strike="noStrike" spc="-7">
                <a:solidFill>
                  <a:srgbClr val="BE1237"/>
                </a:solidFill>
                <a:latin typeface="Arial"/>
              </a:rPr>
              <a:t>Sommaire</a:t>
            </a:r>
            <a:endParaRPr lang="fr-FR" sz="2600" b="0" strike="noStrike" spc="-1">
              <a:latin typeface="Calibri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2084760" y="4839120"/>
            <a:ext cx="13006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164" name="TextShape 5"/>
          <p:cNvSpPr txBox="1"/>
          <p:nvPr/>
        </p:nvSpPr>
        <p:spPr>
          <a:xfrm>
            <a:off x="5474880" y="4839120"/>
            <a:ext cx="8074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707760" y="4852080"/>
            <a:ext cx="533520" cy="1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lang="fr-FR" sz="800" b="0" strike="noStrike" spc="-80">
                <a:solidFill>
                  <a:srgbClr val="FFFFFF"/>
                </a:solidFill>
                <a:latin typeface="Arial"/>
              </a:rPr>
              <a:t>24/01/2021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1501200" y="1103760"/>
            <a:ext cx="5921640" cy="2518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1720" indent="-3394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 dirty="0">
                <a:latin typeface="Arial"/>
              </a:rPr>
              <a:t>Contexte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1720" algn="l"/>
                <a:tab pos="3524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 dirty="0">
                <a:latin typeface="Arial"/>
              </a:rPr>
              <a:t>Architecture</a:t>
            </a:r>
            <a:r>
              <a:rPr lang="fr-FR" sz="1800" b="1" strike="noStrike" spc="-12" dirty="0">
                <a:latin typeface="Arial"/>
              </a:rPr>
              <a:t> </a:t>
            </a:r>
            <a:r>
              <a:rPr lang="fr-FR" sz="1800" b="1" strike="noStrike" spc="-7" dirty="0">
                <a:latin typeface="Arial"/>
              </a:rPr>
              <a:t>proposée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1720" algn="l"/>
                <a:tab pos="3524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1720" indent="-3394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1" dirty="0">
                <a:latin typeface="Arial"/>
              </a:rPr>
              <a:t>Récupération et traitement des</a:t>
            </a:r>
            <a:r>
              <a:rPr lang="fr-FR" sz="1800" b="1" strike="noStrike" spc="-80" dirty="0">
                <a:latin typeface="Arial"/>
              </a:rPr>
              <a:t> </a:t>
            </a:r>
            <a:r>
              <a:rPr lang="fr-FR" sz="1800" b="1" strike="noStrike" spc="-7" dirty="0">
                <a:latin typeface="Arial"/>
              </a:rPr>
              <a:t>données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1720" algn="l"/>
                <a:tab pos="3524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 dirty="0">
                <a:latin typeface="Arial"/>
              </a:rPr>
              <a:t>Conclusion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1720" algn="l"/>
                <a:tab pos="3524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 dirty="0">
                <a:latin typeface="Arial"/>
              </a:rPr>
              <a:t>Démo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1435320" y="1255320"/>
            <a:ext cx="134208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1720" indent="-3394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>
                <a:latin typeface="Arial"/>
              </a:rPr>
              <a:t>Contexte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2084760" y="4839120"/>
            <a:ext cx="13006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171" name="TextShape 5"/>
          <p:cNvSpPr txBox="1"/>
          <p:nvPr/>
        </p:nvSpPr>
        <p:spPr>
          <a:xfrm>
            <a:off x="5474880" y="4839120"/>
            <a:ext cx="8074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707760" y="4852080"/>
            <a:ext cx="533520" cy="1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lang="fr-FR" sz="800" b="0" strike="noStrike" spc="-80">
                <a:solidFill>
                  <a:srgbClr val="FFFFFF"/>
                </a:solidFill>
                <a:latin typeface="Arial"/>
              </a:rPr>
              <a:t>24/01/202109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1435320" y="1884240"/>
            <a:ext cx="5921640" cy="1951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1720" indent="-3394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Architecture</a:t>
            </a:r>
            <a:r>
              <a:rPr lang="fr-FR" sz="1800" b="1" strike="noStrike" spc="-12" dirty="0">
                <a:solidFill>
                  <a:srgbClr val="B7B7B7"/>
                </a:solidFill>
                <a:latin typeface="Arial"/>
              </a:rPr>
              <a:t> </a:t>
            </a: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proposée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1720" algn="l"/>
                <a:tab pos="3524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1" dirty="0">
                <a:solidFill>
                  <a:srgbClr val="B7B7B7"/>
                </a:solidFill>
                <a:latin typeface="Arial"/>
              </a:rPr>
              <a:t>Modélisation </a:t>
            </a: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et remplissage de la base de</a:t>
            </a:r>
            <a:r>
              <a:rPr lang="fr-FR" sz="1800" b="1" strike="noStrike" spc="-80" dirty="0">
                <a:solidFill>
                  <a:srgbClr val="B7B7B7"/>
                </a:solidFill>
                <a:latin typeface="Arial"/>
              </a:rPr>
              <a:t> </a:t>
            </a: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données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1720" algn="l"/>
                <a:tab pos="3524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Conclusion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1720" algn="l"/>
                <a:tab pos="3524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Démo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084760" y="4826880"/>
            <a:ext cx="1300680" cy="1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5474880" y="4826880"/>
            <a:ext cx="807480" cy="1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707760" y="4842360"/>
            <a:ext cx="533520" cy="1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800" b="0" strike="noStrike" spc="-7">
                <a:solidFill>
                  <a:srgbClr val="FFFFFF"/>
                </a:solidFill>
                <a:latin typeface="Arial"/>
              </a:rPr>
              <a:t>22/01/2021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529200" y="1576440"/>
            <a:ext cx="3889080" cy="19491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240" indent="-3960" algn="ctr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fr-FR" sz="2500" b="1" strike="noStrike" spc="-26" dirty="0">
                <a:latin typeface="Arial"/>
              </a:rPr>
              <a:t>L’objectif </a:t>
            </a:r>
            <a:r>
              <a:rPr lang="fr-FR" sz="2500" b="1" strike="noStrike" spc="-32" dirty="0">
                <a:latin typeface="Arial"/>
              </a:rPr>
              <a:t>du </a:t>
            </a:r>
            <a:r>
              <a:rPr lang="fr-FR" sz="2500" b="1" strike="noStrike" spc="4" dirty="0">
                <a:latin typeface="Arial"/>
              </a:rPr>
              <a:t>projet </a:t>
            </a:r>
            <a:r>
              <a:rPr lang="fr-FR" sz="2500" b="1" strike="noStrike" spc="9" dirty="0">
                <a:latin typeface="Arial"/>
              </a:rPr>
              <a:t>est </a:t>
            </a:r>
            <a:r>
              <a:rPr lang="fr-FR" sz="2500" b="1" strike="noStrike" spc="12" dirty="0">
                <a:latin typeface="Arial"/>
              </a:rPr>
              <a:t>de  </a:t>
            </a:r>
            <a:r>
              <a:rPr lang="fr-FR" sz="2500" b="1" strike="noStrike" spc="-12" dirty="0">
                <a:latin typeface="Arial"/>
              </a:rPr>
              <a:t>concevoir </a:t>
            </a:r>
            <a:r>
              <a:rPr lang="fr-FR" sz="2500" b="1" strike="noStrike" spc="-52" dirty="0">
                <a:latin typeface="Arial"/>
              </a:rPr>
              <a:t>un </a:t>
            </a:r>
            <a:r>
              <a:rPr lang="fr-FR" sz="2500" b="1" strike="noStrike" spc="-12" dirty="0">
                <a:latin typeface="Arial"/>
              </a:rPr>
              <a:t>système </a:t>
            </a:r>
            <a:r>
              <a:rPr lang="fr-FR" sz="2500" b="1" strike="noStrike" spc="-41" dirty="0">
                <a:latin typeface="Arial"/>
              </a:rPr>
              <a:t>qui  </a:t>
            </a:r>
            <a:r>
              <a:rPr lang="fr-FR" sz="2500" b="1" strike="noStrike" spc="24" dirty="0">
                <a:latin typeface="Arial"/>
              </a:rPr>
              <a:t>permet </a:t>
            </a:r>
            <a:r>
              <a:rPr lang="fr-FR" sz="2500" b="1" strike="noStrike" spc="-15" dirty="0">
                <a:latin typeface="Arial"/>
              </a:rPr>
              <a:t>d’analyser </a:t>
            </a:r>
            <a:r>
              <a:rPr lang="fr-FR" sz="2500" b="1" strike="noStrike" spc="-7" dirty="0">
                <a:latin typeface="Arial"/>
              </a:rPr>
              <a:t>le jeu  </a:t>
            </a:r>
            <a:r>
              <a:rPr lang="fr-FR" sz="2500" b="1" strike="noStrike" spc="18" dirty="0">
                <a:latin typeface="Arial"/>
              </a:rPr>
              <a:t>de </a:t>
            </a:r>
            <a:r>
              <a:rPr lang="fr-FR" sz="2500" b="1" strike="noStrike" spc="-15" dirty="0">
                <a:latin typeface="Arial"/>
              </a:rPr>
              <a:t>données </a:t>
            </a:r>
            <a:r>
              <a:rPr lang="fr-FR" sz="2500" b="1" strike="noStrike" spc="-86" dirty="0">
                <a:latin typeface="Arial"/>
              </a:rPr>
              <a:t>GDELT</a:t>
            </a:r>
            <a:r>
              <a:rPr lang="fr-FR" sz="2500" b="1" strike="noStrike" spc="-7" dirty="0">
                <a:latin typeface="Arial"/>
              </a:rPr>
              <a:t>.</a:t>
            </a:r>
          </a:p>
          <a:p>
            <a:pPr marL="12240" indent="-3960" algn="ctr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fr-FR" sz="2500" b="1" spc="-7" dirty="0" err="1">
                <a:latin typeface="Arial"/>
              </a:rPr>
              <a:t>Budjets</a:t>
            </a:r>
            <a:r>
              <a:rPr lang="fr-FR" sz="2500" b="1" spc="-7" dirty="0">
                <a:latin typeface="Arial"/>
              </a:rPr>
              <a:t> alloués  : 260 $</a:t>
            </a:r>
            <a:endParaRPr lang="fr-FR" sz="2500" b="0" strike="noStrike" spc="-1" dirty="0">
              <a:latin typeface="Arial"/>
            </a:endParaRPr>
          </a:p>
        </p:txBody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293B9A35-DDAA-CA45-9303-54D6B599C660}"/>
              </a:ext>
            </a:extLst>
          </p:cNvPr>
          <p:cNvSpPr/>
          <p:nvPr/>
        </p:nvSpPr>
        <p:spPr>
          <a:xfrm>
            <a:off x="6282360" y="1682309"/>
            <a:ext cx="1267200" cy="15444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2165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084760" y="4826880"/>
            <a:ext cx="1300680" cy="1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7867440" y="4703760"/>
            <a:ext cx="368280" cy="368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8514360" y="4714920"/>
            <a:ext cx="227520" cy="341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4"/>
          <p:cNvSpPr/>
          <p:nvPr/>
        </p:nvSpPr>
        <p:spPr>
          <a:xfrm>
            <a:off x="4646880" y="4826880"/>
            <a:ext cx="2462040" cy="1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Modèle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de </a:t>
            </a:r>
            <a:r>
              <a:rPr lang="fr-FR" sz="1000" b="0" strike="noStrike" spc="-191">
                <a:solidFill>
                  <a:srgbClr val="FFFFFF"/>
                </a:solidFill>
                <a:latin typeface="Arial"/>
              </a:rPr>
              <a:t>présPernotjaetioNnoSTéQléLcom</a:t>
            </a:r>
            <a:r>
              <a:rPr lang="fr-FR" sz="1000" b="0" strike="noStrike" spc="-111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21">
                <a:solidFill>
                  <a:srgbClr val="FFFFFF"/>
                </a:solidFill>
                <a:latin typeface="Arial"/>
              </a:rPr>
              <a:t>ParisTech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1435320" y="1255320"/>
            <a:ext cx="134208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1720" indent="-3394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>
                <a:solidFill>
                  <a:srgbClr val="B7B7B7"/>
                </a:solidFill>
                <a:latin typeface="Arial"/>
              </a:rPr>
              <a:t>Contexte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1435320" y="1884240"/>
            <a:ext cx="280116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1720" indent="-339480">
              <a:lnSpc>
                <a:spcPct val="100000"/>
              </a:lnSpc>
              <a:spcBef>
                <a:spcPts val="99"/>
              </a:spcBef>
              <a:buClr>
                <a:srgbClr val="BE1237"/>
              </a:buClr>
              <a:buFont typeface="StarSymbo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>
                <a:latin typeface="Arial"/>
              </a:rPr>
              <a:t>Architecture</a:t>
            </a:r>
            <a:r>
              <a:rPr lang="fr-FR" sz="1800" b="1" strike="noStrike" spc="-75">
                <a:latin typeface="Arial"/>
              </a:rPr>
              <a:t> </a:t>
            </a:r>
            <a:r>
              <a:rPr lang="fr-FR" sz="1800" b="1" strike="noStrike" spc="-7">
                <a:latin typeface="Arial"/>
              </a:rPr>
              <a:t>proposée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1435320" y="2512800"/>
            <a:ext cx="5921640" cy="1397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1" dirty="0">
                <a:solidFill>
                  <a:srgbClr val="B7B7B7"/>
                </a:solidFill>
                <a:latin typeface="Arial"/>
              </a:rPr>
              <a:t>Récupération et traitement des données</a:t>
            </a: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1720" algn="l"/>
                <a:tab pos="3524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Conclusion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pos="351720" algn="l"/>
                <a:tab pos="352440" algn="l"/>
              </a:tabLst>
            </a:pPr>
            <a:endParaRPr lang="fr-FR" sz="1800" b="0" strike="noStrike" spc="-1" dirty="0">
              <a:latin typeface="Arial"/>
            </a:endParaRPr>
          </a:p>
          <a:p>
            <a:pPr marL="351720" indent="-339480">
              <a:lnSpc>
                <a:spcPct val="100000"/>
              </a:lnSpc>
              <a:buClr>
                <a:srgbClr val="BE1237"/>
              </a:buClr>
              <a:buFont typeface="Arial"/>
              <a:buChar char="■"/>
              <a:tabLst>
                <a:tab pos="351720" algn="l"/>
                <a:tab pos="352440" algn="l"/>
              </a:tabLst>
            </a:pPr>
            <a:r>
              <a:rPr lang="fr-FR" sz="1800" b="1" strike="noStrike" spc="-7" dirty="0">
                <a:solidFill>
                  <a:srgbClr val="B7B7B7"/>
                </a:solidFill>
                <a:latin typeface="Arial"/>
              </a:rPr>
              <a:t>Démo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707760" y="4842360"/>
            <a:ext cx="533520" cy="1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800" b="0" strike="noStrike" spc="-80">
                <a:solidFill>
                  <a:srgbClr val="FFFFFF"/>
                </a:solidFill>
                <a:latin typeface="Arial"/>
              </a:rPr>
              <a:t>22/01/2021</a:t>
            </a:r>
            <a:endParaRPr lang="fr-FR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016000" y="432000"/>
            <a:ext cx="4752000" cy="119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2600" b="1" strike="noStrike" spc="-7" dirty="0">
                <a:solidFill>
                  <a:srgbClr val="BE1237"/>
                </a:solidFill>
                <a:latin typeface="Arial"/>
              </a:rPr>
              <a:t>Détail de</a:t>
            </a:r>
            <a:r>
              <a:rPr lang="fr-FR" sz="2600" b="1" strike="noStrike" spc="-97" dirty="0">
                <a:solidFill>
                  <a:srgbClr val="BE1237"/>
                </a:solidFill>
                <a:latin typeface="Arial"/>
              </a:rPr>
              <a:t> </a:t>
            </a:r>
            <a:r>
              <a:rPr lang="fr-FR" sz="2600" b="1" strike="noStrike" spc="-7" dirty="0">
                <a:solidFill>
                  <a:srgbClr val="BE1237"/>
                </a:solidFill>
                <a:latin typeface="Arial"/>
              </a:rPr>
              <a:t>l'architecture (S3)</a:t>
            </a:r>
            <a:endParaRPr lang="fr-FR" sz="2600" b="0" strike="noStrike" spc="-1" dirty="0"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44000" y="4896000"/>
            <a:ext cx="79200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800" b="0" strike="noStrike" spc="-7">
                <a:solidFill>
                  <a:srgbClr val="FFFFFF"/>
                </a:solidFill>
                <a:latin typeface="Arial"/>
              </a:rPr>
              <a:t>22/01/2021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BDF9BC-F64D-8C42-B8F3-794434927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5" y="946848"/>
            <a:ext cx="6595009" cy="360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016000" y="432000"/>
            <a:ext cx="4752000" cy="119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2600" b="1" strike="noStrike" spc="-7" dirty="0">
                <a:solidFill>
                  <a:srgbClr val="BE1237"/>
                </a:solidFill>
                <a:latin typeface="Arial"/>
              </a:rPr>
              <a:t>Détail de</a:t>
            </a:r>
            <a:r>
              <a:rPr lang="fr-FR" sz="2600" b="1" strike="noStrike" spc="-97" dirty="0">
                <a:solidFill>
                  <a:srgbClr val="BE1237"/>
                </a:solidFill>
                <a:latin typeface="Arial"/>
              </a:rPr>
              <a:t> </a:t>
            </a:r>
            <a:r>
              <a:rPr lang="fr-FR" sz="2600" b="1" strike="noStrike" spc="-7" dirty="0">
                <a:solidFill>
                  <a:srgbClr val="BE1237"/>
                </a:solidFill>
                <a:latin typeface="Arial"/>
              </a:rPr>
              <a:t>l'architecture (cluster EMR)</a:t>
            </a:r>
            <a:endParaRPr lang="fr-FR" sz="2600" b="0" strike="noStrike" spc="-1" dirty="0"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44000" y="4896000"/>
            <a:ext cx="79200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800" b="0" strike="noStrike" spc="-7">
                <a:solidFill>
                  <a:srgbClr val="FFFFFF"/>
                </a:solidFill>
                <a:latin typeface="Arial"/>
              </a:rPr>
              <a:t>22/01/2021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7B5B7B-EC49-C849-AF76-AE5A50C62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30" y="1950180"/>
            <a:ext cx="4890040" cy="16874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016000" y="432000"/>
            <a:ext cx="4752000" cy="119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2600" b="1" strike="noStrike" spc="-7" dirty="0">
                <a:solidFill>
                  <a:srgbClr val="BE1237"/>
                </a:solidFill>
                <a:latin typeface="Arial"/>
              </a:rPr>
              <a:t>Détail de</a:t>
            </a:r>
            <a:r>
              <a:rPr lang="fr-FR" sz="2600" b="1" strike="noStrike" spc="-97" dirty="0">
                <a:solidFill>
                  <a:srgbClr val="BE1237"/>
                </a:solidFill>
                <a:latin typeface="Arial"/>
              </a:rPr>
              <a:t> </a:t>
            </a:r>
            <a:r>
              <a:rPr lang="fr-FR" sz="2600" b="1" strike="noStrike" spc="-7" dirty="0">
                <a:solidFill>
                  <a:srgbClr val="BE1237"/>
                </a:solidFill>
                <a:latin typeface="Arial"/>
              </a:rPr>
              <a:t>l'architecture (cluster </a:t>
            </a:r>
            <a:r>
              <a:rPr lang="fr-FR" sz="2600" b="1" spc="-7" dirty="0" err="1">
                <a:solidFill>
                  <a:srgbClr val="BE1237"/>
                </a:solidFill>
                <a:latin typeface="Arial"/>
              </a:rPr>
              <a:t>MongoDB</a:t>
            </a:r>
            <a:r>
              <a:rPr lang="fr-FR" sz="2600" b="1" strike="noStrike" spc="-7" dirty="0">
                <a:solidFill>
                  <a:srgbClr val="BE1237"/>
                </a:solidFill>
                <a:latin typeface="Arial"/>
              </a:rPr>
              <a:t>)</a:t>
            </a:r>
            <a:endParaRPr lang="fr-FR" sz="2600" b="0" strike="noStrike" spc="-1" dirty="0"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44000" y="4896000"/>
            <a:ext cx="79200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800" b="0" strike="noStrike" spc="-7">
                <a:solidFill>
                  <a:srgbClr val="FFFFFF"/>
                </a:solidFill>
                <a:latin typeface="Arial"/>
              </a:rPr>
              <a:t>22/01/2021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C2E315-A089-9147-94B0-5C5F84742F91}"/>
              </a:ext>
            </a:extLst>
          </p:cNvPr>
          <p:cNvSpPr txBox="1"/>
          <p:nvPr/>
        </p:nvSpPr>
        <p:spPr>
          <a:xfrm>
            <a:off x="-1391830" y="2880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51E245-1458-AF4C-B3C6-F1AC953CC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87" y="1420735"/>
            <a:ext cx="6522181" cy="30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501200" y="379440"/>
            <a:ext cx="3540960" cy="87156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fr-FR" sz="2600" b="1" strike="noStrike" spc="-12">
                <a:solidFill>
                  <a:srgbClr val="BE1237"/>
                </a:solidFill>
                <a:latin typeface="Arial"/>
              </a:rPr>
              <a:t>Pourquoi </a:t>
            </a:r>
            <a:r>
              <a:rPr lang="fr-FR" sz="2600" b="1" strike="noStrike" spc="-7">
                <a:solidFill>
                  <a:srgbClr val="BE1237"/>
                </a:solidFill>
                <a:latin typeface="Arial"/>
              </a:rPr>
              <a:t>Mongo</a:t>
            </a:r>
            <a:r>
              <a:rPr lang="fr-FR" sz="2600" b="1" strike="noStrike" spc="-86">
                <a:solidFill>
                  <a:srgbClr val="BE1237"/>
                </a:solidFill>
                <a:latin typeface="Arial"/>
              </a:rPr>
              <a:t> </a:t>
            </a:r>
            <a:r>
              <a:rPr lang="fr-FR" sz="2600" b="1" strike="noStrike" spc="-1">
                <a:solidFill>
                  <a:srgbClr val="BE1237"/>
                </a:solidFill>
                <a:latin typeface="Arial"/>
              </a:rPr>
              <a:t>?</a:t>
            </a:r>
            <a:endParaRPr lang="fr-FR" sz="2600" b="0" strike="noStrike" spc="-1">
              <a:latin typeface="Calibri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369120" y="4498560"/>
            <a:ext cx="2450160" cy="1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TextShape 3"/>
          <p:cNvSpPr txBox="1"/>
          <p:nvPr/>
        </p:nvSpPr>
        <p:spPr>
          <a:xfrm>
            <a:off x="2084760" y="4839120"/>
            <a:ext cx="13006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Institut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1">
                <a:solidFill>
                  <a:srgbClr val="FFFFFF"/>
                </a:solidFill>
                <a:latin typeface="Arial"/>
              </a:rPr>
              <a:t>Mines-Télécom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194" name="TextShape 4"/>
          <p:cNvSpPr txBox="1"/>
          <p:nvPr/>
        </p:nvSpPr>
        <p:spPr>
          <a:xfrm>
            <a:off x="5474880" y="4839120"/>
            <a:ext cx="807480" cy="2984040"/>
          </a:xfrm>
          <a:prstGeom prst="rect">
            <a:avLst/>
          </a:prstGeom>
          <a:noFill/>
          <a:ln>
            <a:noFill/>
          </a:ln>
        </p:spPr>
        <p:txBody>
          <a:bodyPr lIns="0" tIns="72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Projet</a:t>
            </a:r>
            <a:r>
              <a:rPr lang="fr-FR" sz="1000" b="0" strike="noStrike" spc="-72">
                <a:solidFill>
                  <a:srgbClr val="FFFFFF"/>
                </a:solidFill>
                <a:latin typeface="Arial"/>
              </a:rPr>
              <a:t> </a:t>
            </a:r>
            <a:r>
              <a:rPr lang="fr-FR" sz="1000" b="0" strike="noStrike" spc="-7">
                <a:solidFill>
                  <a:srgbClr val="FFFFFF"/>
                </a:solidFill>
                <a:latin typeface="Arial"/>
              </a:rPr>
              <a:t>NoSQL</a:t>
            </a:r>
            <a:endParaRPr lang="fr-FR" sz="1000" b="0" strike="noStrike" spc="-1">
              <a:latin typeface="Times New Roman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707760" y="4852080"/>
            <a:ext cx="533520" cy="1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lang="fr-FR" sz="800" b="0" strike="noStrike" spc="-80">
                <a:solidFill>
                  <a:srgbClr val="FFFFFF"/>
                </a:solidFill>
                <a:latin typeface="Arial"/>
              </a:rPr>
              <a:t>22/01/2021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96" name="TextShape 6"/>
          <p:cNvSpPr txBox="1"/>
          <p:nvPr/>
        </p:nvSpPr>
        <p:spPr>
          <a:xfrm>
            <a:off x="536580" y="1391221"/>
            <a:ext cx="7272000" cy="194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"/>
              </a:spcBef>
              <a:tabLst>
                <a:tab pos="300960" algn="l"/>
                <a:tab pos="302400" algn="l"/>
              </a:tabLst>
            </a:pPr>
            <a:r>
              <a:rPr lang="fr-FR" sz="1800" b="1" strike="noStrike" spc="-7" dirty="0" err="1">
                <a:solidFill>
                  <a:srgbClr val="000000"/>
                </a:solidFill>
                <a:latin typeface="Calibri"/>
              </a:rPr>
              <a:t>MongoDB</a:t>
            </a:r>
            <a:r>
              <a:rPr lang="fr-FR" sz="1800" b="1" strike="noStrike" spc="-7" dirty="0">
                <a:solidFill>
                  <a:srgbClr val="000000"/>
                </a:solidFill>
                <a:latin typeface="Calibri"/>
              </a:rPr>
              <a:t> Atlas :</a:t>
            </a: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pos="300960" algn="l"/>
                <a:tab pos="302400" algn="l"/>
              </a:tabLst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pos="300960" algn="l"/>
                <a:tab pos="302400" algn="l"/>
              </a:tabLst>
            </a:pPr>
            <a:r>
              <a:rPr lang="fr-FR" sz="1800" b="0" strike="noStrike" spc="-1" dirty="0">
                <a:latin typeface="Arial"/>
              </a:rPr>
              <a:t>- Avantages :</a:t>
            </a:r>
          </a:p>
          <a:p>
            <a:pPr>
              <a:lnSpc>
                <a:spcPct val="100000"/>
              </a:lnSpc>
              <a:tabLst>
                <a:tab pos="758880" algn="l"/>
                <a:tab pos="759600" algn="l"/>
              </a:tabLst>
            </a:pPr>
            <a:r>
              <a:rPr lang="fr-FR" sz="1800" b="0" strike="noStrike" spc="-12" dirty="0">
                <a:solidFill>
                  <a:srgbClr val="000000"/>
                </a:solidFill>
                <a:latin typeface="Calibri"/>
              </a:rPr>
              <a:t>Fonctionnalité </a:t>
            </a:r>
            <a:r>
              <a:rPr lang="fr-FR" sz="1800" b="0" strike="noStrike" spc="-7" dirty="0">
                <a:solidFill>
                  <a:srgbClr val="000000"/>
                </a:solidFill>
                <a:latin typeface="Calibri"/>
              </a:rPr>
              <a:t>et accès 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aux </a:t>
            </a:r>
            <a:r>
              <a:rPr lang="fr-FR" sz="1800" b="0" strike="noStrike" spc="-7" dirty="0">
                <a:solidFill>
                  <a:srgbClr val="000000"/>
                </a:solidFill>
                <a:latin typeface="Calibri"/>
              </a:rPr>
              <a:t>données.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758880" algn="l"/>
                <a:tab pos="759600" algn="l"/>
              </a:tabLst>
            </a:pPr>
            <a:r>
              <a:rPr lang="fr-FR" sz="1800" b="0" strike="noStrike" spc="-26" dirty="0">
                <a:solidFill>
                  <a:srgbClr val="000000"/>
                </a:solidFill>
                <a:latin typeface="Calibri"/>
              </a:rPr>
              <a:t>Facilité d’implémentation.</a:t>
            </a:r>
          </a:p>
          <a:p>
            <a:pPr>
              <a:lnSpc>
                <a:spcPct val="100000"/>
              </a:lnSpc>
              <a:tabLst>
                <a:tab pos="758880" algn="l"/>
                <a:tab pos="759600" algn="l"/>
              </a:tabLst>
            </a:pPr>
            <a:r>
              <a:rPr lang="fr-FR" spc="-26" dirty="0">
                <a:solidFill>
                  <a:srgbClr val="000000"/>
                </a:solidFill>
                <a:latin typeface="Calibri"/>
              </a:rPr>
              <a:t>Possibilité de traiter plus de types de requête.</a:t>
            </a:r>
          </a:p>
          <a:p>
            <a:pPr>
              <a:lnSpc>
                <a:spcPct val="100000"/>
              </a:lnSpc>
              <a:tabLst>
                <a:tab pos="758880" algn="l"/>
                <a:tab pos="759600" algn="l"/>
              </a:tabLst>
            </a:pPr>
            <a:endParaRPr lang="fr-FR" sz="1800" b="0" strike="noStrike" spc="-26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tabLst>
                <a:tab pos="758880" algn="l"/>
                <a:tab pos="759600" algn="l"/>
              </a:tabLst>
            </a:pPr>
            <a:r>
              <a:rPr lang="fr-FR" spc="-26" dirty="0">
                <a:solidFill>
                  <a:srgbClr val="000000"/>
                </a:solidFill>
                <a:latin typeface="Calibri"/>
              </a:rPr>
              <a:t>-Inconvénients :</a:t>
            </a:r>
          </a:p>
          <a:p>
            <a:pPr>
              <a:lnSpc>
                <a:spcPct val="100000"/>
              </a:lnSpc>
              <a:tabLst>
                <a:tab pos="758880" algn="l"/>
                <a:tab pos="759600" algn="l"/>
              </a:tabLst>
            </a:pPr>
            <a:r>
              <a:rPr lang="fr-FR" spc="-26" dirty="0">
                <a:solidFill>
                  <a:srgbClr val="000000"/>
                </a:solidFill>
                <a:latin typeface="Calibri"/>
              </a:rPr>
              <a:t>Pas de possibilité de vérifier si le cluster est tolérant au panne</a:t>
            </a:r>
          </a:p>
          <a:p>
            <a:pPr>
              <a:lnSpc>
                <a:spcPct val="100000"/>
              </a:lnSpc>
              <a:tabLst>
                <a:tab pos="758880" algn="l"/>
                <a:tab pos="759600" algn="l"/>
              </a:tabLst>
            </a:pPr>
            <a:r>
              <a:rPr lang="fr-FR" sz="1800" b="0" strike="noStrike" spc="-26" dirty="0">
                <a:solidFill>
                  <a:srgbClr val="000000"/>
                </a:solidFill>
                <a:latin typeface="Calibri"/>
              </a:rPr>
              <a:t>Espace de stockage réduit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6724409" y="1665980"/>
            <a:ext cx="1267200" cy="1544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"/>
          <p:cNvSpPr/>
          <p:nvPr/>
        </p:nvSpPr>
        <p:spPr>
          <a:xfrm>
            <a:off x="7935873" y="1137601"/>
            <a:ext cx="421920" cy="507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6421C5-29A4-5042-9031-CC4FA4F84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7" y="3192265"/>
            <a:ext cx="2281464" cy="5764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418</Words>
  <Application>Microsoft Macintosh PowerPoint</Application>
  <PresentationFormat>Affichage à l'écran (16:9)</PresentationFormat>
  <Paragraphs>144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StarSymbol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Jean Philippe Quach</cp:lastModifiedBy>
  <cp:revision>20</cp:revision>
  <dcterms:created xsi:type="dcterms:W3CDTF">2021-01-22T10:29:12Z</dcterms:created>
  <dcterms:modified xsi:type="dcterms:W3CDTF">2021-01-22T15:38:15Z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or">
    <vt:lpwstr>Google</vt:lpwstr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PresentationFormat">
    <vt:lpwstr>On-screen Show (4:3)</vt:lpwstr>
  </property>
  <property fmtid="{D5CDD505-2E9C-101B-9397-08002B2CF9AE}" pid="7" name="ScaleCrop">
    <vt:bool>false</vt:bool>
  </property>
  <property fmtid="{D5CDD505-2E9C-101B-9397-08002B2CF9AE}" pid="8" name="ShareDoc">
    <vt:bool>false</vt:bool>
  </property>
</Properties>
</file>