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90" r:id="rId116"/>
    <p:sldId id="373" r:id="rId117"/>
    <p:sldId id="374" r:id="rId118"/>
    <p:sldId id="375" r:id="rId119"/>
    <p:sldId id="376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1" r:id="rId133"/>
    <p:sldId id="392" r:id="rId13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06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688" y="73938"/>
            <a:ext cx="4206722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3725" y="8511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688" y="73938"/>
            <a:ext cx="4206722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05" y="549288"/>
            <a:ext cx="3991889" cy="26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image" Target="../media/image1.png"/><Relationship Id="rId7" Type="http://schemas.openxmlformats.org/officeDocument/2006/relationships/slide" Target="slide8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38.xml"/><Relationship Id="rId4" Type="http://schemas.openxmlformats.org/officeDocument/2006/relationships/slide" Target="slide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image" Target="../media/image2.png"/><Relationship Id="rId7" Type="http://schemas.openxmlformats.org/officeDocument/2006/relationships/slide" Target="slide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38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image" Target="../media/image1.png"/><Relationship Id="rId7" Type="http://schemas.openxmlformats.org/officeDocument/2006/relationships/slide" Target="slide8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38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image" Target="../media/image1.png"/><Relationship Id="rId7" Type="http://schemas.openxmlformats.org/officeDocument/2006/relationships/slide" Target="slide8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38.xml"/><Relationship Id="rId4" Type="http://schemas.openxmlformats.org/officeDocument/2006/relationships/slide" Target="slide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" Target="slide118.xml"/><Relationship Id="rId3" Type="http://schemas.openxmlformats.org/officeDocument/2006/relationships/image" Target="../media/image1.png"/><Relationship Id="rId7" Type="http://schemas.openxmlformats.org/officeDocument/2006/relationships/slide" Target="slide8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38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052" y="1196975"/>
            <a:ext cx="2245995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83870">
              <a:lnSpc>
                <a:spcPct val="101699"/>
              </a:lnSpc>
              <a:spcBef>
                <a:spcPts val="75"/>
              </a:spcBef>
            </a:pPr>
            <a:r>
              <a:rPr spc="-120" dirty="0">
                <a:latin typeface="Arial Black"/>
                <a:cs typeface="Arial Black"/>
              </a:rPr>
              <a:t>Hashing: </a:t>
            </a:r>
            <a:r>
              <a:rPr spc="-290" dirty="0">
                <a:latin typeface="Arial Black"/>
                <a:cs typeface="Arial Black"/>
              </a:rPr>
              <a:t>Hash</a:t>
            </a:r>
            <a:r>
              <a:rPr spc="85" dirty="0">
                <a:latin typeface="Arial Black"/>
                <a:cs typeface="Arial Black"/>
              </a:rPr>
              <a:t> </a:t>
            </a:r>
            <a:r>
              <a:rPr spc="-280" dirty="0">
                <a:latin typeface="Arial Black"/>
                <a:cs typeface="Arial Black"/>
              </a:rPr>
              <a:t>Functions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5" dirty="0"/>
              <a:t> </a:t>
            </a:r>
            <a:r>
              <a:rPr spc="5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62813"/>
            <a:ext cx="3476625" cy="24422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Given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string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Arial Narrow"/>
                <a:cs typeface="Arial Narrow"/>
              </a:rPr>
              <a:t>,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compute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its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value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0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1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240" dirty="0">
                <a:latin typeface="Tahoma"/>
                <a:cs typeface="Tahom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spc="-75" dirty="0">
                <a:latin typeface="Cambria"/>
                <a:cs typeface="Cambria"/>
              </a:rPr>
              <a:t>|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Cambria"/>
                <a:cs typeface="Cambria"/>
              </a:rPr>
              <a:t>|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dirty="0">
                <a:latin typeface="Tahoma"/>
                <a:cs typeface="Tahoma"/>
              </a:rPr>
              <a:t>]</a:t>
            </a:r>
            <a:r>
              <a:rPr sz="1700" dirty="0">
                <a:latin typeface="Arial Narrow"/>
                <a:cs typeface="Arial Narrow"/>
              </a:rPr>
              <a:t>,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where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S</a:t>
            </a:r>
            <a:r>
              <a:rPr sz="1700" spc="-20" dirty="0">
                <a:latin typeface="Tahoma"/>
                <a:cs typeface="Tahoma"/>
              </a:rPr>
              <a:t>[</a:t>
            </a:r>
            <a:r>
              <a:rPr sz="1700" i="1" spc="-20" dirty="0">
                <a:latin typeface="Arial Narrow"/>
                <a:cs typeface="Arial Narrow"/>
              </a:rPr>
              <a:t>i</a:t>
            </a:r>
            <a:r>
              <a:rPr sz="1700" spc="-20" dirty="0">
                <a:latin typeface="Tahoma"/>
                <a:cs typeface="Tahoma"/>
              </a:rPr>
              <a:t>]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Arial Narrow"/>
                <a:cs typeface="Arial Narrow"/>
              </a:rPr>
              <a:t>are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individual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characters</a:t>
            </a:r>
            <a:endParaRPr sz="1700" dirty="0">
              <a:latin typeface="Arial Narrow"/>
              <a:cs typeface="Arial Narrow"/>
            </a:endParaRPr>
          </a:p>
          <a:p>
            <a:pPr marL="12700" marR="11493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all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characters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</a:t>
            </a:r>
            <a:endParaRPr sz="1700" dirty="0">
              <a:latin typeface="Arial Narrow"/>
              <a:cs typeface="Arial Narrow"/>
            </a:endParaRPr>
          </a:p>
          <a:p>
            <a:pPr marL="12700" marR="121920">
              <a:lnSpc>
                <a:spcPct val="114799"/>
              </a:lnSpc>
              <a:spcBef>
                <a:spcPts val="150"/>
              </a:spcBef>
            </a:pPr>
            <a:r>
              <a:rPr sz="1700" dirty="0">
                <a:latin typeface="Arial Narrow"/>
                <a:cs typeface="Arial Narrow"/>
              </a:rPr>
              <a:t>Otherwise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there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many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collisions </a:t>
            </a: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example,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-85" dirty="0">
                <a:latin typeface="Arial Narrow"/>
                <a:cs typeface="Arial Narrow"/>
              </a:rPr>
              <a:t>S</a:t>
            </a:r>
            <a:r>
              <a:rPr sz="1700" spc="-85" dirty="0">
                <a:latin typeface="Tahoma"/>
                <a:cs typeface="Tahoma"/>
              </a:rPr>
              <a:t>[</a:t>
            </a:r>
            <a:r>
              <a:rPr sz="1700" spc="-85" dirty="0">
                <a:latin typeface="Arial Narrow"/>
                <a:cs typeface="Arial Narrow"/>
              </a:rPr>
              <a:t>0</a:t>
            </a:r>
            <a:r>
              <a:rPr sz="1700" spc="-85" dirty="0">
                <a:latin typeface="Tahoma"/>
                <a:cs typeface="Tahoma"/>
              </a:rPr>
              <a:t>]</a:t>
            </a:r>
            <a:r>
              <a:rPr sz="1700" spc="4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90" dirty="0">
                <a:latin typeface="Arial Narrow"/>
                <a:cs typeface="Arial Narrow"/>
              </a:rPr>
              <a:t>not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used,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then </a:t>
            </a:r>
            <a:r>
              <a:rPr sz="1700" i="1" spc="85" dirty="0">
                <a:latin typeface="Arial Narrow"/>
                <a:cs typeface="Arial Narrow"/>
              </a:rPr>
              <a:t>h</a:t>
            </a:r>
            <a:r>
              <a:rPr sz="1700" spc="85" dirty="0">
                <a:latin typeface="Tahoma"/>
                <a:cs typeface="Tahoma"/>
              </a:rPr>
              <a:t>(</a:t>
            </a:r>
            <a:r>
              <a:rPr sz="1700" spc="85" dirty="0">
                <a:latin typeface="Arial Narrow"/>
                <a:cs typeface="Arial Narrow"/>
              </a:rPr>
              <a:t>“aa”</a:t>
            </a:r>
            <a:r>
              <a:rPr sz="1700" spc="85" dirty="0">
                <a:latin typeface="Tahoma"/>
                <a:cs typeface="Tahoma"/>
              </a:rPr>
              <a:t>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Arial Narrow"/>
                <a:cs typeface="Arial Narrow"/>
              </a:rPr>
              <a:t>“ba”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Cambria"/>
                <a:cs typeface="Cambria"/>
              </a:rPr>
              <a:t>·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·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spc="75" dirty="0">
                <a:latin typeface="Arial Narrow"/>
                <a:cs typeface="Arial Narrow"/>
              </a:rPr>
              <a:t>h</a:t>
            </a:r>
            <a:r>
              <a:rPr sz="1700" spc="75" dirty="0">
                <a:latin typeface="Tahoma"/>
                <a:cs typeface="Tahoma"/>
              </a:rPr>
              <a:t>(</a:t>
            </a:r>
            <a:r>
              <a:rPr sz="1700" spc="75" dirty="0">
                <a:latin typeface="Arial Narrow"/>
                <a:cs typeface="Arial Narrow"/>
              </a:rPr>
              <a:t>“za”</a:t>
            </a:r>
            <a:r>
              <a:rPr sz="1700" spc="75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70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5950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6758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4448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307777"/>
            <a:ext cx="32550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5" dirty="0">
                <a:latin typeface="Arial Narrow"/>
                <a:cs typeface="Arial Narrow"/>
              </a:rPr>
              <a:t>Convert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each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character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i="1" spc="-70" dirty="0">
                <a:latin typeface="Arial Narrow"/>
                <a:cs typeface="Arial Narrow"/>
              </a:rPr>
              <a:t>S</a:t>
            </a:r>
            <a:r>
              <a:rPr sz="1700" spc="-70" dirty="0">
                <a:latin typeface="Tahoma"/>
                <a:cs typeface="Tahoma"/>
              </a:rPr>
              <a:t>[</a:t>
            </a:r>
            <a:r>
              <a:rPr sz="1700" i="1" spc="-70" dirty="0">
                <a:latin typeface="Arial Narrow"/>
                <a:cs typeface="Arial Narrow"/>
              </a:rPr>
              <a:t>i</a:t>
            </a:r>
            <a:r>
              <a:rPr sz="1700" spc="-70" dirty="0">
                <a:latin typeface="Tahoma"/>
                <a:cs typeface="Tahoma"/>
              </a:rPr>
              <a:t>]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integer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4448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253821"/>
            <a:ext cx="3255010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sz="1700" spc="55" dirty="0">
                <a:latin typeface="Arial Narrow"/>
                <a:cs typeface="Arial Narrow"/>
              </a:rPr>
              <a:t>Convert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each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character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i="1" spc="-70" dirty="0">
                <a:latin typeface="Arial Narrow"/>
                <a:cs typeface="Arial Narrow"/>
              </a:rPr>
              <a:t>S</a:t>
            </a:r>
            <a:r>
              <a:rPr sz="1700" spc="-70" dirty="0">
                <a:latin typeface="Tahoma"/>
                <a:cs typeface="Tahoma"/>
              </a:rPr>
              <a:t>[</a:t>
            </a:r>
            <a:r>
              <a:rPr sz="1700" i="1" spc="-70" dirty="0">
                <a:latin typeface="Arial Narrow"/>
                <a:cs typeface="Arial Narrow"/>
              </a:rPr>
              <a:t>i</a:t>
            </a:r>
            <a:r>
              <a:rPr sz="1700" spc="-70" dirty="0">
                <a:latin typeface="Tahoma"/>
                <a:cs typeface="Tahoma"/>
              </a:rPr>
              <a:t>]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integer </a:t>
            </a:r>
            <a:r>
              <a:rPr sz="1700" spc="55" dirty="0">
                <a:latin typeface="Arial Narrow"/>
                <a:cs typeface="Arial Narrow"/>
              </a:rPr>
              <a:t>ASCII</a:t>
            </a:r>
            <a:r>
              <a:rPr sz="1700" spc="3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encoding,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Unicode,</a:t>
            </a:r>
            <a:r>
              <a:rPr sz="1700" spc="39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etc.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7611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4448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6597" rIns="0" bIns="0" rtlCol="0">
            <a:spAutoFit/>
          </a:bodyPr>
          <a:lstStyle/>
          <a:p>
            <a:pPr marL="487680" marR="5080">
              <a:lnSpc>
                <a:spcPct val="122100"/>
              </a:lnSpc>
              <a:spcBef>
                <a:spcPts val="95"/>
              </a:spcBef>
            </a:pPr>
            <a:r>
              <a:rPr spc="55" dirty="0"/>
              <a:t>Convert</a:t>
            </a:r>
            <a:r>
              <a:rPr spc="204" dirty="0"/>
              <a:t> </a:t>
            </a:r>
            <a:r>
              <a:rPr dirty="0"/>
              <a:t>each</a:t>
            </a:r>
            <a:r>
              <a:rPr spc="204" dirty="0"/>
              <a:t> </a:t>
            </a:r>
            <a:r>
              <a:rPr dirty="0"/>
              <a:t>character</a:t>
            </a:r>
            <a:r>
              <a:rPr spc="204" dirty="0"/>
              <a:t> </a:t>
            </a:r>
            <a:r>
              <a:rPr i="1" spc="-70" dirty="0">
                <a:latin typeface="Arial Narrow"/>
                <a:cs typeface="Arial Narrow"/>
              </a:rPr>
              <a:t>S</a:t>
            </a:r>
            <a:r>
              <a:rPr spc="-70" dirty="0">
                <a:latin typeface="Tahoma"/>
                <a:cs typeface="Tahoma"/>
              </a:rPr>
              <a:t>[</a:t>
            </a:r>
            <a:r>
              <a:rPr i="1" spc="-70" dirty="0">
                <a:latin typeface="Arial Narrow"/>
                <a:cs typeface="Arial Narrow"/>
              </a:rPr>
              <a:t>i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110" dirty="0"/>
              <a:t>to</a:t>
            </a:r>
            <a:r>
              <a:rPr spc="210" dirty="0"/>
              <a:t> </a:t>
            </a:r>
            <a:r>
              <a:rPr spc="-10" dirty="0"/>
              <a:t>integer </a:t>
            </a:r>
            <a:r>
              <a:rPr spc="55" dirty="0"/>
              <a:t>ASCII</a:t>
            </a:r>
            <a:r>
              <a:rPr spc="395" dirty="0"/>
              <a:t> </a:t>
            </a:r>
            <a:r>
              <a:rPr dirty="0"/>
              <a:t>encoding,</a:t>
            </a:r>
            <a:r>
              <a:rPr spc="400" dirty="0"/>
              <a:t> </a:t>
            </a:r>
            <a:r>
              <a:rPr dirty="0"/>
              <a:t>Unicode,</a:t>
            </a:r>
            <a:r>
              <a:rPr spc="395" dirty="0"/>
              <a:t> </a:t>
            </a:r>
            <a:r>
              <a:rPr spc="35" dirty="0"/>
              <a:t>etc.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Choose</a:t>
            </a:r>
            <a:r>
              <a:rPr spc="250" dirty="0"/>
              <a:t> </a:t>
            </a:r>
            <a:r>
              <a:rPr dirty="0"/>
              <a:t>big</a:t>
            </a:r>
            <a:r>
              <a:rPr spc="254" dirty="0"/>
              <a:t> </a:t>
            </a:r>
            <a:r>
              <a:rPr dirty="0"/>
              <a:t>prime</a:t>
            </a:r>
            <a:r>
              <a:rPr spc="250" dirty="0"/>
              <a:t> </a:t>
            </a:r>
            <a:r>
              <a:rPr spc="55" dirty="0"/>
              <a:t>number</a:t>
            </a:r>
            <a:r>
              <a:rPr spc="254" dirty="0"/>
              <a:t> </a:t>
            </a:r>
            <a:r>
              <a:rPr i="1" dirty="0">
                <a:latin typeface="Arial Narrow"/>
                <a:cs typeface="Arial Narrow"/>
              </a:rPr>
              <a:t>p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7611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07750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Polynomial</a:t>
            </a:r>
            <a:r>
              <a:rPr spc="220" dirty="0"/>
              <a:t> </a:t>
            </a:r>
            <a:r>
              <a:rPr spc="40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01865"/>
            <a:ext cx="4029710" cy="2397125"/>
            <a:chOff x="289331" y="701865"/>
            <a:chExt cx="4029710" cy="2397125"/>
          </a:xfrm>
        </p:grpSpPr>
        <p:sp>
          <p:nvSpPr>
            <p:cNvPr id="4" name="object 4"/>
            <p:cNvSpPr/>
            <p:nvPr/>
          </p:nvSpPr>
          <p:spPr>
            <a:xfrm>
              <a:off x="289331" y="701865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037348"/>
              <a:ext cx="4029710" cy="2061845"/>
            </a:xfrm>
            <a:custGeom>
              <a:avLst/>
              <a:gdLst/>
              <a:ahLst/>
              <a:cxnLst/>
              <a:rect l="l" t="t" r="r" b="b"/>
              <a:pathLst>
                <a:path w="4029710" h="2061845">
                  <a:moveTo>
                    <a:pt x="4029354" y="0"/>
                  </a:moveTo>
                  <a:lnTo>
                    <a:pt x="0" y="0"/>
                  </a:lnTo>
                  <a:lnTo>
                    <a:pt x="0" y="2061616"/>
                  </a:lnTo>
                  <a:lnTo>
                    <a:pt x="4029354" y="206161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576219"/>
            <a:ext cx="2126615" cy="7962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700" spc="50" dirty="0">
                <a:latin typeface="Arial Narrow"/>
                <a:cs typeface="Arial Narrow"/>
              </a:rPr>
              <a:t>Family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936" y="1331196"/>
            <a:ext cx="2070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65" dirty="0">
                <a:latin typeface="Times New Roman"/>
                <a:cs typeface="Times New Roman"/>
              </a:rPr>
              <a:t>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3936" y="1527970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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936" y="1921517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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4101" y="1755937"/>
            <a:ext cx="93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5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536" y="1779404"/>
            <a:ext cx="14693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48030" algn="l"/>
              </a:tabLst>
            </a:pPr>
            <a:r>
              <a:rPr sz="1700" spc="70" dirty="0">
                <a:latin typeface="Cambria"/>
                <a:cs typeface="Cambria"/>
              </a:rPr>
              <a:t>P</a:t>
            </a:r>
            <a:r>
              <a:rPr sz="1800" i="1" spc="104" baseline="-11574" dirty="0">
                <a:latin typeface="Arial"/>
                <a:cs typeface="Arial"/>
              </a:rPr>
              <a:t>p</a:t>
            </a:r>
            <a:r>
              <a:rPr sz="1800" i="1" spc="292" baseline="-11574" dirty="0">
                <a:latin typeface="Arial"/>
                <a:cs typeface="Arial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800" i="1" baseline="-20833" dirty="0">
                <a:latin typeface="Arial"/>
                <a:cs typeface="Arial"/>
              </a:rPr>
              <a:t>p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20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060" y="1554388"/>
            <a:ext cx="385445" cy="3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00"/>
              </a:lnSpc>
              <a:spcBef>
                <a:spcPts val="95"/>
              </a:spcBef>
            </a:pPr>
            <a:r>
              <a:rPr sz="1200" spc="-10" dirty="0">
                <a:latin typeface="Cambria"/>
                <a:cs typeface="Cambria"/>
              </a:rPr>
              <a:t>|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Cambria"/>
                <a:cs typeface="Cambria"/>
              </a:rPr>
              <a:t>|−</a:t>
            </a:r>
            <a:r>
              <a:rPr sz="1200" spc="-10" dirty="0">
                <a:latin typeface="Gill Sans MT"/>
                <a:cs typeface="Gill Sans MT"/>
              </a:rPr>
              <a:t>1</a:t>
            </a:r>
            <a:endParaRPr sz="1200">
              <a:latin typeface="Gill Sans MT"/>
              <a:cs typeface="Gill Sans MT"/>
            </a:endParaRPr>
          </a:p>
          <a:p>
            <a:pPr marL="34290">
              <a:lnSpc>
                <a:spcPts val="1400"/>
              </a:lnSpc>
            </a:pPr>
            <a:r>
              <a:rPr sz="1700" spc="-1060" dirty="0">
                <a:latin typeface="Times New Roman"/>
                <a:cs typeface="Times New Roman"/>
              </a:rPr>
              <a:t>∑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9307" y="2105543"/>
            <a:ext cx="250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i</a:t>
            </a:r>
            <a:r>
              <a:rPr sz="1200" spc="-25" dirty="0">
                <a:latin typeface="Georgia"/>
                <a:cs typeface="Georgia"/>
              </a:rPr>
              <a:t>=</a:t>
            </a:r>
            <a:r>
              <a:rPr sz="1200" spc="-25" dirty="0">
                <a:latin typeface="Gill Sans MT"/>
                <a:cs typeface="Gill Sans MT"/>
              </a:rPr>
              <a:t>0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4588" y="1755937"/>
            <a:ext cx="60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932" y="1779404"/>
            <a:ext cx="1048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10" dirty="0">
                <a:latin typeface="Arial Narrow"/>
                <a:cs typeface="Arial Narrow"/>
              </a:rPr>
              <a:t>S</a:t>
            </a:r>
            <a:r>
              <a:rPr sz="1700" spc="-10" dirty="0">
                <a:latin typeface="Tahoma"/>
                <a:cs typeface="Tahoma"/>
              </a:rPr>
              <a:t>[</a:t>
            </a:r>
            <a:r>
              <a:rPr sz="1700" i="1" spc="-10" dirty="0">
                <a:latin typeface="Arial Narrow"/>
                <a:cs typeface="Arial Narrow"/>
              </a:rPr>
              <a:t>i</a:t>
            </a:r>
            <a:r>
              <a:rPr sz="1700" spc="-10" dirty="0">
                <a:latin typeface="Tahoma"/>
                <a:cs typeface="Tahoma"/>
              </a:rPr>
              <a:t>]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4920" y="1331196"/>
            <a:ext cx="2705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810" dirty="0">
                <a:latin typeface="Times New Roman"/>
                <a:cs typeface="Times New Roman"/>
              </a:rPr>
              <a:t></a:t>
            </a:r>
            <a:r>
              <a:rPr sz="2550" spc="-1214" baseline="-50653" dirty="0">
                <a:latin typeface="Times New Roman"/>
                <a:cs typeface="Times New Roman"/>
              </a:rPr>
              <a:t></a:t>
            </a:r>
            <a:endParaRPr sz="2550" baseline="-5065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0320" y="1921517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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458225"/>
            <a:ext cx="391160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fixed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prime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all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4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is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295" dirty="0">
                <a:latin typeface="Arial Narrow"/>
                <a:cs typeface="Arial Narrow"/>
              </a:rPr>
              <a:t> </a:t>
            </a:r>
            <a:r>
              <a:rPr sz="1700" spc="45" dirty="0">
                <a:solidFill>
                  <a:srgbClr val="006EB8"/>
                </a:solidFill>
                <a:latin typeface="Arial Narrow"/>
                <a:cs typeface="Arial Narrow"/>
              </a:rPr>
              <a:t>polynomial</a:t>
            </a:r>
            <a:r>
              <a:rPr sz="1700" spc="4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392746-D3BA-4310-30A7-4600B203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" y="608043"/>
            <a:ext cx="4578414" cy="27110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 dirty="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hash</a:t>
            </a:r>
            <a:r>
              <a:rPr sz="1700" spc="4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50" dirty="0">
                <a:solidFill>
                  <a:srgbClr val="0000FF"/>
                </a:solidFill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700" spc="3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i="1" spc="70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i="1" spc="434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from</a:t>
            </a:r>
            <a:r>
              <a:rPr sz="1700" spc="4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-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spc="-40" dirty="0">
                <a:solidFill>
                  <a:srgbClr val="0000FF"/>
                </a:solidFill>
                <a:latin typeface="Arial Narrow"/>
                <a:cs typeface="Arial Narrow"/>
              </a:rPr>
              <a:t>S</a:t>
            </a:r>
            <a:r>
              <a:rPr sz="1700" spc="-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39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7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00FF"/>
                </a:solidFill>
                <a:latin typeface="Arial Narrow"/>
                <a:cs typeface="Arial Narrow"/>
              </a:rPr>
              <a:t>1</a:t>
            </a:r>
            <a:r>
              <a:rPr sz="1700" spc="434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spc="-140" dirty="0">
                <a:solidFill>
                  <a:srgbClr val="0000FF"/>
                </a:solidFill>
                <a:latin typeface="Palatino Linotype"/>
                <a:cs typeface="Palatino Linotype"/>
              </a:rPr>
              <a:t>down</a:t>
            </a:r>
            <a:r>
              <a:rPr sz="1700" spc="4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to</a:t>
            </a:r>
            <a:r>
              <a:rPr sz="1700" spc="4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0000FF"/>
                </a:solidFill>
                <a:latin typeface="Arial Narrow"/>
                <a:cs typeface="Arial Narrow"/>
              </a:rPr>
              <a:t>0</a:t>
            </a:r>
            <a:r>
              <a:rPr sz="1700" spc="220" dirty="0">
                <a:solidFill>
                  <a:srgbClr val="0000FF"/>
                </a:solidFill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hash</a:t>
            </a:r>
            <a:r>
              <a:rPr sz="17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7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hash</a:t>
            </a:r>
            <a:r>
              <a:rPr sz="1700" spc="-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·</a:t>
            </a:r>
            <a:r>
              <a:rPr sz="17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sz="1700" i="1" spc="-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700" spc="-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i="1" spc="-75" dirty="0">
                <a:solidFill>
                  <a:srgbClr val="0000FF"/>
                </a:solidFill>
                <a:latin typeface="Arial Narrow"/>
                <a:cs typeface="Arial Narrow"/>
              </a:rPr>
              <a:t>S</a:t>
            </a:r>
            <a:r>
              <a:rPr sz="1700" spc="-7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700" i="1" spc="-75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spc="-75" dirty="0">
                <a:solidFill>
                  <a:srgbClr val="0000FF"/>
                </a:solidFill>
                <a:latin typeface="Tahoma"/>
                <a:cs typeface="Tahoma"/>
              </a:rPr>
              <a:t>])</a:t>
            </a:r>
            <a:r>
              <a:rPr sz="17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7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0000FF"/>
                </a:solidFill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12528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spc="70" dirty="0">
                <a:latin typeface="Arial Narrow"/>
                <a:cs typeface="Arial Narrow"/>
              </a:rPr>
              <a:t>Note:</a:t>
            </a:r>
            <a:r>
              <a:rPr sz="1700" spc="3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equal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4477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49288"/>
            <a:ext cx="3041015" cy="15271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latin typeface="Arial Narrow"/>
                <a:cs typeface="Arial Narrow"/>
              </a:rPr>
              <a:t>Example: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55" y="22323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549288"/>
            <a:ext cx="3041015" cy="18440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latin typeface="Arial Narrow"/>
                <a:cs typeface="Arial Narrow"/>
              </a:rPr>
              <a:t>Example: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0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55" y="22323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55" y="254868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549288"/>
            <a:ext cx="3041015" cy="21602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 dirty="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latin typeface="Arial Narrow"/>
                <a:cs typeface="Arial Narrow"/>
              </a:rPr>
              <a:t>Example: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 dirty="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0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 dirty="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0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2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55" y="22323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55" y="254868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555" y="286499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549288"/>
            <a:ext cx="3041015" cy="24765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31140" marR="50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latin typeface="Arial Narrow"/>
                <a:cs typeface="Arial Narrow"/>
              </a:rPr>
              <a:t>Example: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0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0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2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245745">
              <a:lnSpc>
                <a:spcPct val="100000"/>
              </a:lnSpc>
              <a:spcBef>
                <a:spcPts val="455"/>
              </a:spcBef>
              <a:tabLst>
                <a:tab pos="4495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-2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1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Tahoma"/>
                <a:cs typeface="Tahoma"/>
              </a:rPr>
              <a:t>[</a:t>
            </a:r>
            <a:r>
              <a:rPr sz="1700" spc="-40" dirty="0">
                <a:latin typeface="Arial Narrow"/>
                <a:cs typeface="Arial Narrow"/>
              </a:rPr>
              <a:t>2</a:t>
            </a:r>
            <a:r>
              <a:rPr sz="1700" spc="-40" dirty="0">
                <a:latin typeface="Tahoma"/>
                <a:cs typeface="Tahoma"/>
              </a:rPr>
              <a:t>]</a:t>
            </a:r>
            <a:r>
              <a:rPr sz="1700" i="1" spc="-40" dirty="0">
                <a:latin typeface="Arial Narrow"/>
                <a:cs typeface="Arial Narrow"/>
              </a:rPr>
              <a:t>x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07124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PolyHash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7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050" i="1" spc="-7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7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518261"/>
            <a:ext cx="4029710" cy="1185545"/>
          </a:xfrm>
          <a:custGeom>
            <a:avLst/>
            <a:gdLst/>
            <a:ahLst/>
            <a:cxnLst/>
            <a:rect l="l" t="t" r="r" b="b"/>
            <a:pathLst>
              <a:path w="4029710" h="1185545">
                <a:moveTo>
                  <a:pt x="4029354" y="0"/>
                </a:moveTo>
                <a:lnTo>
                  <a:pt x="0" y="0"/>
                </a:lnTo>
                <a:lnTo>
                  <a:pt x="0" y="1185405"/>
                </a:lnTo>
                <a:lnTo>
                  <a:pt x="4029354" y="118540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55" y="22323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55" y="254868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555" y="286499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555" y="318131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594" y="549288"/>
            <a:ext cx="3714115" cy="27927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 dirty="0">
              <a:latin typeface="Arial Narrow"/>
              <a:cs typeface="Arial Narrow"/>
            </a:endParaRPr>
          </a:p>
          <a:p>
            <a:pPr marL="243840" marR="66484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34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Cambria"/>
                <a:cs typeface="Cambria"/>
              </a:rPr>
              <a:t>|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434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Palatino Linotype"/>
                <a:cs typeface="Palatino Linotype"/>
              </a:rPr>
              <a:t>down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00" dirty="0">
                <a:latin typeface="Palatino Linotype"/>
                <a:cs typeface="Palatino Linotype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0</a:t>
            </a:r>
            <a:r>
              <a:rPr sz="1700" spc="220" dirty="0">
                <a:latin typeface="Palatino Linotype"/>
                <a:cs typeface="Palatino Linotype"/>
              </a:rPr>
              <a:t>: 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hash</a:t>
            </a:r>
            <a:r>
              <a:rPr sz="1700" spc="-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spc="-75" dirty="0">
                <a:latin typeface="Arial Narrow"/>
                <a:cs typeface="Arial Narrow"/>
              </a:rPr>
              <a:t>S</a:t>
            </a:r>
            <a:r>
              <a:rPr sz="1700" spc="-75" dirty="0">
                <a:latin typeface="Tahoma"/>
                <a:cs typeface="Tahoma"/>
              </a:rPr>
              <a:t>[</a:t>
            </a:r>
            <a:r>
              <a:rPr sz="1700" i="1" spc="-75" dirty="0">
                <a:latin typeface="Arial Narrow"/>
                <a:cs typeface="Arial Narrow"/>
              </a:rPr>
              <a:t>i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254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hash</a:t>
            </a:r>
            <a:endParaRPr sz="1700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latin typeface="Arial Narrow"/>
                <a:cs typeface="Arial Narrow"/>
              </a:rPr>
              <a:t>Example: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 dirty="0">
              <a:latin typeface="Arial Narrow"/>
              <a:cs typeface="Arial Narrow"/>
            </a:endParaRPr>
          </a:p>
          <a:p>
            <a:pPr marL="258445">
              <a:lnSpc>
                <a:spcPct val="100000"/>
              </a:lnSpc>
              <a:spcBef>
                <a:spcPts val="450"/>
              </a:spcBef>
              <a:tabLst>
                <a:tab pos="4622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 dirty="0">
              <a:latin typeface="Arial Narrow"/>
              <a:cs typeface="Arial Narrow"/>
            </a:endParaRPr>
          </a:p>
          <a:p>
            <a:pPr marL="258445">
              <a:lnSpc>
                <a:spcPct val="100000"/>
              </a:lnSpc>
              <a:spcBef>
                <a:spcPts val="450"/>
              </a:spcBef>
              <a:tabLst>
                <a:tab pos="4622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2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258445">
              <a:lnSpc>
                <a:spcPct val="100000"/>
              </a:lnSpc>
              <a:spcBef>
                <a:spcPts val="455"/>
              </a:spcBef>
              <a:tabLst>
                <a:tab pos="4622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-2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1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spc="-40" dirty="0">
                <a:latin typeface="Arial Narrow"/>
                <a:cs typeface="Arial Narrow"/>
              </a:rPr>
              <a:t>S</a:t>
            </a:r>
            <a:r>
              <a:rPr sz="1700" spc="-40" dirty="0">
                <a:latin typeface="Tahoma"/>
                <a:cs typeface="Tahoma"/>
              </a:rPr>
              <a:t>[</a:t>
            </a:r>
            <a:r>
              <a:rPr sz="1700" spc="-40" dirty="0">
                <a:latin typeface="Arial Narrow"/>
                <a:cs typeface="Arial Narrow"/>
              </a:rPr>
              <a:t>2</a:t>
            </a:r>
            <a:r>
              <a:rPr sz="1700" spc="-40" dirty="0">
                <a:latin typeface="Tahoma"/>
                <a:cs typeface="Tahoma"/>
              </a:rPr>
              <a:t>]</a:t>
            </a:r>
            <a:r>
              <a:rPr sz="1700" i="1" spc="-40" dirty="0">
                <a:latin typeface="Arial Narrow"/>
                <a:cs typeface="Arial Narrow"/>
              </a:rPr>
              <a:t>x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258445">
              <a:lnSpc>
                <a:spcPct val="100000"/>
              </a:lnSpc>
              <a:spcBef>
                <a:spcPts val="450"/>
              </a:spcBef>
              <a:tabLst>
                <a:tab pos="46228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Palatino Linotype"/>
                <a:cs typeface="Palatino Linotype"/>
              </a:rPr>
              <a:t>hash</a:t>
            </a:r>
            <a:r>
              <a:rPr sz="1700" spc="-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i="1" spc="-105" dirty="0">
                <a:latin typeface="Arial Narrow"/>
                <a:cs typeface="Arial Narrow"/>
              </a:rPr>
              <a:t>S</a:t>
            </a:r>
            <a:r>
              <a:rPr sz="1700" spc="-105" dirty="0">
                <a:latin typeface="Tahoma"/>
                <a:cs typeface="Tahoma"/>
              </a:rPr>
              <a:t>[</a:t>
            </a:r>
            <a:r>
              <a:rPr sz="1700" spc="-105" dirty="0">
                <a:latin typeface="Arial Narrow"/>
                <a:cs typeface="Arial Narrow"/>
              </a:rPr>
              <a:t>0</a:t>
            </a:r>
            <a:r>
              <a:rPr sz="1700" spc="-105" dirty="0">
                <a:latin typeface="Tahoma"/>
                <a:cs typeface="Tahoma"/>
              </a:rPr>
              <a:t>]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spc="-70" dirty="0">
                <a:latin typeface="Arial Narrow"/>
                <a:cs typeface="Arial Narrow"/>
              </a:rPr>
              <a:t>S</a:t>
            </a:r>
            <a:r>
              <a:rPr sz="1700" spc="-70" dirty="0">
                <a:latin typeface="Tahoma"/>
                <a:cs typeface="Tahoma"/>
              </a:rPr>
              <a:t>[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spc="-70" dirty="0">
                <a:latin typeface="Tahoma"/>
                <a:cs typeface="Tahoma"/>
              </a:rPr>
              <a:t>]</a:t>
            </a:r>
            <a:r>
              <a:rPr sz="1700" i="1" spc="-70" dirty="0">
                <a:latin typeface="Arial Narrow"/>
                <a:cs typeface="Arial Narrow"/>
              </a:rPr>
              <a:t>x</a:t>
            </a:r>
            <a:r>
              <a:rPr sz="1700" i="1" spc="-2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spc="-35" dirty="0">
                <a:latin typeface="Arial Narrow"/>
                <a:cs typeface="Arial Narrow"/>
              </a:rPr>
              <a:t>S</a:t>
            </a:r>
            <a:r>
              <a:rPr sz="1700" spc="-35" dirty="0">
                <a:latin typeface="Tahoma"/>
                <a:cs typeface="Tahoma"/>
              </a:rPr>
              <a:t>[</a:t>
            </a:r>
            <a:r>
              <a:rPr sz="1700" spc="-35" dirty="0">
                <a:latin typeface="Arial Narrow"/>
                <a:cs typeface="Arial Narrow"/>
              </a:rPr>
              <a:t>2</a:t>
            </a:r>
            <a:r>
              <a:rPr sz="1700" spc="-35" dirty="0">
                <a:latin typeface="Tahoma"/>
                <a:cs typeface="Tahoma"/>
              </a:rPr>
              <a:t>]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Gill Sans MT"/>
                <a:cs typeface="Gill Sans MT"/>
              </a:rPr>
              <a:t>2</a:t>
            </a:r>
            <a:r>
              <a:rPr sz="1800" spc="262" baseline="27777" dirty="0">
                <a:latin typeface="Gill Sans MT"/>
                <a:cs typeface="Gill Sans MT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C82081-1CEF-3026-1B25-CF1B4970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09919"/>
            <a:ext cx="3448050" cy="7163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8CC-9E51-C667-EAE9-99064CE6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88" y="73938"/>
            <a:ext cx="4206722" cy="377026"/>
          </a:xfrm>
        </p:spPr>
        <p:txBody>
          <a:bodyPr/>
          <a:lstStyle/>
          <a:p>
            <a:r>
              <a:rPr lang="en-US" dirty="0"/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AB231-34E5-D8CE-E8EE-E5365A5E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84160"/>
            <a:ext cx="3429000" cy="69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97829-FBBF-A2EC-E55B-CD3B9AFC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8" y="610673"/>
            <a:ext cx="4261104" cy="7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42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5340">
              <a:lnSpc>
                <a:spcPct val="100000"/>
              </a:lnSpc>
              <a:spcBef>
                <a:spcPts val="125"/>
              </a:spcBef>
            </a:pPr>
            <a:r>
              <a:rPr dirty="0"/>
              <a:t>Java</a:t>
            </a:r>
            <a:r>
              <a:rPr spc="335" dirty="0"/>
              <a:t> </a:t>
            </a:r>
            <a:r>
              <a:rPr spc="7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84480"/>
            <a:ext cx="3755390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  <a:tabLst>
                <a:tab pos="2566035" algn="l"/>
              </a:tabLst>
            </a:pPr>
            <a:r>
              <a:rPr sz="1700" spc="80" dirty="0">
                <a:latin typeface="Arial Narrow"/>
                <a:cs typeface="Arial Narrow"/>
              </a:rPr>
              <a:t>The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method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-40" dirty="0">
                <a:latin typeface="Palatino Linotype"/>
                <a:cs typeface="Palatino Linotype"/>
              </a:rPr>
              <a:t>hashCode</a:t>
            </a:r>
            <a:r>
              <a:rPr sz="1700" spc="100" dirty="0">
                <a:latin typeface="Palatino Linotype"/>
                <a:cs typeface="Palatino Linotype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built-</a:t>
            </a:r>
            <a:r>
              <a:rPr sz="1700" spc="85" dirty="0">
                <a:latin typeface="Arial Narrow"/>
                <a:cs typeface="Arial Narrow"/>
              </a:rPr>
              <a:t>in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Java </a:t>
            </a:r>
            <a:r>
              <a:rPr sz="1700" dirty="0">
                <a:latin typeface="Arial Narrow"/>
                <a:cs typeface="Arial Narrow"/>
              </a:rPr>
              <a:t>class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20" dirty="0">
                <a:latin typeface="Palatino Linotype"/>
                <a:cs typeface="Palatino Linotype"/>
              </a:rPr>
              <a:t>String</a:t>
            </a:r>
            <a:r>
              <a:rPr sz="1700" spc="16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very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similar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Arial Narrow"/>
                <a:cs typeface="Arial Narrow"/>
              </a:rPr>
              <a:t>our </a:t>
            </a:r>
            <a:r>
              <a:rPr sz="1700" spc="-10" dirty="0">
                <a:latin typeface="Palatino Linotype"/>
                <a:cs typeface="Palatino Linotype"/>
              </a:rPr>
              <a:t>PolyHash</a:t>
            </a:r>
            <a:r>
              <a:rPr sz="1700" spc="-10" dirty="0">
                <a:latin typeface="Arial Narrow"/>
                <a:cs typeface="Arial Narrow"/>
              </a:rPr>
              <a:t>,</a:t>
            </a:r>
            <a:r>
              <a:rPr sz="1700" spc="135" dirty="0">
                <a:latin typeface="Arial Narrow"/>
                <a:cs typeface="Arial Narrow"/>
              </a:rPr>
              <a:t> it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just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uses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31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30" dirty="0">
                <a:latin typeface="Arial Narrow"/>
                <a:cs typeface="Arial Narrow"/>
              </a:rPr>
              <a:t>for </a:t>
            </a:r>
            <a:r>
              <a:rPr sz="1700" dirty="0">
                <a:latin typeface="Arial Narrow"/>
                <a:cs typeface="Arial Narrow"/>
              </a:rPr>
              <a:t>technical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reasons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avoids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</a:t>
            </a:r>
            <a:r>
              <a:rPr sz="1700" dirty="0">
                <a:latin typeface="Arial Narrow"/>
                <a:cs typeface="Arial Narrow"/>
              </a:rPr>
              <a:t>	</a:t>
            </a:r>
            <a:r>
              <a:rPr sz="1700" spc="-70" dirty="0">
                <a:latin typeface="Tahoma"/>
                <a:cs typeface="Tahoma"/>
              </a:rPr>
              <a:t>(mod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Tahoma"/>
                <a:cs typeface="Tahoma"/>
              </a:rPr>
              <a:t>) </a:t>
            </a:r>
            <a:r>
              <a:rPr sz="1700" spc="40" dirty="0">
                <a:latin typeface="Arial Narrow"/>
                <a:cs typeface="Arial Narrow"/>
              </a:rPr>
              <a:t>operator.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5340">
              <a:lnSpc>
                <a:spcPct val="100000"/>
              </a:lnSpc>
              <a:spcBef>
                <a:spcPts val="125"/>
              </a:spcBef>
            </a:pPr>
            <a:r>
              <a:rPr dirty="0"/>
              <a:t>Java</a:t>
            </a:r>
            <a:r>
              <a:rPr spc="335" dirty="0"/>
              <a:t> </a:t>
            </a:r>
            <a:r>
              <a:rPr spc="7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84480"/>
            <a:ext cx="3773170" cy="240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60">
              <a:lnSpc>
                <a:spcPct val="107400"/>
              </a:lnSpc>
              <a:spcBef>
                <a:spcPts val="95"/>
              </a:spcBef>
              <a:tabLst>
                <a:tab pos="2566035" algn="l"/>
              </a:tabLst>
            </a:pPr>
            <a:r>
              <a:rPr sz="1700" spc="80" dirty="0">
                <a:latin typeface="Arial Narrow"/>
                <a:cs typeface="Arial Narrow"/>
              </a:rPr>
              <a:t>The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method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-40" dirty="0">
                <a:latin typeface="Palatino Linotype"/>
                <a:cs typeface="Palatino Linotype"/>
              </a:rPr>
              <a:t>hashCode</a:t>
            </a:r>
            <a:r>
              <a:rPr sz="1700" spc="100" dirty="0">
                <a:latin typeface="Palatino Linotype"/>
                <a:cs typeface="Palatino Linotype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built-</a:t>
            </a:r>
            <a:r>
              <a:rPr sz="1700" spc="85" dirty="0">
                <a:latin typeface="Arial Narrow"/>
                <a:cs typeface="Arial Narrow"/>
              </a:rPr>
              <a:t>in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Java </a:t>
            </a:r>
            <a:r>
              <a:rPr sz="1700" dirty="0">
                <a:latin typeface="Arial Narrow"/>
                <a:cs typeface="Arial Narrow"/>
              </a:rPr>
              <a:t>class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20" dirty="0">
                <a:latin typeface="Palatino Linotype"/>
                <a:cs typeface="Palatino Linotype"/>
              </a:rPr>
              <a:t>String</a:t>
            </a:r>
            <a:r>
              <a:rPr sz="1700" spc="16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very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similar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25" dirty="0">
                <a:latin typeface="Arial Narrow"/>
                <a:cs typeface="Arial Narrow"/>
              </a:rPr>
              <a:t>our </a:t>
            </a:r>
            <a:r>
              <a:rPr sz="1700" spc="-10" dirty="0">
                <a:latin typeface="Palatino Linotype"/>
                <a:cs typeface="Palatino Linotype"/>
              </a:rPr>
              <a:t>PolyHash</a:t>
            </a:r>
            <a:r>
              <a:rPr sz="1700" spc="-10" dirty="0">
                <a:latin typeface="Arial Narrow"/>
                <a:cs typeface="Arial Narrow"/>
              </a:rPr>
              <a:t>,</a:t>
            </a:r>
            <a:r>
              <a:rPr sz="1700" spc="135" dirty="0">
                <a:latin typeface="Arial Narrow"/>
                <a:cs typeface="Arial Narrow"/>
              </a:rPr>
              <a:t> it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just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uses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31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30" dirty="0">
                <a:latin typeface="Arial Narrow"/>
                <a:cs typeface="Arial Narrow"/>
              </a:rPr>
              <a:t>for </a:t>
            </a:r>
            <a:r>
              <a:rPr sz="1700" dirty="0">
                <a:latin typeface="Arial Narrow"/>
                <a:cs typeface="Arial Narrow"/>
              </a:rPr>
              <a:t>technical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reasons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avoids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</a:t>
            </a:r>
            <a:r>
              <a:rPr sz="1700" dirty="0">
                <a:latin typeface="Arial Narrow"/>
                <a:cs typeface="Arial Narrow"/>
              </a:rPr>
              <a:t>	</a:t>
            </a:r>
            <a:r>
              <a:rPr sz="1700" spc="-70" dirty="0">
                <a:latin typeface="Tahoma"/>
                <a:cs typeface="Tahoma"/>
              </a:rPr>
              <a:t>(mod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Tahoma"/>
                <a:cs typeface="Tahoma"/>
              </a:rPr>
              <a:t>) </a:t>
            </a:r>
            <a:r>
              <a:rPr sz="1700" spc="40" dirty="0">
                <a:latin typeface="Arial Narrow"/>
                <a:cs typeface="Arial Narrow"/>
              </a:rPr>
              <a:t>operator.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1195"/>
              </a:spcBef>
            </a:pPr>
            <a:r>
              <a:rPr sz="1700" dirty="0">
                <a:latin typeface="Arial Narrow"/>
                <a:cs typeface="Arial Narrow"/>
              </a:rPr>
              <a:t>You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now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know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implementation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that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trillions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times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day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many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thousands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programs!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832420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30420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775980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47759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719539"/>
            <a:ext cx="194149" cy="194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105" y="758832"/>
            <a:ext cx="2938145" cy="217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Phone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Book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5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Data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Structure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Universal</a:t>
            </a:r>
            <a:r>
              <a:rPr sz="1700" spc="4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Family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Hashing</a:t>
            </a:r>
            <a:r>
              <a:rPr sz="1700" spc="355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Phone</a:t>
            </a:r>
            <a:r>
              <a:rPr sz="1700" spc="36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Numbers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Hashing</a:t>
            </a:r>
            <a:r>
              <a:rPr sz="1700" spc="405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Names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Analysis</a:t>
            </a:r>
            <a:r>
              <a:rPr sz="1700" spc="229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65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of</a:t>
            </a:r>
            <a:r>
              <a:rPr sz="1700" spc="229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Polynomial</a:t>
            </a:r>
            <a:r>
              <a:rPr sz="1700" spc="229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 Narrow"/>
                <a:cs typeface="Arial Narrow"/>
                <a:hlinkClick r:id="rId8" action="ppaction://hlinksldjump"/>
              </a:rPr>
              <a:t>Hashing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77876"/>
            <a:ext cx="4029710" cy="334010"/>
          </a:xfrm>
          <a:custGeom>
            <a:avLst/>
            <a:gdLst/>
            <a:ahLst/>
            <a:cxnLst/>
            <a:rect l="l" t="t" r="r" b="b"/>
            <a:pathLst>
              <a:path w="4029710" h="334009">
                <a:moveTo>
                  <a:pt x="0" y="333387"/>
                </a:moveTo>
                <a:lnTo>
                  <a:pt x="4029354" y="333387"/>
                </a:lnTo>
                <a:lnTo>
                  <a:pt x="4029354" y="0"/>
                </a:lnTo>
                <a:lnTo>
                  <a:pt x="0" y="0"/>
                </a:lnTo>
                <a:lnTo>
                  <a:pt x="0" y="333387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5556"/>
            <a:ext cx="778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45" dirty="0">
                <a:solidFill>
                  <a:srgbClr val="00A4DB"/>
                </a:solidFill>
              </a:rPr>
              <a:t>Lemma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411264"/>
            <a:ext cx="4029710" cy="1567815"/>
          </a:xfrm>
          <a:custGeom>
            <a:avLst/>
            <a:gdLst/>
            <a:ahLst/>
            <a:cxnLst/>
            <a:rect l="l" t="t" r="r" b="b"/>
            <a:pathLst>
              <a:path w="4029710" h="1567814">
                <a:moveTo>
                  <a:pt x="4029354" y="0"/>
                </a:moveTo>
                <a:lnTo>
                  <a:pt x="0" y="0"/>
                </a:lnTo>
                <a:lnTo>
                  <a:pt x="0" y="1567306"/>
                </a:lnTo>
                <a:lnTo>
                  <a:pt x="4029354" y="1567306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442291"/>
            <a:ext cx="3764279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any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different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strings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1</a:t>
            </a:r>
            <a:r>
              <a:rPr sz="1800" spc="450" baseline="-11574" dirty="0">
                <a:latin typeface="Gill Sans MT"/>
                <a:cs typeface="Gill Sans MT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2</a:t>
            </a:r>
            <a:r>
              <a:rPr sz="1800" spc="450" baseline="-11574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of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most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L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1,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you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from </a:t>
            </a:r>
            <a:r>
              <a:rPr sz="1700" spc="70" dirty="0">
                <a:latin typeface="Cambria"/>
                <a:cs typeface="Cambria"/>
              </a:rPr>
              <a:t>P</a:t>
            </a:r>
            <a:r>
              <a:rPr sz="1800" i="1" spc="104" baseline="-11574" dirty="0">
                <a:latin typeface="Arial"/>
                <a:cs typeface="Arial"/>
              </a:rPr>
              <a:t>p</a:t>
            </a:r>
            <a:r>
              <a:rPr sz="1800" i="1" spc="434" baseline="-11574" dirty="0">
                <a:latin typeface="Arial"/>
                <a:cs typeface="Arial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(by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selecting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random</a:t>
            </a:r>
            <a:endParaRPr sz="1700" dirty="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-110" dirty="0">
                <a:latin typeface="Tahoma"/>
                <a:cs typeface="Tahoma"/>
              </a:rPr>
              <a:t>[</a:t>
            </a:r>
            <a:r>
              <a:rPr sz="1700" spc="-110" dirty="0">
                <a:latin typeface="Arial Narrow"/>
                <a:cs typeface="Arial Narrow"/>
              </a:rPr>
              <a:t>1</a:t>
            </a:r>
            <a:r>
              <a:rPr sz="1700" i="1" spc="-11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dirty="0">
                <a:latin typeface="Tahoma"/>
                <a:cs typeface="Tahoma"/>
              </a:rPr>
              <a:t>]</a:t>
            </a:r>
            <a:r>
              <a:rPr sz="1700" dirty="0">
                <a:latin typeface="Arial Narrow"/>
                <a:cs typeface="Arial Narrow"/>
              </a:rPr>
              <a:t>),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collision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2364" y="1713913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571708"/>
            <a:ext cx="26924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Tahoma"/>
                <a:cs typeface="Tahoma"/>
              </a:rPr>
              <a:t>Pr[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s</a:t>
            </a:r>
            <a:r>
              <a:rPr sz="1800" spc="-30" baseline="-11574" dirty="0">
                <a:latin typeface="Gill Sans MT"/>
                <a:cs typeface="Gill Sans MT"/>
              </a:rPr>
              <a:t>1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2</a:t>
            </a:r>
            <a:r>
              <a:rPr sz="1700" spc="-25" dirty="0">
                <a:latin typeface="Tahoma"/>
                <a:cs typeface="Tahoma"/>
              </a:rPr>
              <a:t>)]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most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800" i="1" u="sng" spc="-75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800" i="1" spc="-322" baseline="32407" dirty="0">
                <a:latin typeface="Arial"/>
                <a:cs typeface="Arial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15690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spc="70" dirty="0">
                <a:latin typeface="Arial Narrow"/>
                <a:cs typeface="Arial Narrow"/>
              </a:rPr>
              <a:t>Note:</a:t>
            </a:r>
            <a:r>
              <a:rPr sz="1700" spc="3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equal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longest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4477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424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50469"/>
            <a:ext cx="380619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i="1" spc="85" dirty="0">
                <a:latin typeface="Arial Narrow"/>
                <a:cs typeface="Arial Narrow"/>
              </a:rPr>
              <a:t>m</a:t>
            </a:r>
            <a:r>
              <a:rPr sz="1700" spc="85" dirty="0">
                <a:latin typeface="Arial Narrow"/>
                <a:cs typeface="Arial Narrow"/>
              </a:rPr>
              <a:t>,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need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a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m</a:t>
            </a:r>
            <a:r>
              <a:rPr sz="1700" spc="60" dirty="0">
                <a:latin typeface="Arial Narrow"/>
                <a:cs typeface="Arial Narrow"/>
              </a:rPr>
              <a:t>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2395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140" dirty="0"/>
              <a:t> </a:t>
            </a:r>
            <a:r>
              <a:rPr dirty="0"/>
              <a:t>use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dirty="0"/>
              <a:t>hash</a:t>
            </a:r>
            <a:r>
              <a:rPr spc="150" dirty="0"/>
              <a:t> </a:t>
            </a:r>
            <a:r>
              <a:rPr spc="50" dirty="0"/>
              <a:t>table</a:t>
            </a:r>
            <a:r>
              <a:rPr spc="145" dirty="0"/>
              <a:t> </a:t>
            </a:r>
            <a:r>
              <a:rPr spc="65" dirty="0"/>
              <a:t>of</a:t>
            </a:r>
            <a:r>
              <a:rPr spc="150" dirty="0"/>
              <a:t> </a:t>
            </a:r>
            <a:r>
              <a:rPr dirty="0"/>
              <a:t>size</a:t>
            </a:r>
            <a:r>
              <a:rPr spc="145" dirty="0"/>
              <a:t> </a:t>
            </a:r>
            <a:r>
              <a:rPr i="1" spc="85" dirty="0">
                <a:latin typeface="Arial Narrow"/>
                <a:cs typeface="Arial Narrow"/>
              </a:rPr>
              <a:t>m</a:t>
            </a:r>
            <a:r>
              <a:rPr spc="85" dirty="0"/>
              <a:t>,</a:t>
            </a:r>
            <a:r>
              <a:rPr spc="145" dirty="0"/>
              <a:t> </a:t>
            </a:r>
            <a:r>
              <a:rPr dirty="0"/>
              <a:t>we</a:t>
            </a:r>
            <a:r>
              <a:rPr spc="145" dirty="0"/>
              <a:t> </a:t>
            </a:r>
            <a:r>
              <a:rPr dirty="0"/>
              <a:t>need</a:t>
            </a:r>
            <a:r>
              <a:rPr spc="145" dirty="0"/>
              <a:t> </a:t>
            </a:r>
            <a:r>
              <a:rPr spc="-50" dirty="0"/>
              <a:t>a </a:t>
            </a:r>
            <a:r>
              <a:rPr dirty="0"/>
              <a:t>hash</a:t>
            </a:r>
            <a:r>
              <a:rPr spc="17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5" dirty="0"/>
              <a:t> </a:t>
            </a:r>
            <a:r>
              <a:rPr spc="50" dirty="0"/>
              <a:t>cardinality</a:t>
            </a:r>
            <a:r>
              <a:rPr spc="170" dirty="0"/>
              <a:t> </a:t>
            </a:r>
            <a:r>
              <a:rPr i="1" spc="60" dirty="0">
                <a:latin typeface="Arial Narrow"/>
                <a:cs typeface="Arial Narrow"/>
              </a:rPr>
              <a:t>m</a:t>
            </a:r>
            <a:r>
              <a:rPr spc="60" dirty="0"/>
              <a:t>.</a:t>
            </a:r>
          </a:p>
          <a:p>
            <a:pPr marL="50800" marR="17780">
              <a:lnSpc>
                <a:spcPct val="107400"/>
              </a:lnSpc>
              <a:spcBef>
                <a:spcPts val="1195"/>
              </a:spcBef>
            </a:pPr>
            <a:r>
              <a:rPr spc="65" dirty="0"/>
              <a:t>First,</a:t>
            </a:r>
            <a:r>
              <a:rPr spc="200" dirty="0"/>
              <a:t> </a:t>
            </a:r>
            <a:r>
              <a:rPr dirty="0"/>
              <a:t>apply</a:t>
            </a:r>
            <a:r>
              <a:rPr spc="204" dirty="0"/>
              <a:t> </a:t>
            </a:r>
            <a:r>
              <a:rPr spc="55" dirty="0"/>
              <a:t>random</a:t>
            </a:r>
            <a:r>
              <a:rPr spc="204" dirty="0"/>
              <a:t> </a:t>
            </a: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x</a:t>
            </a:r>
            <a:r>
              <a:rPr sz="1800" i="1" spc="457" baseline="-11574" dirty="0">
                <a:latin typeface="Arial"/>
                <a:cs typeface="Arial"/>
              </a:rPr>
              <a:t> </a:t>
            </a:r>
            <a:r>
              <a:rPr sz="1700" spc="80" dirty="0"/>
              <a:t>from</a:t>
            </a:r>
            <a:r>
              <a:rPr sz="1700" spc="204" dirty="0"/>
              <a:t> </a:t>
            </a:r>
            <a:r>
              <a:rPr sz="1700" spc="80" dirty="0">
                <a:latin typeface="Cambria"/>
                <a:cs typeface="Cambria"/>
              </a:rPr>
              <a:t>P</a:t>
            </a:r>
            <a:r>
              <a:rPr sz="1800" i="1" spc="120" baseline="-11574" dirty="0">
                <a:latin typeface="Arial"/>
                <a:cs typeface="Arial"/>
              </a:rPr>
              <a:t>p</a:t>
            </a:r>
            <a:r>
              <a:rPr sz="1700" spc="80" dirty="0"/>
              <a:t>,</a:t>
            </a:r>
            <a:r>
              <a:rPr sz="1700" spc="200" dirty="0"/>
              <a:t> </a:t>
            </a:r>
            <a:r>
              <a:rPr sz="1700" dirty="0"/>
              <a:t>and</a:t>
            </a:r>
            <a:r>
              <a:rPr sz="1700" spc="204" dirty="0"/>
              <a:t> </a:t>
            </a:r>
            <a:r>
              <a:rPr sz="1700" spc="40" dirty="0"/>
              <a:t>then </a:t>
            </a:r>
            <a:r>
              <a:rPr sz="1700" dirty="0"/>
              <a:t>hash</a:t>
            </a:r>
            <a:r>
              <a:rPr sz="1700" spc="285" dirty="0"/>
              <a:t> </a:t>
            </a:r>
            <a:r>
              <a:rPr sz="1700" spc="60" dirty="0"/>
              <a:t>the</a:t>
            </a:r>
            <a:r>
              <a:rPr sz="1700" spc="290" dirty="0"/>
              <a:t> </a:t>
            </a:r>
            <a:r>
              <a:rPr sz="1700" dirty="0"/>
              <a:t>resulting</a:t>
            </a:r>
            <a:r>
              <a:rPr sz="1700" spc="290" dirty="0"/>
              <a:t> </a:t>
            </a:r>
            <a:r>
              <a:rPr sz="1700" dirty="0"/>
              <a:t>value</a:t>
            </a:r>
            <a:r>
              <a:rPr sz="1700" spc="290" dirty="0"/>
              <a:t> </a:t>
            </a:r>
            <a:r>
              <a:rPr sz="1700" dirty="0"/>
              <a:t>again</a:t>
            </a:r>
            <a:r>
              <a:rPr sz="1700" spc="290" dirty="0"/>
              <a:t> </a:t>
            </a:r>
            <a:r>
              <a:rPr sz="1700" dirty="0"/>
              <a:t>using</a:t>
            </a:r>
            <a:r>
              <a:rPr sz="1700" spc="290" dirty="0"/>
              <a:t> </a:t>
            </a:r>
            <a:r>
              <a:rPr sz="1700" spc="-10" dirty="0"/>
              <a:t>universal </a:t>
            </a:r>
            <a:r>
              <a:rPr sz="1700" spc="65" dirty="0"/>
              <a:t>family</a:t>
            </a:r>
            <a:r>
              <a:rPr sz="1700" spc="220" dirty="0"/>
              <a:t> </a:t>
            </a:r>
            <a:r>
              <a:rPr sz="1700" spc="55" dirty="0"/>
              <a:t>for</a:t>
            </a:r>
            <a:r>
              <a:rPr sz="1700" spc="210" dirty="0"/>
              <a:t> </a:t>
            </a:r>
            <a:r>
              <a:rPr sz="1700" dirty="0"/>
              <a:t>integers.</a:t>
            </a:r>
            <a:r>
              <a:rPr sz="1700" spc="420" dirty="0"/>
              <a:t> </a:t>
            </a:r>
            <a:r>
              <a:rPr sz="1700" spc="50" dirty="0"/>
              <a:t>Denote</a:t>
            </a:r>
            <a:r>
              <a:rPr sz="1700" spc="220" dirty="0"/>
              <a:t> </a:t>
            </a:r>
            <a:r>
              <a:rPr sz="1700" spc="60" dirty="0"/>
              <a:t>the</a:t>
            </a:r>
            <a:r>
              <a:rPr sz="1700" spc="220" dirty="0"/>
              <a:t> </a:t>
            </a:r>
            <a:r>
              <a:rPr sz="1700" spc="-10" dirty="0"/>
              <a:t>resulting </a:t>
            </a:r>
            <a:r>
              <a:rPr sz="1700" spc="70" dirty="0"/>
              <a:t>function</a:t>
            </a:r>
            <a:r>
              <a:rPr sz="1700" spc="185" dirty="0"/>
              <a:t> </a:t>
            </a:r>
            <a:r>
              <a:rPr sz="1700" dirty="0"/>
              <a:t>by</a:t>
            </a:r>
            <a:r>
              <a:rPr sz="1700" spc="185" dirty="0"/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/>
              <a:t>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2395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140" dirty="0"/>
              <a:t> </a:t>
            </a:r>
            <a:r>
              <a:rPr dirty="0"/>
              <a:t>use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dirty="0"/>
              <a:t>hash</a:t>
            </a:r>
            <a:r>
              <a:rPr spc="150" dirty="0"/>
              <a:t> </a:t>
            </a:r>
            <a:r>
              <a:rPr spc="50" dirty="0"/>
              <a:t>table</a:t>
            </a:r>
            <a:r>
              <a:rPr spc="145" dirty="0"/>
              <a:t> </a:t>
            </a:r>
            <a:r>
              <a:rPr spc="65" dirty="0"/>
              <a:t>of</a:t>
            </a:r>
            <a:r>
              <a:rPr spc="150" dirty="0"/>
              <a:t> </a:t>
            </a:r>
            <a:r>
              <a:rPr dirty="0"/>
              <a:t>size</a:t>
            </a:r>
            <a:r>
              <a:rPr spc="145" dirty="0"/>
              <a:t> </a:t>
            </a:r>
            <a:r>
              <a:rPr i="1" spc="85" dirty="0">
                <a:latin typeface="Arial Narrow"/>
                <a:cs typeface="Arial Narrow"/>
              </a:rPr>
              <a:t>m</a:t>
            </a:r>
            <a:r>
              <a:rPr spc="85" dirty="0"/>
              <a:t>,</a:t>
            </a:r>
            <a:r>
              <a:rPr spc="145" dirty="0"/>
              <a:t> </a:t>
            </a:r>
            <a:r>
              <a:rPr dirty="0"/>
              <a:t>we</a:t>
            </a:r>
            <a:r>
              <a:rPr spc="145" dirty="0"/>
              <a:t> </a:t>
            </a:r>
            <a:r>
              <a:rPr dirty="0"/>
              <a:t>need</a:t>
            </a:r>
            <a:r>
              <a:rPr spc="145" dirty="0"/>
              <a:t> </a:t>
            </a:r>
            <a:r>
              <a:rPr spc="-50" dirty="0"/>
              <a:t>a </a:t>
            </a:r>
            <a:r>
              <a:rPr dirty="0"/>
              <a:t>hash</a:t>
            </a:r>
            <a:r>
              <a:rPr spc="17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5" dirty="0"/>
              <a:t> </a:t>
            </a:r>
            <a:r>
              <a:rPr spc="50" dirty="0"/>
              <a:t>cardinality</a:t>
            </a:r>
            <a:r>
              <a:rPr spc="170" dirty="0"/>
              <a:t> </a:t>
            </a:r>
            <a:r>
              <a:rPr i="1" spc="60" dirty="0">
                <a:latin typeface="Arial Narrow"/>
                <a:cs typeface="Arial Narrow"/>
              </a:rPr>
              <a:t>m</a:t>
            </a:r>
            <a:r>
              <a:rPr spc="60" dirty="0"/>
              <a:t>.</a:t>
            </a:r>
          </a:p>
          <a:p>
            <a:pPr marL="50800" marR="17780">
              <a:lnSpc>
                <a:spcPct val="107400"/>
              </a:lnSpc>
              <a:spcBef>
                <a:spcPts val="1195"/>
              </a:spcBef>
            </a:pPr>
            <a:r>
              <a:rPr spc="65" dirty="0"/>
              <a:t>First,</a:t>
            </a:r>
            <a:r>
              <a:rPr spc="200" dirty="0"/>
              <a:t> </a:t>
            </a:r>
            <a:r>
              <a:rPr dirty="0"/>
              <a:t>apply</a:t>
            </a:r>
            <a:r>
              <a:rPr spc="204" dirty="0"/>
              <a:t> </a:t>
            </a:r>
            <a:r>
              <a:rPr spc="55" dirty="0"/>
              <a:t>random</a:t>
            </a:r>
            <a:r>
              <a:rPr spc="204" dirty="0"/>
              <a:t> </a:t>
            </a: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x</a:t>
            </a:r>
            <a:r>
              <a:rPr sz="1800" i="1" spc="457" baseline="-11574" dirty="0">
                <a:latin typeface="Arial"/>
                <a:cs typeface="Arial"/>
              </a:rPr>
              <a:t> </a:t>
            </a:r>
            <a:r>
              <a:rPr sz="1700" spc="80" dirty="0"/>
              <a:t>from</a:t>
            </a:r>
            <a:r>
              <a:rPr sz="1700" spc="204" dirty="0"/>
              <a:t> </a:t>
            </a:r>
            <a:r>
              <a:rPr sz="1700" spc="80" dirty="0">
                <a:latin typeface="Cambria"/>
                <a:cs typeface="Cambria"/>
              </a:rPr>
              <a:t>P</a:t>
            </a:r>
            <a:r>
              <a:rPr sz="1800" i="1" spc="120" baseline="-11574" dirty="0">
                <a:latin typeface="Arial"/>
                <a:cs typeface="Arial"/>
              </a:rPr>
              <a:t>p</a:t>
            </a:r>
            <a:r>
              <a:rPr sz="1700" spc="80" dirty="0"/>
              <a:t>,</a:t>
            </a:r>
            <a:r>
              <a:rPr sz="1700" spc="200" dirty="0"/>
              <a:t> </a:t>
            </a:r>
            <a:r>
              <a:rPr sz="1700" dirty="0"/>
              <a:t>and</a:t>
            </a:r>
            <a:r>
              <a:rPr sz="1700" spc="204" dirty="0"/>
              <a:t> </a:t>
            </a:r>
            <a:r>
              <a:rPr sz="1700" spc="40" dirty="0"/>
              <a:t>then </a:t>
            </a:r>
            <a:r>
              <a:rPr sz="1700" dirty="0"/>
              <a:t>hash</a:t>
            </a:r>
            <a:r>
              <a:rPr sz="1700" spc="285" dirty="0"/>
              <a:t> </a:t>
            </a:r>
            <a:r>
              <a:rPr sz="1700" spc="60" dirty="0"/>
              <a:t>the</a:t>
            </a:r>
            <a:r>
              <a:rPr sz="1700" spc="290" dirty="0"/>
              <a:t> </a:t>
            </a:r>
            <a:r>
              <a:rPr sz="1700" dirty="0"/>
              <a:t>resulting</a:t>
            </a:r>
            <a:r>
              <a:rPr sz="1700" spc="290" dirty="0"/>
              <a:t> </a:t>
            </a:r>
            <a:r>
              <a:rPr sz="1700" dirty="0"/>
              <a:t>value</a:t>
            </a:r>
            <a:r>
              <a:rPr sz="1700" spc="290" dirty="0"/>
              <a:t> </a:t>
            </a:r>
            <a:r>
              <a:rPr sz="1700" dirty="0"/>
              <a:t>again</a:t>
            </a:r>
            <a:r>
              <a:rPr sz="1700" spc="290" dirty="0"/>
              <a:t> </a:t>
            </a:r>
            <a:r>
              <a:rPr sz="1700" dirty="0"/>
              <a:t>using</a:t>
            </a:r>
            <a:r>
              <a:rPr sz="1700" spc="290" dirty="0"/>
              <a:t> </a:t>
            </a:r>
            <a:r>
              <a:rPr sz="1700" spc="-10" dirty="0"/>
              <a:t>universal </a:t>
            </a:r>
            <a:r>
              <a:rPr sz="1700" spc="65" dirty="0"/>
              <a:t>family</a:t>
            </a:r>
            <a:r>
              <a:rPr sz="1700" spc="220" dirty="0"/>
              <a:t> </a:t>
            </a:r>
            <a:r>
              <a:rPr sz="1700" spc="55" dirty="0"/>
              <a:t>for</a:t>
            </a:r>
            <a:r>
              <a:rPr sz="1700" spc="210" dirty="0"/>
              <a:t> </a:t>
            </a:r>
            <a:r>
              <a:rPr sz="1700" dirty="0"/>
              <a:t>integers.</a:t>
            </a:r>
            <a:r>
              <a:rPr sz="1700" spc="420" dirty="0"/>
              <a:t> </a:t>
            </a:r>
            <a:r>
              <a:rPr sz="1700" spc="50" dirty="0"/>
              <a:t>Denote</a:t>
            </a:r>
            <a:r>
              <a:rPr sz="1700" spc="220" dirty="0"/>
              <a:t> </a:t>
            </a:r>
            <a:r>
              <a:rPr sz="1700" spc="60" dirty="0"/>
              <a:t>the</a:t>
            </a:r>
            <a:r>
              <a:rPr sz="1700" spc="220" dirty="0"/>
              <a:t> </a:t>
            </a:r>
            <a:r>
              <a:rPr sz="1700" spc="-10" dirty="0"/>
              <a:t>resulting </a:t>
            </a:r>
            <a:r>
              <a:rPr sz="1700" spc="70" dirty="0"/>
              <a:t>function</a:t>
            </a:r>
            <a:r>
              <a:rPr sz="1700" spc="185" dirty="0"/>
              <a:t> </a:t>
            </a:r>
            <a:r>
              <a:rPr sz="1700" dirty="0"/>
              <a:t>by</a:t>
            </a:r>
            <a:r>
              <a:rPr sz="1700" spc="185" dirty="0"/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/>
              <a:t>.</a:t>
            </a:r>
            <a:endParaRPr sz="1700" dirty="0">
              <a:latin typeface="Arial"/>
              <a:cs typeface="Arial"/>
            </a:endParaRPr>
          </a:p>
          <a:p>
            <a:pPr marL="813435">
              <a:lnSpc>
                <a:spcPct val="100000"/>
              </a:lnSpc>
              <a:spcBef>
                <a:spcPts val="1650"/>
              </a:spcBef>
            </a:pP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m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a</a:t>
            </a:r>
            <a:r>
              <a:rPr sz="1800" i="1" spc="-44" baseline="-11574" dirty="0">
                <a:latin typeface="Verdana"/>
                <a:cs typeface="Verdana"/>
              </a:rPr>
              <a:t>,</a:t>
            </a:r>
            <a:r>
              <a:rPr sz="1800" i="1" spc="-44" baseline="-11574" dirty="0">
                <a:latin typeface="Arial"/>
                <a:cs typeface="Arial"/>
              </a:rPr>
              <a:t>b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x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2395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140" dirty="0"/>
              <a:t> </a:t>
            </a:r>
            <a:r>
              <a:rPr dirty="0"/>
              <a:t>use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dirty="0"/>
              <a:t>hash</a:t>
            </a:r>
            <a:r>
              <a:rPr spc="150" dirty="0"/>
              <a:t> </a:t>
            </a:r>
            <a:r>
              <a:rPr spc="50" dirty="0"/>
              <a:t>table</a:t>
            </a:r>
            <a:r>
              <a:rPr spc="145" dirty="0"/>
              <a:t> </a:t>
            </a:r>
            <a:r>
              <a:rPr spc="65" dirty="0"/>
              <a:t>of</a:t>
            </a:r>
            <a:r>
              <a:rPr spc="150" dirty="0"/>
              <a:t> </a:t>
            </a:r>
            <a:r>
              <a:rPr dirty="0"/>
              <a:t>size</a:t>
            </a:r>
            <a:r>
              <a:rPr spc="145" dirty="0"/>
              <a:t> </a:t>
            </a:r>
            <a:r>
              <a:rPr i="1" spc="85" dirty="0">
                <a:latin typeface="Arial Narrow"/>
                <a:cs typeface="Arial Narrow"/>
              </a:rPr>
              <a:t>m</a:t>
            </a:r>
            <a:r>
              <a:rPr spc="85" dirty="0"/>
              <a:t>,</a:t>
            </a:r>
            <a:r>
              <a:rPr spc="145" dirty="0"/>
              <a:t> </a:t>
            </a:r>
            <a:r>
              <a:rPr dirty="0"/>
              <a:t>we</a:t>
            </a:r>
            <a:r>
              <a:rPr spc="145" dirty="0"/>
              <a:t> </a:t>
            </a:r>
            <a:r>
              <a:rPr dirty="0"/>
              <a:t>need</a:t>
            </a:r>
            <a:r>
              <a:rPr spc="145" dirty="0"/>
              <a:t> </a:t>
            </a:r>
            <a:r>
              <a:rPr spc="-50" dirty="0"/>
              <a:t>a </a:t>
            </a:r>
            <a:r>
              <a:rPr dirty="0"/>
              <a:t>hash</a:t>
            </a:r>
            <a:r>
              <a:rPr spc="17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5" dirty="0"/>
              <a:t> </a:t>
            </a:r>
            <a:r>
              <a:rPr spc="50" dirty="0"/>
              <a:t>cardinality</a:t>
            </a:r>
            <a:r>
              <a:rPr spc="170" dirty="0"/>
              <a:t> </a:t>
            </a:r>
            <a:r>
              <a:rPr i="1" spc="60" dirty="0">
                <a:latin typeface="Arial Narrow"/>
                <a:cs typeface="Arial Narrow"/>
              </a:rPr>
              <a:t>m</a:t>
            </a:r>
            <a:r>
              <a:rPr spc="60" dirty="0"/>
              <a:t>.</a:t>
            </a:r>
          </a:p>
          <a:p>
            <a:pPr marL="50800" marR="17780">
              <a:lnSpc>
                <a:spcPct val="107400"/>
              </a:lnSpc>
              <a:spcBef>
                <a:spcPts val="1195"/>
              </a:spcBef>
            </a:pPr>
            <a:r>
              <a:rPr spc="65" dirty="0"/>
              <a:t>First,</a:t>
            </a:r>
            <a:r>
              <a:rPr spc="200" dirty="0"/>
              <a:t> </a:t>
            </a:r>
            <a:r>
              <a:rPr dirty="0"/>
              <a:t>apply</a:t>
            </a:r>
            <a:r>
              <a:rPr spc="204" dirty="0"/>
              <a:t> </a:t>
            </a:r>
            <a:r>
              <a:rPr spc="55" dirty="0"/>
              <a:t>random</a:t>
            </a:r>
            <a:r>
              <a:rPr spc="204" dirty="0"/>
              <a:t> </a:t>
            </a: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x</a:t>
            </a:r>
            <a:r>
              <a:rPr sz="1800" i="1" spc="457" baseline="-11574" dirty="0">
                <a:latin typeface="Arial"/>
                <a:cs typeface="Arial"/>
              </a:rPr>
              <a:t> </a:t>
            </a:r>
            <a:r>
              <a:rPr sz="1700" spc="80" dirty="0"/>
              <a:t>from</a:t>
            </a:r>
            <a:r>
              <a:rPr sz="1700" spc="204" dirty="0"/>
              <a:t> </a:t>
            </a:r>
            <a:r>
              <a:rPr sz="1700" spc="80" dirty="0">
                <a:latin typeface="Cambria"/>
                <a:cs typeface="Cambria"/>
              </a:rPr>
              <a:t>P</a:t>
            </a:r>
            <a:r>
              <a:rPr sz="1800" i="1" spc="120" baseline="-11574" dirty="0">
                <a:latin typeface="Arial"/>
                <a:cs typeface="Arial"/>
              </a:rPr>
              <a:t>p</a:t>
            </a:r>
            <a:r>
              <a:rPr sz="1700" spc="80" dirty="0"/>
              <a:t>,</a:t>
            </a:r>
            <a:r>
              <a:rPr sz="1700" spc="200" dirty="0"/>
              <a:t> </a:t>
            </a:r>
            <a:r>
              <a:rPr sz="1700" dirty="0"/>
              <a:t>and</a:t>
            </a:r>
            <a:r>
              <a:rPr sz="1700" spc="204" dirty="0"/>
              <a:t> </a:t>
            </a:r>
            <a:r>
              <a:rPr sz="1700" spc="40" dirty="0"/>
              <a:t>then </a:t>
            </a:r>
            <a:r>
              <a:rPr sz="1700" dirty="0"/>
              <a:t>hash</a:t>
            </a:r>
            <a:r>
              <a:rPr sz="1700" spc="285" dirty="0"/>
              <a:t> </a:t>
            </a:r>
            <a:r>
              <a:rPr sz="1700" spc="60" dirty="0"/>
              <a:t>the</a:t>
            </a:r>
            <a:r>
              <a:rPr sz="1700" spc="290" dirty="0"/>
              <a:t> </a:t>
            </a:r>
            <a:r>
              <a:rPr sz="1700" dirty="0"/>
              <a:t>resulting</a:t>
            </a:r>
            <a:r>
              <a:rPr sz="1700" spc="290" dirty="0"/>
              <a:t> </a:t>
            </a:r>
            <a:r>
              <a:rPr sz="1700" dirty="0"/>
              <a:t>value</a:t>
            </a:r>
            <a:r>
              <a:rPr sz="1700" spc="290" dirty="0"/>
              <a:t> </a:t>
            </a:r>
            <a:r>
              <a:rPr sz="1700" dirty="0"/>
              <a:t>again</a:t>
            </a:r>
            <a:r>
              <a:rPr sz="1700" spc="290" dirty="0"/>
              <a:t> </a:t>
            </a:r>
            <a:r>
              <a:rPr sz="1700" dirty="0"/>
              <a:t>using</a:t>
            </a:r>
            <a:r>
              <a:rPr sz="1700" spc="290" dirty="0"/>
              <a:t> </a:t>
            </a:r>
            <a:r>
              <a:rPr sz="1700" spc="-10" dirty="0"/>
              <a:t>universal </a:t>
            </a:r>
            <a:r>
              <a:rPr sz="1700" spc="65" dirty="0"/>
              <a:t>family</a:t>
            </a:r>
            <a:r>
              <a:rPr sz="1700" spc="220" dirty="0"/>
              <a:t> </a:t>
            </a:r>
            <a:r>
              <a:rPr sz="1700" spc="55" dirty="0"/>
              <a:t>for</a:t>
            </a:r>
            <a:r>
              <a:rPr sz="1700" spc="210" dirty="0"/>
              <a:t> </a:t>
            </a:r>
            <a:r>
              <a:rPr sz="1700" dirty="0"/>
              <a:t>integers.</a:t>
            </a:r>
            <a:r>
              <a:rPr sz="1700" spc="420" dirty="0"/>
              <a:t> </a:t>
            </a:r>
            <a:r>
              <a:rPr sz="1700" spc="50" dirty="0"/>
              <a:t>Denote</a:t>
            </a:r>
            <a:r>
              <a:rPr sz="1700" spc="220" dirty="0"/>
              <a:t> </a:t>
            </a:r>
            <a:r>
              <a:rPr sz="1700" spc="60" dirty="0"/>
              <a:t>the</a:t>
            </a:r>
            <a:r>
              <a:rPr sz="1700" spc="220" dirty="0"/>
              <a:t> </a:t>
            </a:r>
            <a:r>
              <a:rPr sz="1700" spc="-10" dirty="0"/>
              <a:t>resulting </a:t>
            </a:r>
            <a:r>
              <a:rPr sz="1700" spc="70" dirty="0"/>
              <a:t>function</a:t>
            </a:r>
            <a:r>
              <a:rPr sz="1700" spc="185" dirty="0"/>
              <a:t> </a:t>
            </a:r>
            <a:r>
              <a:rPr sz="1700" dirty="0"/>
              <a:t>by</a:t>
            </a:r>
            <a:r>
              <a:rPr sz="1700" spc="185" dirty="0"/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/>
              <a:t>.</a:t>
            </a:r>
            <a:endParaRPr sz="1700">
              <a:latin typeface="Arial"/>
              <a:cs typeface="Arial"/>
            </a:endParaRPr>
          </a:p>
          <a:p>
            <a:pPr marL="813435">
              <a:lnSpc>
                <a:spcPct val="100000"/>
              </a:lnSpc>
              <a:spcBef>
                <a:spcPts val="1650"/>
              </a:spcBef>
            </a:pP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m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a</a:t>
            </a:r>
            <a:r>
              <a:rPr sz="1800" i="1" spc="-44" baseline="-11574" dirty="0">
                <a:latin typeface="Verdana"/>
                <a:cs typeface="Verdana"/>
              </a:rPr>
              <a:t>,</a:t>
            </a:r>
            <a:r>
              <a:rPr sz="1800" i="1" spc="-44" baseline="-11574" dirty="0">
                <a:latin typeface="Arial"/>
                <a:cs typeface="Arial"/>
              </a:rPr>
              <a:t>b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solidFill>
                  <a:srgbClr val="0000FF"/>
                </a:solidFill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2395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140" dirty="0"/>
              <a:t> </a:t>
            </a:r>
            <a:r>
              <a:rPr dirty="0"/>
              <a:t>use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dirty="0"/>
              <a:t>hash</a:t>
            </a:r>
            <a:r>
              <a:rPr spc="150" dirty="0"/>
              <a:t> </a:t>
            </a:r>
            <a:r>
              <a:rPr spc="50" dirty="0"/>
              <a:t>table</a:t>
            </a:r>
            <a:r>
              <a:rPr spc="145" dirty="0"/>
              <a:t> </a:t>
            </a:r>
            <a:r>
              <a:rPr spc="65" dirty="0"/>
              <a:t>of</a:t>
            </a:r>
            <a:r>
              <a:rPr spc="150" dirty="0"/>
              <a:t> </a:t>
            </a:r>
            <a:r>
              <a:rPr dirty="0"/>
              <a:t>size</a:t>
            </a:r>
            <a:r>
              <a:rPr spc="145" dirty="0"/>
              <a:t> </a:t>
            </a:r>
            <a:r>
              <a:rPr i="1" spc="85" dirty="0">
                <a:latin typeface="Arial Narrow"/>
                <a:cs typeface="Arial Narrow"/>
              </a:rPr>
              <a:t>m</a:t>
            </a:r>
            <a:r>
              <a:rPr spc="85" dirty="0"/>
              <a:t>,</a:t>
            </a:r>
            <a:r>
              <a:rPr spc="145" dirty="0"/>
              <a:t> </a:t>
            </a:r>
            <a:r>
              <a:rPr dirty="0"/>
              <a:t>we</a:t>
            </a:r>
            <a:r>
              <a:rPr spc="145" dirty="0"/>
              <a:t> </a:t>
            </a:r>
            <a:r>
              <a:rPr dirty="0"/>
              <a:t>need</a:t>
            </a:r>
            <a:r>
              <a:rPr spc="145" dirty="0"/>
              <a:t> </a:t>
            </a:r>
            <a:r>
              <a:rPr spc="-50" dirty="0"/>
              <a:t>a </a:t>
            </a:r>
            <a:r>
              <a:rPr dirty="0"/>
              <a:t>hash</a:t>
            </a:r>
            <a:r>
              <a:rPr spc="17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5" dirty="0"/>
              <a:t> </a:t>
            </a:r>
            <a:r>
              <a:rPr spc="50" dirty="0"/>
              <a:t>cardinality</a:t>
            </a:r>
            <a:r>
              <a:rPr spc="170" dirty="0"/>
              <a:t> </a:t>
            </a:r>
            <a:r>
              <a:rPr i="1" spc="60" dirty="0">
                <a:latin typeface="Arial Narrow"/>
                <a:cs typeface="Arial Narrow"/>
              </a:rPr>
              <a:t>m</a:t>
            </a:r>
            <a:r>
              <a:rPr spc="60" dirty="0"/>
              <a:t>.</a:t>
            </a:r>
          </a:p>
          <a:p>
            <a:pPr marL="50800" marR="17780">
              <a:lnSpc>
                <a:spcPct val="107400"/>
              </a:lnSpc>
              <a:spcBef>
                <a:spcPts val="1195"/>
              </a:spcBef>
            </a:pPr>
            <a:r>
              <a:rPr spc="65" dirty="0"/>
              <a:t>First,</a:t>
            </a:r>
            <a:r>
              <a:rPr spc="200" dirty="0"/>
              <a:t> </a:t>
            </a:r>
            <a:r>
              <a:rPr dirty="0"/>
              <a:t>apply</a:t>
            </a:r>
            <a:r>
              <a:rPr spc="204" dirty="0"/>
              <a:t> </a:t>
            </a:r>
            <a:r>
              <a:rPr spc="55" dirty="0"/>
              <a:t>random</a:t>
            </a:r>
            <a:r>
              <a:rPr spc="204" dirty="0"/>
              <a:t> </a:t>
            </a: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x</a:t>
            </a:r>
            <a:r>
              <a:rPr sz="1800" i="1" spc="457" baseline="-11574" dirty="0">
                <a:latin typeface="Arial"/>
                <a:cs typeface="Arial"/>
              </a:rPr>
              <a:t> </a:t>
            </a:r>
            <a:r>
              <a:rPr sz="1700" spc="80" dirty="0"/>
              <a:t>from</a:t>
            </a:r>
            <a:r>
              <a:rPr sz="1700" spc="204" dirty="0"/>
              <a:t> </a:t>
            </a:r>
            <a:r>
              <a:rPr sz="1700" spc="80" dirty="0">
                <a:latin typeface="Cambria"/>
                <a:cs typeface="Cambria"/>
              </a:rPr>
              <a:t>P</a:t>
            </a:r>
            <a:r>
              <a:rPr sz="1800" i="1" spc="120" baseline="-11574" dirty="0">
                <a:latin typeface="Arial"/>
                <a:cs typeface="Arial"/>
              </a:rPr>
              <a:t>p</a:t>
            </a:r>
            <a:r>
              <a:rPr sz="1700" spc="80" dirty="0"/>
              <a:t>,</a:t>
            </a:r>
            <a:r>
              <a:rPr sz="1700" spc="200" dirty="0"/>
              <a:t> </a:t>
            </a:r>
            <a:r>
              <a:rPr sz="1700" dirty="0"/>
              <a:t>and</a:t>
            </a:r>
            <a:r>
              <a:rPr sz="1700" spc="204" dirty="0"/>
              <a:t> </a:t>
            </a:r>
            <a:r>
              <a:rPr sz="1700" spc="40" dirty="0"/>
              <a:t>then </a:t>
            </a:r>
            <a:r>
              <a:rPr sz="1700" dirty="0"/>
              <a:t>hash</a:t>
            </a:r>
            <a:r>
              <a:rPr sz="1700" spc="285" dirty="0"/>
              <a:t> </a:t>
            </a:r>
            <a:r>
              <a:rPr sz="1700" spc="60" dirty="0"/>
              <a:t>the</a:t>
            </a:r>
            <a:r>
              <a:rPr sz="1700" spc="290" dirty="0"/>
              <a:t> </a:t>
            </a:r>
            <a:r>
              <a:rPr sz="1700" dirty="0"/>
              <a:t>resulting</a:t>
            </a:r>
            <a:r>
              <a:rPr sz="1700" spc="290" dirty="0"/>
              <a:t> </a:t>
            </a:r>
            <a:r>
              <a:rPr sz="1700" dirty="0"/>
              <a:t>value</a:t>
            </a:r>
            <a:r>
              <a:rPr sz="1700" spc="290" dirty="0"/>
              <a:t> </a:t>
            </a:r>
            <a:r>
              <a:rPr sz="1700" dirty="0"/>
              <a:t>again</a:t>
            </a:r>
            <a:r>
              <a:rPr sz="1700" spc="290" dirty="0"/>
              <a:t> </a:t>
            </a:r>
            <a:r>
              <a:rPr sz="1700" dirty="0"/>
              <a:t>using</a:t>
            </a:r>
            <a:r>
              <a:rPr sz="1700" spc="290" dirty="0"/>
              <a:t> </a:t>
            </a:r>
            <a:r>
              <a:rPr sz="1700" spc="-10" dirty="0"/>
              <a:t>universal </a:t>
            </a:r>
            <a:r>
              <a:rPr sz="1700" spc="65" dirty="0"/>
              <a:t>family</a:t>
            </a:r>
            <a:r>
              <a:rPr sz="1700" spc="220" dirty="0"/>
              <a:t> </a:t>
            </a:r>
            <a:r>
              <a:rPr sz="1700" spc="55" dirty="0"/>
              <a:t>for</a:t>
            </a:r>
            <a:r>
              <a:rPr sz="1700" spc="210" dirty="0"/>
              <a:t> </a:t>
            </a:r>
            <a:r>
              <a:rPr sz="1700" dirty="0"/>
              <a:t>integers.</a:t>
            </a:r>
            <a:r>
              <a:rPr sz="1700" spc="420" dirty="0"/>
              <a:t> </a:t>
            </a:r>
            <a:r>
              <a:rPr sz="1700" spc="50" dirty="0"/>
              <a:t>Denote</a:t>
            </a:r>
            <a:r>
              <a:rPr sz="1700" spc="220" dirty="0"/>
              <a:t> </a:t>
            </a:r>
            <a:r>
              <a:rPr sz="1700" spc="60" dirty="0"/>
              <a:t>the</a:t>
            </a:r>
            <a:r>
              <a:rPr sz="1700" spc="220" dirty="0"/>
              <a:t> </a:t>
            </a:r>
            <a:r>
              <a:rPr sz="1700" spc="-10" dirty="0"/>
              <a:t>resulting </a:t>
            </a:r>
            <a:r>
              <a:rPr sz="1700" spc="70" dirty="0"/>
              <a:t>function</a:t>
            </a:r>
            <a:r>
              <a:rPr sz="1700" spc="185" dirty="0"/>
              <a:t> </a:t>
            </a:r>
            <a:r>
              <a:rPr sz="1700" dirty="0"/>
              <a:t>by</a:t>
            </a:r>
            <a:r>
              <a:rPr sz="1700" spc="185" dirty="0"/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/>
              <a:t>.</a:t>
            </a:r>
            <a:endParaRPr sz="1700">
              <a:latin typeface="Arial"/>
              <a:cs typeface="Arial"/>
            </a:endParaRPr>
          </a:p>
          <a:p>
            <a:pPr marL="813435">
              <a:lnSpc>
                <a:spcPct val="100000"/>
              </a:lnSpc>
              <a:spcBef>
                <a:spcPts val="1650"/>
              </a:spcBef>
            </a:pP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m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i="1" spc="-30" dirty="0">
                <a:solidFill>
                  <a:srgbClr val="0000FF"/>
                </a:solidFill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i="1" spc="-44" baseline="-11574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800" i="1" spc="-44" baseline="-1157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x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Cardinality</a:t>
            </a:r>
            <a:r>
              <a:rPr spc="220" dirty="0"/>
              <a:t> </a:t>
            </a:r>
            <a:r>
              <a:rPr spc="60" dirty="0"/>
              <a:t>Fix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2395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140" dirty="0"/>
              <a:t> </a:t>
            </a:r>
            <a:r>
              <a:rPr dirty="0"/>
              <a:t>use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dirty="0"/>
              <a:t>hash</a:t>
            </a:r>
            <a:r>
              <a:rPr spc="150" dirty="0"/>
              <a:t> </a:t>
            </a:r>
            <a:r>
              <a:rPr spc="50" dirty="0"/>
              <a:t>table</a:t>
            </a:r>
            <a:r>
              <a:rPr spc="145" dirty="0"/>
              <a:t> </a:t>
            </a:r>
            <a:r>
              <a:rPr spc="65" dirty="0"/>
              <a:t>of</a:t>
            </a:r>
            <a:r>
              <a:rPr spc="150" dirty="0"/>
              <a:t> </a:t>
            </a:r>
            <a:r>
              <a:rPr dirty="0"/>
              <a:t>size</a:t>
            </a:r>
            <a:r>
              <a:rPr spc="145" dirty="0"/>
              <a:t> </a:t>
            </a:r>
            <a:r>
              <a:rPr i="1" spc="85" dirty="0">
                <a:latin typeface="Arial Narrow"/>
                <a:cs typeface="Arial Narrow"/>
              </a:rPr>
              <a:t>m</a:t>
            </a:r>
            <a:r>
              <a:rPr spc="85" dirty="0"/>
              <a:t>,</a:t>
            </a:r>
            <a:r>
              <a:rPr spc="145" dirty="0"/>
              <a:t> </a:t>
            </a:r>
            <a:r>
              <a:rPr dirty="0"/>
              <a:t>we</a:t>
            </a:r>
            <a:r>
              <a:rPr spc="145" dirty="0"/>
              <a:t> </a:t>
            </a:r>
            <a:r>
              <a:rPr dirty="0"/>
              <a:t>need</a:t>
            </a:r>
            <a:r>
              <a:rPr spc="145" dirty="0"/>
              <a:t> </a:t>
            </a:r>
            <a:r>
              <a:rPr spc="-50" dirty="0"/>
              <a:t>a </a:t>
            </a:r>
            <a:r>
              <a:rPr dirty="0"/>
              <a:t>hash</a:t>
            </a:r>
            <a:r>
              <a:rPr spc="17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5" dirty="0"/>
              <a:t> </a:t>
            </a:r>
            <a:r>
              <a:rPr spc="50" dirty="0"/>
              <a:t>cardinality</a:t>
            </a:r>
            <a:r>
              <a:rPr spc="170" dirty="0"/>
              <a:t> </a:t>
            </a:r>
            <a:r>
              <a:rPr i="1" spc="60" dirty="0">
                <a:latin typeface="Arial Narrow"/>
                <a:cs typeface="Arial Narrow"/>
              </a:rPr>
              <a:t>m</a:t>
            </a:r>
            <a:r>
              <a:rPr spc="60" dirty="0"/>
              <a:t>.</a:t>
            </a:r>
          </a:p>
          <a:p>
            <a:pPr marL="50800" marR="17780">
              <a:lnSpc>
                <a:spcPct val="107400"/>
              </a:lnSpc>
              <a:spcBef>
                <a:spcPts val="1195"/>
              </a:spcBef>
            </a:pPr>
            <a:r>
              <a:rPr spc="65" dirty="0"/>
              <a:t>First,</a:t>
            </a:r>
            <a:r>
              <a:rPr spc="200" dirty="0"/>
              <a:t> </a:t>
            </a:r>
            <a:r>
              <a:rPr dirty="0"/>
              <a:t>apply</a:t>
            </a:r>
            <a:r>
              <a:rPr spc="204" dirty="0"/>
              <a:t> </a:t>
            </a:r>
            <a:r>
              <a:rPr spc="55" dirty="0"/>
              <a:t>random</a:t>
            </a:r>
            <a:r>
              <a:rPr spc="204" dirty="0"/>
              <a:t> </a:t>
            </a:r>
            <a:r>
              <a:rPr i="1" dirty="0">
                <a:latin typeface="Arial Narrow"/>
                <a:cs typeface="Arial Narrow"/>
              </a:rPr>
              <a:t>h</a:t>
            </a:r>
            <a:r>
              <a:rPr sz="1800" i="1" baseline="-11574" dirty="0">
                <a:latin typeface="Arial"/>
                <a:cs typeface="Arial"/>
              </a:rPr>
              <a:t>x</a:t>
            </a:r>
            <a:r>
              <a:rPr sz="1800" i="1" spc="457" baseline="-11574" dirty="0">
                <a:latin typeface="Arial"/>
                <a:cs typeface="Arial"/>
              </a:rPr>
              <a:t> </a:t>
            </a:r>
            <a:r>
              <a:rPr sz="1700" spc="80" dirty="0"/>
              <a:t>from</a:t>
            </a:r>
            <a:r>
              <a:rPr sz="1700" spc="204" dirty="0"/>
              <a:t> </a:t>
            </a:r>
            <a:r>
              <a:rPr sz="1700" spc="80" dirty="0">
                <a:latin typeface="Cambria"/>
                <a:cs typeface="Cambria"/>
              </a:rPr>
              <a:t>P</a:t>
            </a:r>
            <a:r>
              <a:rPr sz="1800" i="1" spc="120" baseline="-11574" dirty="0">
                <a:latin typeface="Arial"/>
                <a:cs typeface="Arial"/>
              </a:rPr>
              <a:t>p</a:t>
            </a:r>
            <a:r>
              <a:rPr sz="1700" spc="80" dirty="0"/>
              <a:t>,</a:t>
            </a:r>
            <a:r>
              <a:rPr sz="1700" spc="200" dirty="0"/>
              <a:t> </a:t>
            </a:r>
            <a:r>
              <a:rPr sz="1700" dirty="0"/>
              <a:t>and</a:t>
            </a:r>
            <a:r>
              <a:rPr sz="1700" spc="204" dirty="0"/>
              <a:t> </a:t>
            </a:r>
            <a:r>
              <a:rPr sz="1700" spc="40" dirty="0"/>
              <a:t>then </a:t>
            </a:r>
            <a:r>
              <a:rPr sz="1700" dirty="0"/>
              <a:t>hash</a:t>
            </a:r>
            <a:r>
              <a:rPr sz="1700" spc="285" dirty="0"/>
              <a:t> </a:t>
            </a:r>
            <a:r>
              <a:rPr sz="1700" spc="60" dirty="0"/>
              <a:t>the</a:t>
            </a:r>
            <a:r>
              <a:rPr sz="1700" spc="290" dirty="0"/>
              <a:t> </a:t>
            </a:r>
            <a:r>
              <a:rPr sz="1700" dirty="0"/>
              <a:t>resulting</a:t>
            </a:r>
            <a:r>
              <a:rPr sz="1700" spc="290" dirty="0"/>
              <a:t> </a:t>
            </a:r>
            <a:r>
              <a:rPr sz="1700" dirty="0"/>
              <a:t>value</a:t>
            </a:r>
            <a:r>
              <a:rPr sz="1700" spc="290" dirty="0"/>
              <a:t> </a:t>
            </a:r>
            <a:r>
              <a:rPr sz="1700" dirty="0"/>
              <a:t>again</a:t>
            </a:r>
            <a:r>
              <a:rPr sz="1700" spc="290" dirty="0"/>
              <a:t> </a:t>
            </a:r>
            <a:r>
              <a:rPr sz="1700" dirty="0"/>
              <a:t>using</a:t>
            </a:r>
            <a:r>
              <a:rPr sz="1700" spc="290" dirty="0"/>
              <a:t> </a:t>
            </a:r>
            <a:r>
              <a:rPr sz="1700" spc="-10" dirty="0"/>
              <a:t>universal </a:t>
            </a:r>
            <a:r>
              <a:rPr sz="1700" spc="65" dirty="0"/>
              <a:t>family</a:t>
            </a:r>
            <a:r>
              <a:rPr sz="1700" spc="220" dirty="0"/>
              <a:t> </a:t>
            </a:r>
            <a:r>
              <a:rPr sz="1700" spc="55" dirty="0"/>
              <a:t>for</a:t>
            </a:r>
            <a:r>
              <a:rPr sz="1700" spc="210" dirty="0"/>
              <a:t> </a:t>
            </a:r>
            <a:r>
              <a:rPr sz="1700" dirty="0"/>
              <a:t>integers.</a:t>
            </a:r>
            <a:r>
              <a:rPr sz="1700" spc="420" dirty="0"/>
              <a:t> </a:t>
            </a:r>
            <a:r>
              <a:rPr sz="1700" spc="50" dirty="0"/>
              <a:t>Denote</a:t>
            </a:r>
            <a:r>
              <a:rPr sz="1700" spc="220" dirty="0"/>
              <a:t> </a:t>
            </a:r>
            <a:r>
              <a:rPr sz="1700" spc="60" dirty="0"/>
              <a:t>the</a:t>
            </a:r>
            <a:r>
              <a:rPr sz="1700" spc="220" dirty="0"/>
              <a:t> </a:t>
            </a:r>
            <a:r>
              <a:rPr sz="1700" spc="-10" dirty="0"/>
              <a:t>resulting </a:t>
            </a:r>
            <a:r>
              <a:rPr sz="1700" spc="70" dirty="0"/>
              <a:t>function</a:t>
            </a:r>
            <a:r>
              <a:rPr sz="1700" spc="185" dirty="0"/>
              <a:t> </a:t>
            </a:r>
            <a:r>
              <a:rPr sz="1700" dirty="0"/>
              <a:t>by</a:t>
            </a:r>
            <a:r>
              <a:rPr sz="1700" spc="185" dirty="0"/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/>
              <a:t>.</a:t>
            </a:r>
            <a:endParaRPr sz="1700">
              <a:latin typeface="Arial"/>
              <a:cs typeface="Arial"/>
            </a:endParaRPr>
          </a:p>
          <a:p>
            <a:pPr marL="813435">
              <a:lnSpc>
                <a:spcPct val="100000"/>
              </a:lnSpc>
              <a:spcBef>
                <a:spcPts val="1650"/>
              </a:spcBef>
            </a:pPr>
            <a:r>
              <a:rPr i="1" dirty="0">
                <a:solidFill>
                  <a:srgbClr val="0000FF"/>
                </a:solidFill>
                <a:latin typeface="Arial Narrow"/>
                <a:cs typeface="Arial Narrow"/>
              </a:rPr>
              <a:t>h</a:t>
            </a:r>
            <a:r>
              <a:rPr sz="1800" i="1" baseline="-1157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a</a:t>
            </a:r>
            <a:r>
              <a:rPr sz="1800" i="1" spc="-44" baseline="-11574" dirty="0">
                <a:latin typeface="Verdana"/>
                <a:cs typeface="Verdana"/>
              </a:rPr>
              <a:t>,</a:t>
            </a:r>
            <a:r>
              <a:rPr sz="1800" i="1" spc="-44" baseline="-11574" dirty="0">
                <a:latin typeface="Arial"/>
                <a:cs typeface="Arial"/>
              </a:rPr>
              <a:t>b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h</a:t>
            </a:r>
            <a:r>
              <a:rPr sz="1800" i="1" spc="-44" baseline="-11574" dirty="0">
                <a:latin typeface="Arial"/>
                <a:cs typeface="Arial"/>
              </a:rPr>
              <a:t>x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751230"/>
            <a:ext cx="4029710" cy="334010"/>
          </a:xfrm>
          <a:custGeom>
            <a:avLst/>
            <a:gdLst/>
            <a:ahLst/>
            <a:cxnLst/>
            <a:rect l="l" t="t" r="r" b="b"/>
            <a:pathLst>
              <a:path w="4029710" h="334009">
                <a:moveTo>
                  <a:pt x="0" y="333387"/>
                </a:moveTo>
                <a:lnTo>
                  <a:pt x="4029354" y="333387"/>
                </a:lnTo>
                <a:lnTo>
                  <a:pt x="4029354" y="0"/>
                </a:lnTo>
                <a:lnTo>
                  <a:pt x="0" y="0"/>
                </a:lnTo>
                <a:lnTo>
                  <a:pt x="0" y="333387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728910"/>
            <a:ext cx="778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45" dirty="0">
                <a:solidFill>
                  <a:srgbClr val="00A4DB"/>
                </a:solidFill>
              </a:rPr>
              <a:t>Lemma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1084618"/>
            <a:ext cx="4029710" cy="1289050"/>
          </a:xfrm>
          <a:custGeom>
            <a:avLst/>
            <a:gdLst/>
            <a:ahLst/>
            <a:cxnLst/>
            <a:rect l="l" t="t" r="r" b="b"/>
            <a:pathLst>
              <a:path w="4029710" h="1289050">
                <a:moveTo>
                  <a:pt x="4029354" y="0"/>
                </a:moveTo>
                <a:lnTo>
                  <a:pt x="0" y="0"/>
                </a:lnTo>
                <a:lnTo>
                  <a:pt x="0" y="1288948"/>
                </a:lnTo>
                <a:lnTo>
                  <a:pt x="4029354" y="1288948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1115645"/>
            <a:ext cx="391477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any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different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strings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1</a:t>
            </a:r>
            <a:r>
              <a:rPr sz="1800" spc="450" baseline="-11574" dirty="0">
                <a:latin typeface="Gill Sans MT"/>
                <a:cs typeface="Gill Sans MT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2</a:t>
            </a:r>
            <a:r>
              <a:rPr sz="1800" spc="450" baseline="-11574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of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most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L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85" dirty="0">
                <a:latin typeface="Arial Narrow"/>
                <a:cs typeface="Arial Narrow"/>
              </a:rPr>
              <a:t>m</a:t>
            </a:r>
            <a:r>
              <a:rPr sz="1700" spc="85" dirty="0">
                <a:latin typeface="Arial Narrow"/>
                <a:cs typeface="Arial Narrow"/>
              </a:rPr>
              <a:t>,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Tahoma"/>
                <a:cs typeface="Tahoma"/>
              </a:rPr>
              <a:t>Pr[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2</a:t>
            </a:r>
            <a:r>
              <a:rPr sz="1700" spc="-25" dirty="0">
                <a:latin typeface="Tahoma"/>
                <a:cs typeface="Tahoma"/>
              </a:rPr>
              <a:t>)]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is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0980" y="2108908"/>
            <a:ext cx="50863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966704"/>
            <a:ext cx="13779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most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800" u="sng" spc="-247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509" baseline="32407" dirty="0">
                <a:latin typeface="Gill Sans MT"/>
                <a:cs typeface="Gill Sans MT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800" i="1" u="sng" spc="-75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800" i="1" spc="-322" baseline="32407" dirty="0">
                <a:latin typeface="Arial"/>
                <a:cs typeface="Arial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Polynomial</a:t>
            </a:r>
            <a:r>
              <a:rPr spc="220" dirty="0"/>
              <a:t> </a:t>
            </a:r>
            <a:r>
              <a:rPr spc="40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47966"/>
            <a:ext cx="4029710" cy="1366520"/>
            <a:chOff x="289331" y="747966"/>
            <a:chExt cx="4029710" cy="1366520"/>
          </a:xfrm>
        </p:grpSpPr>
        <p:sp>
          <p:nvSpPr>
            <p:cNvPr id="4" name="object 4"/>
            <p:cNvSpPr/>
            <p:nvPr/>
          </p:nvSpPr>
          <p:spPr>
            <a:xfrm>
              <a:off x="289331" y="747966"/>
              <a:ext cx="4029710" cy="385445"/>
            </a:xfrm>
            <a:custGeom>
              <a:avLst/>
              <a:gdLst/>
              <a:ahLst/>
              <a:cxnLst/>
              <a:rect l="l" t="t" r="r" b="b"/>
              <a:pathLst>
                <a:path w="4029710" h="385444">
                  <a:moveTo>
                    <a:pt x="0" y="384822"/>
                  </a:moveTo>
                  <a:lnTo>
                    <a:pt x="4029354" y="384822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4822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32789"/>
              <a:ext cx="4029710" cy="981710"/>
            </a:xfrm>
            <a:custGeom>
              <a:avLst/>
              <a:gdLst/>
              <a:ahLst/>
              <a:cxnLst/>
              <a:rect l="l" t="t" r="r" b="b"/>
              <a:pathLst>
                <a:path w="4029710" h="981710">
                  <a:moveTo>
                    <a:pt x="4029354" y="0"/>
                  </a:moveTo>
                  <a:lnTo>
                    <a:pt x="0" y="0"/>
                  </a:lnTo>
                  <a:lnTo>
                    <a:pt x="0" y="981138"/>
                  </a:lnTo>
                  <a:lnTo>
                    <a:pt x="4029354" y="981138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9194" y="559049"/>
            <a:ext cx="3990340" cy="11874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30"/>
              </a:spcBef>
            </a:pPr>
            <a:r>
              <a:rPr sz="2050" spc="-10" dirty="0">
                <a:solidFill>
                  <a:srgbClr val="006EB8"/>
                </a:solidFill>
                <a:latin typeface="Arial Narrow"/>
                <a:cs typeface="Arial Narrow"/>
              </a:rPr>
              <a:t>Corollary</a:t>
            </a:r>
            <a:endParaRPr sz="2050" dirty="0">
              <a:latin typeface="Arial Narrow"/>
              <a:cs typeface="Arial Narrow"/>
            </a:endParaRPr>
          </a:p>
          <a:p>
            <a:pPr marL="50800" marR="43180">
              <a:lnSpc>
                <a:spcPct val="107400"/>
              </a:lnSpc>
              <a:spcBef>
                <a:spcPts val="965"/>
              </a:spcBef>
            </a:pPr>
            <a:r>
              <a:rPr sz="1700" i="1" spc="80" dirty="0">
                <a:latin typeface="Arial Narrow"/>
                <a:cs typeface="Arial Narrow"/>
              </a:rPr>
              <a:t>If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35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80" dirty="0">
                <a:latin typeface="Verdana"/>
                <a:cs typeface="Verdan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mL,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i="1" spc="55" dirty="0">
                <a:latin typeface="Arial Narrow"/>
                <a:cs typeface="Arial Narrow"/>
              </a:rPr>
              <a:t>for</a:t>
            </a:r>
            <a:r>
              <a:rPr sz="1700" i="1" spc="19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any</a:t>
            </a:r>
            <a:r>
              <a:rPr sz="1700" i="1" spc="200" dirty="0">
                <a:latin typeface="Arial Narrow"/>
                <a:cs typeface="Arial Narrow"/>
              </a:rPr>
              <a:t> </a:t>
            </a:r>
            <a:r>
              <a:rPr sz="1700" i="1" spc="75" dirty="0">
                <a:latin typeface="Arial Narrow"/>
                <a:cs typeface="Arial Narrow"/>
              </a:rPr>
              <a:t>two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i="1" spc="55" dirty="0">
                <a:latin typeface="Arial Narrow"/>
                <a:cs typeface="Arial Narrow"/>
              </a:rPr>
              <a:t>different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strings</a:t>
            </a:r>
            <a:r>
              <a:rPr sz="1700" i="1" spc="200" dirty="0">
                <a:latin typeface="Arial Narrow"/>
                <a:cs typeface="Arial Narrow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1</a:t>
            </a:r>
            <a:r>
              <a:rPr sz="1800" spc="750" baseline="-11574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and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2</a:t>
            </a:r>
            <a:r>
              <a:rPr sz="1800" spc="345" baseline="-11574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of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i="1" spc="55" dirty="0">
                <a:latin typeface="Arial Narrow"/>
                <a:cs typeface="Arial Narrow"/>
              </a:rPr>
              <a:t>length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at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most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L</a:t>
            </a:r>
            <a:r>
              <a:rPr sz="1700" i="1" spc="-6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21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30" dirty="0">
                <a:latin typeface="Arial Narrow"/>
                <a:cs typeface="Arial Narrow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the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probability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9807" y="187872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736516"/>
            <a:ext cx="353885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of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collision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Tahoma"/>
                <a:cs typeface="Tahoma"/>
              </a:rPr>
              <a:t>Pr[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1</a:t>
            </a:r>
            <a:r>
              <a:rPr sz="1700" spc="-25" dirty="0">
                <a:latin typeface="Tahoma"/>
                <a:cs typeface="Tahoma"/>
              </a:rPr>
              <a:t>)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800" i="1" spc="-37" baseline="-11574" dirty="0">
                <a:latin typeface="Arial"/>
                <a:cs typeface="Arial"/>
              </a:rPr>
              <a:t>m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800" spc="-37" baseline="-11574" dirty="0">
                <a:latin typeface="Gill Sans MT"/>
                <a:cs typeface="Gill Sans MT"/>
              </a:rPr>
              <a:t>2</a:t>
            </a:r>
            <a:r>
              <a:rPr sz="1700" spc="-25" dirty="0">
                <a:latin typeface="Tahoma"/>
                <a:cs typeface="Tahoma"/>
              </a:rPr>
              <a:t>)]</a:t>
            </a:r>
            <a:r>
              <a:rPr sz="1700" spc="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is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O</a:t>
            </a:r>
            <a:r>
              <a:rPr sz="1700" spc="95" dirty="0">
                <a:latin typeface="Tahoma"/>
                <a:cs typeface="Tahoma"/>
              </a:rPr>
              <a:t>(</a:t>
            </a:r>
            <a:r>
              <a:rPr sz="1800" u="sng" spc="-232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-37" baseline="32407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i="1" spc="-2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4848" y="2706712"/>
            <a:ext cx="136525" cy="147955"/>
          </a:xfrm>
          <a:custGeom>
            <a:avLst/>
            <a:gdLst/>
            <a:ahLst/>
            <a:cxnLst/>
            <a:rect l="l" t="t" r="r" b="b"/>
            <a:pathLst>
              <a:path w="136525" h="147955">
                <a:moveTo>
                  <a:pt x="0" y="147574"/>
                </a:moveTo>
                <a:lnTo>
                  <a:pt x="0" y="0"/>
                </a:lnTo>
              </a:path>
              <a:path w="136525" h="147955">
                <a:moveTo>
                  <a:pt x="2540" y="2527"/>
                </a:moveTo>
                <a:lnTo>
                  <a:pt x="133718" y="2527"/>
                </a:lnTo>
              </a:path>
              <a:path w="136525" h="147955">
                <a:moveTo>
                  <a:pt x="2540" y="145046"/>
                </a:moveTo>
                <a:lnTo>
                  <a:pt x="133718" y="145046"/>
                </a:lnTo>
              </a:path>
              <a:path w="136525" h="147955">
                <a:moveTo>
                  <a:pt x="136245" y="147574"/>
                </a:moveTo>
                <a:lnTo>
                  <a:pt x="136245" y="0"/>
                </a:lnTo>
              </a:path>
            </a:pathLst>
          </a:custGeom>
          <a:ln w="506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872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Running</a:t>
            </a:r>
            <a:r>
              <a:rPr spc="215" dirty="0"/>
              <a:t> </a:t>
            </a:r>
            <a:r>
              <a:rPr spc="11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166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79546"/>
            <a:ext cx="17932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05" dirty="0">
                <a:latin typeface="Verdana"/>
                <a:cs typeface="Verdana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mL</a:t>
            </a:r>
            <a:r>
              <a:rPr sz="1700" i="1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have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839" y="1300109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67" y="1157904"/>
            <a:ext cx="288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 </a:t>
            </a:r>
            <a:r>
              <a:rPr sz="1800" i="1" u="sng" spc="-24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60" baseline="32407" dirty="0">
                <a:latin typeface="Arial"/>
                <a:cs typeface="Arial"/>
              </a:rPr>
              <a:t> 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again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872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Running</a:t>
            </a:r>
            <a:r>
              <a:rPr spc="215" dirty="0"/>
              <a:t> </a:t>
            </a:r>
            <a:r>
              <a:rPr spc="11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166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79546"/>
            <a:ext cx="17932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05" dirty="0">
                <a:latin typeface="Verdana"/>
                <a:cs typeface="Verdana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mL</a:t>
            </a:r>
            <a:r>
              <a:rPr sz="1700" i="1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have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57904"/>
            <a:ext cx="288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 </a:t>
            </a:r>
            <a:r>
              <a:rPr sz="1800" i="1" u="sng" spc="-24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60" baseline="32407" dirty="0">
                <a:latin typeface="Arial"/>
                <a:cs typeface="Arial"/>
              </a:rPr>
              <a:t> 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again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300109"/>
            <a:ext cx="3475990" cy="46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1869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65" dirty="0">
                <a:latin typeface="Arial Narrow"/>
                <a:cs typeface="Arial Narrow"/>
              </a:rPr>
              <a:t>Computing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Palatino Linotype"/>
                <a:cs typeface="Palatino Linotype"/>
              </a:rPr>
              <a:t>PolyHash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runs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S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6113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188531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spc="70" dirty="0">
                <a:latin typeface="Arial Narrow"/>
                <a:cs typeface="Arial Narrow"/>
              </a:rPr>
              <a:t>Note:</a:t>
            </a:r>
            <a:r>
              <a:rPr sz="1700" spc="3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equal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longest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Tahoma"/>
                <a:cs typeface="Tahoma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m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used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4477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424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3587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872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Running</a:t>
            </a:r>
            <a:r>
              <a:rPr spc="215" dirty="0"/>
              <a:t> </a:t>
            </a:r>
            <a:r>
              <a:rPr spc="11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166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79546"/>
            <a:ext cx="17932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105" dirty="0">
                <a:latin typeface="Verdana"/>
                <a:cs typeface="Verdana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mL</a:t>
            </a:r>
            <a:r>
              <a:rPr sz="1700" i="1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have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57904"/>
            <a:ext cx="288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 </a:t>
            </a:r>
            <a:r>
              <a:rPr sz="1800" i="1" u="sng" spc="-24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60" baseline="32407" dirty="0">
                <a:latin typeface="Arial"/>
                <a:cs typeface="Arial"/>
              </a:rPr>
              <a:t> 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again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300109"/>
            <a:ext cx="3475990" cy="161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1869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65" dirty="0">
                <a:latin typeface="Arial Narrow"/>
                <a:cs typeface="Arial Narrow"/>
              </a:rPr>
              <a:t>Computing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Palatino Linotype"/>
                <a:cs typeface="Palatino Linotype"/>
              </a:rPr>
              <a:t>PolyHash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S</a:t>
            </a:r>
            <a:r>
              <a:rPr sz="1700" spc="-30" dirty="0">
                <a:latin typeface="Tahoma"/>
                <a:cs typeface="Tahoma"/>
              </a:rPr>
              <a:t>)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runs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S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337185">
              <a:lnSpc>
                <a:spcPct val="107400"/>
              </a:lnSpc>
              <a:spcBef>
                <a:spcPts val="300"/>
              </a:spcBef>
            </a:pPr>
            <a:r>
              <a:rPr sz="1700" spc="80" dirty="0">
                <a:latin typeface="Arial Narrow"/>
                <a:cs typeface="Arial Narrow"/>
              </a:rPr>
              <a:t>If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lengths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names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phone </a:t>
            </a:r>
            <a:r>
              <a:rPr sz="1700" spc="70" dirty="0">
                <a:latin typeface="Arial Narrow"/>
                <a:cs typeface="Arial Narrow"/>
              </a:rPr>
              <a:t>book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are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bounded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by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constant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L</a:t>
            </a:r>
            <a:r>
              <a:rPr sz="1700" spc="50" dirty="0">
                <a:latin typeface="Arial Narrow"/>
                <a:cs typeface="Arial Narrow"/>
              </a:rPr>
              <a:t>, </a:t>
            </a:r>
            <a:r>
              <a:rPr sz="1700" spc="70" dirty="0">
                <a:latin typeface="Arial Narrow"/>
                <a:cs typeface="Arial Narrow"/>
              </a:rPr>
              <a:t>computing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takes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L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O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spc="-20" dirty="0">
                <a:latin typeface="Arial Narrow"/>
                <a:cs typeface="Arial Narrow"/>
              </a:rPr>
              <a:t>1</a:t>
            </a:r>
            <a:r>
              <a:rPr sz="1700" spc="-20" dirty="0">
                <a:latin typeface="Tahoma"/>
                <a:cs typeface="Tahoma"/>
              </a:rPr>
              <a:t>) </a:t>
            </a:r>
            <a:r>
              <a:rPr sz="1700" spc="55" dirty="0">
                <a:latin typeface="Arial Narrow"/>
                <a:cs typeface="Arial Narrow"/>
              </a:rPr>
              <a:t>time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6113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192763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827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2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664" rIns="0" bIns="0" rtlCol="0">
            <a:spAutoFit/>
          </a:bodyPr>
          <a:lstStyle/>
          <a:p>
            <a:pPr marL="487680" marR="219075">
              <a:lnSpc>
                <a:spcPct val="107400"/>
              </a:lnSpc>
              <a:spcBef>
                <a:spcPts val="95"/>
              </a:spcBef>
            </a:pPr>
            <a:r>
              <a:rPr dirty="0"/>
              <a:t>You</a:t>
            </a:r>
            <a:r>
              <a:rPr spc="240" dirty="0"/>
              <a:t> </a:t>
            </a:r>
            <a:r>
              <a:rPr dirty="0"/>
              <a:t>learned</a:t>
            </a:r>
            <a:r>
              <a:rPr spc="245" dirty="0"/>
              <a:t> </a:t>
            </a:r>
            <a:r>
              <a:rPr dirty="0"/>
              <a:t>how</a:t>
            </a:r>
            <a:r>
              <a:rPr spc="245" dirty="0"/>
              <a:t> </a:t>
            </a:r>
            <a:r>
              <a:rPr spc="110" dirty="0"/>
              <a:t>to</a:t>
            </a:r>
            <a:r>
              <a:rPr spc="250" dirty="0"/>
              <a:t> </a:t>
            </a:r>
            <a:r>
              <a:rPr dirty="0"/>
              <a:t>hash</a:t>
            </a:r>
            <a:r>
              <a:rPr spc="250" dirty="0"/>
              <a:t> </a:t>
            </a:r>
            <a:r>
              <a:rPr dirty="0"/>
              <a:t>integers</a:t>
            </a:r>
            <a:r>
              <a:rPr spc="250" dirty="0"/>
              <a:t> </a:t>
            </a:r>
            <a:r>
              <a:rPr spc="-25" dirty="0"/>
              <a:t>and </a:t>
            </a:r>
            <a:r>
              <a:rPr spc="-10" dirty="0"/>
              <a:t>strings</a:t>
            </a:r>
          </a:p>
          <a:p>
            <a:pPr marL="487680" marR="5080">
              <a:lnSpc>
                <a:spcPct val="107400"/>
              </a:lnSpc>
              <a:spcBef>
                <a:spcPts val="300"/>
              </a:spcBef>
            </a:pPr>
            <a:r>
              <a:rPr dirty="0"/>
              <a:t>Phone</a:t>
            </a:r>
            <a:r>
              <a:rPr spc="180" dirty="0"/>
              <a:t> </a:t>
            </a:r>
            <a:r>
              <a:rPr spc="70" dirty="0"/>
              <a:t>book</a:t>
            </a:r>
            <a:r>
              <a:rPr spc="180" dirty="0"/>
              <a:t> </a:t>
            </a:r>
            <a:r>
              <a:rPr dirty="0"/>
              <a:t>can</a:t>
            </a:r>
            <a:r>
              <a:rPr spc="180" dirty="0"/>
              <a:t> </a:t>
            </a:r>
            <a:r>
              <a:rPr dirty="0"/>
              <a:t>be</a:t>
            </a:r>
            <a:r>
              <a:rPr spc="180" dirty="0"/>
              <a:t> </a:t>
            </a:r>
            <a:r>
              <a:rPr spc="50" dirty="0"/>
              <a:t>implemented</a:t>
            </a:r>
            <a:r>
              <a:rPr spc="180" dirty="0"/>
              <a:t> </a:t>
            </a:r>
            <a:r>
              <a:rPr dirty="0"/>
              <a:t>as</a:t>
            </a:r>
            <a:r>
              <a:rPr spc="180" dirty="0"/>
              <a:t> </a:t>
            </a:r>
            <a:r>
              <a:rPr spc="50" dirty="0"/>
              <a:t>two </a:t>
            </a:r>
            <a:r>
              <a:rPr dirty="0"/>
              <a:t>hash</a:t>
            </a:r>
            <a:r>
              <a:rPr spc="180" dirty="0"/>
              <a:t> </a:t>
            </a:r>
            <a:r>
              <a:rPr spc="-10" dirty="0"/>
              <a:t>tables</a:t>
            </a:r>
          </a:p>
          <a:p>
            <a:pPr marL="487680" marR="95250">
              <a:lnSpc>
                <a:spcPct val="107400"/>
              </a:lnSpc>
              <a:spcBef>
                <a:spcPts val="300"/>
              </a:spcBef>
            </a:pPr>
            <a:r>
              <a:rPr spc="65" dirty="0"/>
              <a:t>Mapping</a:t>
            </a:r>
            <a:r>
              <a:rPr spc="235" dirty="0"/>
              <a:t> </a:t>
            </a:r>
            <a:r>
              <a:rPr dirty="0"/>
              <a:t>phone</a:t>
            </a:r>
            <a:r>
              <a:rPr spc="240" dirty="0"/>
              <a:t> </a:t>
            </a:r>
            <a:r>
              <a:rPr dirty="0"/>
              <a:t>numbers</a:t>
            </a:r>
            <a:r>
              <a:rPr spc="240" dirty="0"/>
              <a:t> </a:t>
            </a:r>
            <a:r>
              <a:rPr spc="110" dirty="0"/>
              <a:t>to</a:t>
            </a:r>
            <a:r>
              <a:rPr spc="240" dirty="0"/>
              <a:t> </a:t>
            </a:r>
            <a:r>
              <a:rPr dirty="0"/>
              <a:t>names</a:t>
            </a:r>
            <a:r>
              <a:rPr spc="240" dirty="0"/>
              <a:t> </a:t>
            </a:r>
            <a:r>
              <a:rPr spc="-25" dirty="0"/>
              <a:t>and </a:t>
            </a:r>
            <a:r>
              <a:rPr spc="-20" dirty="0"/>
              <a:t>back</a:t>
            </a:r>
          </a:p>
          <a:p>
            <a:pPr marL="487680" marR="43815">
              <a:lnSpc>
                <a:spcPct val="107400"/>
              </a:lnSpc>
              <a:spcBef>
                <a:spcPts val="300"/>
              </a:spcBef>
            </a:pPr>
            <a:r>
              <a:rPr dirty="0"/>
              <a:t>Search</a:t>
            </a:r>
            <a:r>
              <a:rPr spc="180" dirty="0"/>
              <a:t> </a:t>
            </a:r>
            <a:r>
              <a:rPr dirty="0"/>
              <a:t>and</a:t>
            </a:r>
            <a:r>
              <a:rPr spc="190" dirty="0"/>
              <a:t> </a:t>
            </a:r>
            <a:r>
              <a:rPr spc="70" dirty="0"/>
              <a:t>modification</a:t>
            </a:r>
            <a:r>
              <a:rPr spc="185" dirty="0"/>
              <a:t> </a:t>
            </a:r>
            <a:r>
              <a:rPr spc="65" dirty="0"/>
              <a:t>run</a:t>
            </a:r>
            <a:r>
              <a:rPr spc="190" dirty="0"/>
              <a:t> </a:t>
            </a:r>
            <a:r>
              <a:rPr spc="65" dirty="0"/>
              <a:t>in</a:t>
            </a:r>
            <a:r>
              <a:rPr spc="185" dirty="0"/>
              <a:t> </a:t>
            </a:r>
            <a:r>
              <a:rPr i="1" dirty="0">
                <a:latin typeface="Arial Narrow"/>
                <a:cs typeface="Arial Narrow"/>
              </a:rPr>
              <a:t>O</a:t>
            </a:r>
            <a:r>
              <a:rPr dirty="0">
                <a:latin typeface="Tahoma"/>
                <a:cs typeface="Tahoma"/>
              </a:rPr>
              <a:t>(</a:t>
            </a:r>
            <a:r>
              <a:rPr dirty="0"/>
              <a:t>1</a:t>
            </a:r>
            <a:r>
              <a:rPr dirty="0">
                <a:latin typeface="Tahoma"/>
                <a:cs typeface="Tahoma"/>
              </a:rPr>
              <a:t>)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35" dirty="0"/>
              <a:t>on </a:t>
            </a:r>
            <a:r>
              <a:rPr spc="-10" dirty="0"/>
              <a:t>average!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4676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0623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65699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B399-8C00-5F46-73E2-4F222EE8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88" y="73938"/>
            <a:ext cx="4206722" cy="754053"/>
          </a:xfrm>
        </p:spPr>
        <p:txBody>
          <a:bodyPr/>
          <a:lstStyle/>
          <a:p>
            <a:r>
              <a:rPr lang="en-US" dirty="0"/>
              <a:t>Mapping the to families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9F20B-00E4-A6E0-BDD4-0F204653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" y="1555367"/>
            <a:ext cx="2914650" cy="1714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E98C9-8B5D-CC34-2122-3ADF9EF0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509194"/>
            <a:ext cx="2590800" cy="10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98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EBABB-88FA-FCEF-C9F5-025352F7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8"/>
            <a:ext cx="4610100" cy="205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807C9-746D-AA60-68CF-69850146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575"/>
            <a:ext cx="4610100" cy="9064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C6D328-101B-FC74-47CC-C08CE182C14F}"/>
              </a:ext>
            </a:extLst>
          </p:cNvPr>
          <p:cNvSpPr/>
          <p:nvPr/>
        </p:nvSpPr>
        <p:spPr>
          <a:xfrm>
            <a:off x="171450" y="2187575"/>
            <a:ext cx="4343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22021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spc="70" dirty="0">
                <a:latin typeface="Arial Narrow"/>
                <a:cs typeface="Arial Narrow"/>
              </a:rPr>
              <a:t>Note:</a:t>
            </a:r>
            <a:r>
              <a:rPr sz="1700" spc="3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equal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 marR="389255">
              <a:lnSpc>
                <a:spcPct val="122100"/>
              </a:lnSpc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longest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 </a:t>
            </a:r>
            <a:r>
              <a:rPr sz="1700" dirty="0">
                <a:latin typeface="Tahoma"/>
                <a:cs typeface="Tahoma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m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used </a:t>
            </a:r>
            <a:r>
              <a:rPr sz="1700" dirty="0">
                <a:latin typeface="Arial Narrow"/>
                <a:cs typeface="Arial Narrow"/>
              </a:rPr>
              <a:t>Operations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run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time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4477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424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3587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" y="2675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079"/>
            <a:ext cx="3202305" cy="22021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6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spc="70" dirty="0">
                <a:latin typeface="Arial Narrow"/>
                <a:cs typeface="Arial Narrow"/>
              </a:rPr>
              <a:t>Note:</a:t>
            </a:r>
            <a:r>
              <a:rPr sz="1700" spc="3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equal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 marR="389255">
              <a:lnSpc>
                <a:spcPct val="122100"/>
              </a:lnSpc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longest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 </a:t>
            </a:r>
            <a:r>
              <a:rPr sz="1700" dirty="0">
                <a:latin typeface="Tahoma"/>
                <a:cs typeface="Tahoma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m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used </a:t>
            </a:r>
            <a:r>
              <a:rPr sz="1700" dirty="0">
                <a:latin typeface="Arial Narrow"/>
                <a:cs typeface="Arial Narrow"/>
              </a:rPr>
              <a:t>Operations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run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time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314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4477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424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3587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" y="2675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725" y="29913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9707" y="2996460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167" y="2854256"/>
            <a:ext cx="33642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You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want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small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c</a:t>
            </a:r>
            <a:r>
              <a:rPr sz="1700" spc="70" dirty="0">
                <a:latin typeface="Arial Narrow"/>
                <a:cs typeface="Arial Narrow"/>
              </a:rPr>
              <a:t>!</a:t>
            </a:r>
            <a:r>
              <a:rPr sz="1700" spc="38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(but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≥</a:t>
            </a:r>
            <a:r>
              <a:rPr sz="1700" spc="265" dirty="0">
                <a:latin typeface="Cambria"/>
                <a:cs typeface="Cambria"/>
              </a:rPr>
              <a:t> </a:t>
            </a:r>
            <a:r>
              <a:rPr sz="1800" i="1" u="sng" spc="-24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52" baseline="32407" dirty="0">
                <a:latin typeface="Arial"/>
                <a:cs typeface="Arial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)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Good</a:t>
            </a:r>
            <a:r>
              <a:rPr spc="215" dirty="0"/>
              <a:t> </a:t>
            </a:r>
            <a:r>
              <a:rPr spc="4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3685" y="736096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0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1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2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3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4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5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6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7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00012" y="103039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0" y="288003"/>
                </a:moveTo>
                <a:lnTo>
                  <a:pt x="288003" y="288003"/>
                </a:lnTo>
                <a:lnTo>
                  <a:pt x="288003" y="0"/>
                </a:lnTo>
                <a:lnTo>
                  <a:pt x="0" y="0"/>
                </a:lnTo>
                <a:lnTo>
                  <a:pt x="0" y="288003"/>
                </a:lnTo>
                <a:close/>
              </a:path>
            </a:pathLst>
          </a:custGeom>
          <a:ln w="1265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9798" y="1008654"/>
            <a:ext cx="302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3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4211" y="1024045"/>
            <a:ext cx="1440180" cy="300990"/>
            <a:chOff x="1374211" y="1024045"/>
            <a:chExt cx="1440180" cy="300990"/>
          </a:xfrm>
        </p:grpSpPr>
        <p:sp>
          <p:nvSpPr>
            <p:cNvPr id="7" name="object 7"/>
            <p:cNvSpPr/>
            <p:nvPr/>
          </p:nvSpPr>
          <p:spPr>
            <a:xfrm>
              <a:off x="1383743" y="1174397"/>
              <a:ext cx="394335" cy="0"/>
            </a:xfrm>
            <a:custGeom>
              <a:avLst/>
              <a:gdLst/>
              <a:ahLst/>
              <a:cxnLst/>
              <a:rect l="l" t="t" r="r" b="b"/>
              <a:pathLst>
                <a:path w="394335">
                  <a:moveTo>
                    <a:pt x="0" y="0"/>
                  </a:moveTo>
                  <a:lnTo>
                    <a:pt x="54261" y="0"/>
                  </a:lnTo>
                  <a:lnTo>
                    <a:pt x="104250" y="0"/>
                  </a:lnTo>
                  <a:lnTo>
                    <a:pt x="151390" y="0"/>
                  </a:lnTo>
                  <a:lnTo>
                    <a:pt x="197106" y="0"/>
                  </a:lnTo>
                  <a:lnTo>
                    <a:pt x="242822" y="0"/>
                  </a:lnTo>
                  <a:lnTo>
                    <a:pt x="289962" y="0"/>
                  </a:lnTo>
                  <a:lnTo>
                    <a:pt x="339950" y="0"/>
                  </a:lnTo>
                  <a:lnTo>
                    <a:pt x="394212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8656" y="1147267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7607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26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9812" y="1008654"/>
            <a:ext cx="302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7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00546" y="1142821"/>
            <a:ext cx="407034" cy="470534"/>
            <a:chOff x="2100546" y="1142821"/>
            <a:chExt cx="407034" cy="470534"/>
          </a:xfrm>
        </p:grpSpPr>
        <p:sp>
          <p:nvSpPr>
            <p:cNvPr id="13" name="object 13"/>
            <p:cNvSpPr/>
            <p:nvPr/>
          </p:nvSpPr>
          <p:spPr>
            <a:xfrm>
              <a:off x="2110078" y="1174397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0" y="0"/>
                  </a:lnTo>
                  <a:lnTo>
                    <a:pt x="334503" y="0"/>
                  </a:lnTo>
                  <a:lnTo>
                    <a:pt x="387885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4991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7616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60019" y="131840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49805" y="1296664"/>
            <a:ext cx="302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1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4211" y="1430825"/>
            <a:ext cx="773430" cy="470534"/>
            <a:chOff x="1374211" y="1430825"/>
            <a:chExt cx="773430" cy="470534"/>
          </a:xfrm>
        </p:grpSpPr>
        <p:sp>
          <p:nvSpPr>
            <p:cNvPr id="19" name="object 19"/>
            <p:cNvSpPr/>
            <p:nvPr/>
          </p:nvSpPr>
          <p:spPr>
            <a:xfrm>
              <a:off x="1383743" y="1462401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80">
                  <a:moveTo>
                    <a:pt x="0" y="0"/>
                  </a:moveTo>
                  <a:lnTo>
                    <a:pt x="56856" y="0"/>
                  </a:lnTo>
                  <a:lnTo>
                    <a:pt x="110895" y="0"/>
                  </a:lnTo>
                  <a:lnTo>
                    <a:pt x="162549" y="0"/>
                  </a:lnTo>
                  <a:lnTo>
                    <a:pt x="212252" y="0"/>
                  </a:lnTo>
                  <a:lnTo>
                    <a:pt x="260438" y="0"/>
                  </a:lnTo>
                  <a:lnTo>
                    <a:pt x="307539" y="0"/>
                  </a:lnTo>
                  <a:lnTo>
                    <a:pt x="353991" y="0"/>
                  </a:lnTo>
                  <a:lnTo>
                    <a:pt x="400225" y="0"/>
                  </a:lnTo>
                  <a:lnTo>
                    <a:pt x="446677" y="0"/>
                  </a:lnTo>
                  <a:lnTo>
                    <a:pt x="493778" y="0"/>
                  </a:lnTo>
                  <a:lnTo>
                    <a:pt x="541964" y="0"/>
                  </a:lnTo>
                  <a:lnTo>
                    <a:pt x="591667" y="0"/>
                  </a:lnTo>
                  <a:lnTo>
                    <a:pt x="643321" y="0"/>
                  </a:lnTo>
                  <a:lnTo>
                    <a:pt x="697360" y="0"/>
                  </a:lnTo>
                  <a:lnTo>
                    <a:pt x="75421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8656" y="1435270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7612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0012" y="160640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89798" y="1584662"/>
            <a:ext cx="302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8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4211" y="1600054"/>
            <a:ext cx="1440180" cy="300990"/>
            <a:chOff x="1374211" y="1600054"/>
            <a:chExt cx="1440180" cy="300990"/>
          </a:xfrm>
        </p:grpSpPr>
        <p:sp>
          <p:nvSpPr>
            <p:cNvPr id="25" name="object 25"/>
            <p:cNvSpPr/>
            <p:nvPr/>
          </p:nvSpPr>
          <p:spPr>
            <a:xfrm>
              <a:off x="1383743" y="1750404"/>
              <a:ext cx="394335" cy="0"/>
            </a:xfrm>
            <a:custGeom>
              <a:avLst/>
              <a:gdLst/>
              <a:ahLst/>
              <a:cxnLst/>
              <a:rect l="l" t="t" r="r" b="b"/>
              <a:pathLst>
                <a:path w="394335">
                  <a:moveTo>
                    <a:pt x="0" y="0"/>
                  </a:moveTo>
                  <a:lnTo>
                    <a:pt x="54261" y="0"/>
                  </a:lnTo>
                  <a:lnTo>
                    <a:pt x="104250" y="0"/>
                  </a:lnTo>
                  <a:lnTo>
                    <a:pt x="151390" y="0"/>
                  </a:lnTo>
                  <a:lnTo>
                    <a:pt x="197106" y="0"/>
                  </a:lnTo>
                  <a:lnTo>
                    <a:pt x="242822" y="1"/>
                  </a:lnTo>
                  <a:lnTo>
                    <a:pt x="289962" y="1"/>
                  </a:lnTo>
                  <a:lnTo>
                    <a:pt x="339950" y="1"/>
                  </a:lnTo>
                  <a:lnTo>
                    <a:pt x="394212" y="1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8656" y="1723273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7607" y="1723275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0026" y="160640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09812" y="1584662"/>
            <a:ext cx="3022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4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00546" y="1718830"/>
            <a:ext cx="407034" cy="63500"/>
            <a:chOff x="2100546" y="1718830"/>
            <a:chExt cx="407034" cy="63500"/>
          </a:xfrm>
        </p:grpSpPr>
        <p:sp>
          <p:nvSpPr>
            <p:cNvPr id="31" name="object 31"/>
            <p:cNvSpPr/>
            <p:nvPr/>
          </p:nvSpPr>
          <p:spPr>
            <a:xfrm>
              <a:off x="2110078" y="1750406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0" y="0"/>
                  </a:lnTo>
                  <a:lnTo>
                    <a:pt x="334503" y="0"/>
                  </a:lnTo>
                  <a:lnTo>
                    <a:pt x="387885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04991" y="1723275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7616" y="1723275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74336" y="2176086"/>
            <a:ext cx="540385" cy="300990"/>
            <a:chOff x="1374336" y="2176086"/>
            <a:chExt cx="540385" cy="300990"/>
          </a:xfrm>
        </p:grpSpPr>
        <p:sp>
          <p:nvSpPr>
            <p:cNvPr id="35" name="object 35"/>
            <p:cNvSpPr/>
            <p:nvPr/>
          </p:nvSpPr>
          <p:spPr>
            <a:xfrm>
              <a:off x="1620015" y="21824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3743" y="2326410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0" y="0"/>
                  </a:moveTo>
                  <a:lnTo>
                    <a:pt x="56382" y="0"/>
                  </a:lnTo>
                  <a:lnTo>
                    <a:pt x="107104" y="0"/>
                  </a:lnTo>
                  <a:lnTo>
                    <a:pt x="157827" y="0"/>
                  </a:lnTo>
                  <a:lnTo>
                    <a:pt x="214209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8656" y="2299280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7605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74211" y="2464060"/>
            <a:ext cx="1080770" cy="589280"/>
            <a:chOff x="1374211" y="2464060"/>
            <a:chExt cx="1080770" cy="589280"/>
          </a:xfrm>
        </p:grpSpPr>
        <p:sp>
          <p:nvSpPr>
            <p:cNvPr id="40" name="object 40"/>
            <p:cNvSpPr/>
            <p:nvPr/>
          </p:nvSpPr>
          <p:spPr>
            <a:xfrm>
              <a:off x="2160019" y="247041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3743" y="2614415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80">
                  <a:moveTo>
                    <a:pt x="0" y="0"/>
                  </a:moveTo>
                  <a:lnTo>
                    <a:pt x="56856" y="0"/>
                  </a:lnTo>
                  <a:lnTo>
                    <a:pt x="110895" y="0"/>
                  </a:lnTo>
                  <a:lnTo>
                    <a:pt x="162549" y="0"/>
                  </a:lnTo>
                  <a:lnTo>
                    <a:pt x="212252" y="0"/>
                  </a:lnTo>
                  <a:lnTo>
                    <a:pt x="260438" y="0"/>
                  </a:lnTo>
                  <a:lnTo>
                    <a:pt x="307539" y="0"/>
                  </a:lnTo>
                  <a:lnTo>
                    <a:pt x="353991" y="0"/>
                  </a:lnTo>
                  <a:lnTo>
                    <a:pt x="400225" y="0"/>
                  </a:lnTo>
                  <a:lnTo>
                    <a:pt x="446677" y="0"/>
                  </a:lnTo>
                  <a:lnTo>
                    <a:pt x="493778" y="0"/>
                  </a:lnTo>
                  <a:lnTo>
                    <a:pt x="541964" y="0"/>
                  </a:lnTo>
                  <a:lnTo>
                    <a:pt x="591667" y="0"/>
                  </a:lnTo>
                  <a:lnTo>
                    <a:pt x="643321" y="0"/>
                  </a:lnTo>
                  <a:lnTo>
                    <a:pt x="697360" y="0"/>
                  </a:lnTo>
                  <a:lnTo>
                    <a:pt x="75421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8656" y="2587284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17612" y="2587284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0015" y="275842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84401" y="2135036"/>
            <a:ext cx="893444" cy="8896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20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2</a:t>
            </a:r>
            <a:endParaRPr sz="1800" baseline="-11574">
              <a:latin typeface="Gill Sans MT"/>
              <a:cs typeface="Gill Sans MT"/>
            </a:endParaRPr>
          </a:p>
          <a:p>
            <a:pPr marL="603250">
              <a:lnSpc>
                <a:spcPct val="100000"/>
              </a:lnSpc>
              <a:spcBef>
                <a:spcPts val="229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6</a:t>
            </a:r>
            <a:endParaRPr sz="1800" baseline="-11574">
              <a:latin typeface="Gill Sans MT"/>
              <a:cs typeface="Gill Sans MT"/>
            </a:endParaRPr>
          </a:p>
          <a:p>
            <a:pPr marL="63500">
              <a:lnSpc>
                <a:spcPct val="100000"/>
              </a:lnSpc>
              <a:spcBef>
                <a:spcPts val="225"/>
              </a:spcBef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5</a:t>
            </a:r>
            <a:endParaRPr sz="1800" baseline="-11574">
              <a:latin typeface="Gill Sans MT"/>
              <a:cs typeface="Gill Sans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74336" y="2870967"/>
            <a:ext cx="233045" cy="63500"/>
            <a:chOff x="1374336" y="2870967"/>
            <a:chExt cx="233045" cy="63500"/>
          </a:xfrm>
        </p:grpSpPr>
        <p:sp>
          <p:nvSpPr>
            <p:cNvPr id="47" name="object 47"/>
            <p:cNvSpPr/>
            <p:nvPr/>
          </p:nvSpPr>
          <p:spPr>
            <a:xfrm>
              <a:off x="1383743" y="2902418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0" y="0"/>
                  </a:moveTo>
                  <a:lnTo>
                    <a:pt x="56382" y="0"/>
                  </a:lnTo>
                  <a:lnTo>
                    <a:pt x="107104" y="0"/>
                  </a:lnTo>
                  <a:lnTo>
                    <a:pt x="157827" y="1"/>
                  </a:lnTo>
                  <a:lnTo>
                    <a:pt x="214209" y="1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8656" y="2875287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77605" y="287528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20294" y="1654175"/>
            <a:ext cx="57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8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33572" y="1303065"/>
            <a:ext cx="5010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2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20680" y="1142946"/>
            <a:ext cx="319405" cy="639445"/>
            <a:chOff x="2820680" y="1142946"/>
            <a:chExt cx="319405" cy="639445"/>
          </a:xfrm>
        </p:grpSpPr>
        <p:sp>
          <p:nvSpPr>
            <p:cNvPr id="53" name="object 53"/>
            <p:cNvSpPr/>
            <p:nvPr/>
          </p:nvSpPr>
          <p:spPr>
            <a:xfrm>
              <a:off x="2830087" y="1174397"/>
              <a:ext cx="300990" cy="294640"/>
            </a:xfrm>
            <a:custGeom>
              <a:avLst/>
              <a:gdLst/>
              <a:ahLst/>
              <a:cxnLst/>
              <a:rect l="l" t="t" r="r" b="b"/>
              <a:pathLst>
                <a:path w="300989" h="294640">
                  <a:moveTo>
                    <a:pt x="300448" y="294412"/>
                  </a:moveTo>
                  <a:lnTo>
                    <a:pt x="233778" y="272603"/>
                  </a:lnTo>
                  <a:lnTo>
                    <a:pt x="187023" y="218083"/>
                  </a:lnTo>
                  <a:lnTo>
                    <a:pt x="168001" y="183666"/>
                  </a:lnTo>
                  <a:lnTo>
                    <a:pt x="150224" y="147206"/>
                  </a:lnTo>
                  <a:lnTo>
                    <a:pt x="132446" y="110745"/>
                  </a:lnTo>
                  <a:lnTo>
                    <a:pt x="113425" y="76329"/>
                  </a:lnTo>
                  <a:lnTo>
                    <a:pt x="91914" y="46001"/>
                  </a:lnTo>
                  <a:lnTo>
                    <a:pt x="66669" y="21808"/>
                  </a:lnTo>
                  <a:lnTo>
                    <a:pt x="36446" y="5792"/>
                  </a:lnTo>
                  <a:lnTo>
                    <a:pt x="0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0187" y="1441678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25000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30087" y="1468809"/>
              <a:ext cx="300990" cy="281940"/>
            </a:xfrm>
            <a:custGeom>
              <a:avLst/>
              <a:gdLst/>
              <a:ahLst/>
              <a:cxnLst/>
              <a:rect l="l" t="t" r="r" b="b"/>
              <a:pathLst>
                <a:path w="300989" h="281939">
                  <a:moveTo>
                    <a:pt x="300448" y="0"/>
                  </a:moveTo>
                  <a:lnTo>
                    <a:pt x="234513" y="20859"/>
                  </a:lnTo>
                  <a:lnTo>
                    <a:pt x="187610" y="73006"/>
                  </a:lnTo>
                  <a:lnTo>
                    <a:pt x="168322" y="105924"/>
                  </a:lnTo>
                  <a:lnTo>
                    <a:pt x="150224" y="140798"/>
                  </a:lnTo>
                  <a:lnTo>
                    <a:pt x="132125" y="175672"/>
                  </a:lnTo>
                  <a:lnTo>
                    <a:pt x="112837" y="208590"/>
                  </a:lnTo>
                  <a:lnTo>
                    <a:pt x="91170" y="237597"/>
                  </a:lnTo>
                  <a:lnTo>
                    <a:pt x="65934" y="260737"/>
                  </a:lnTo>
                  <a:lnTo>
                    <a:pt x="35941" y="276056"/>
                  </a:lnTo>
                  <a:lnTo>
                    <a:pt x="0" y="281596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0187" y="1441678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5000" y="1723275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8524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Bad</a:t>
            </a:r>
            <a:r>
              <a:rPr spc="210" dirty="0"/>
              <a:t> </a:t>
            </a:r>
            <a:r>
              <a:rPr spc="4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736096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0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1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2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3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4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5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6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7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54327" y="1024069"/>
            <a:ext cx="3456304" cy="300990"/>
            <a:chOff x="654327" y="1024069"/>
            <a:chExt cx="3456304" cy="300990"/>
          </a:xfrm>
        </p:grpSpPr>
        <p:sp>
          <p:nvSpPr>
            <p:cNvPr id="5" name="object 5"/>
            <p:cNvSpPr/>
            <p:nvPr/>
          </p:nvSpPr>
          <p:spPr>
            <a:xfrm>
              <a:off x="792001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734" y="1174397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27661" y="0"/>
                  </a:lnTo>
                  <a:lnTo>
                    <a:pt x="53103" y="0"/>
                  </a:lnTo>
                  <a:lnTo>
                    <a:pt x="78546" y="0"/>
                  </a:lnTo>
                  <a:lnTo>
                    <a:pt x="106207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647" y="1147267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594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4004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065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25979" y="0"/>
                  </a:lnTo>
                  <a:lnTo>
                    <a:pt x="49940" y="0"/>
                  </a:lnTo>
                  <a:lnTo>
                    <a:pt x="73902" y="0"/>
                  </a:lnTo>
                  <a:lnTo>
                    <a:pt x="99881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978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1598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6020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4069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25980" y="0"/>
                  </a:lnTo>
                  <a:lnTo>
                    <a:pt x="49943" y="0"/>
                  </a:lnTo>
                  <a:lnTo>
                    <a:pt x="73906" y="0"/>
                  </a:lnTo>
                  <a:lnTo>
                    <a:pt x="9988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8982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607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8023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6079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25979" y="0"/>
                  </a:lnTo>
                  <a:lnTo>
                    <a:pt x="49940" y="0"/>
                  </a:lnTo>
                  <a:lnTo>
                    <a:pt x="73902" y="0"/>
                  </a:lnTo>
                  <a:lnTo>
                    <a:pt x="99881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0992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5612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0026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98083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25979" y="0"/>
                  </a:lnTo>
                  <a:lnTo>
                    <a:pt x="49940" y="0"/>
                  </a:lnTo>
                  <a:lnTo>
                    <a:pt x="73902" y="0"/>
                  </a:lnTo>
                  <a:lnTo>
                    <a:pt x="99881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2996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7616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2029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0087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25979" y="0"/>
                  </a:lnTo>
                  <a:lnTo>
                    <a:pt x="49940" y="0"/>
                  </a:lnTo>
                  <a:lnTo>
                    <a:pt x="73902" y="0"/>
                  </a:lnTo>
                  <a:lnTo>
                    <a:pt x="99881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5001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9620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4032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62091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29">
                  <a:moveTo>
                    <a:pt x="0" y="0"/>
                  </a:moveTo>
                  <a:lnTo>
                    <a:pt x="25979" y="0"/>
                  </a:lnTo>
                  <a:lnTo>
                    <a:pt x="49940" y="0"/>
                  </a:lnTo>
                  <a:lnTo>
                    <a:pt x="73902" y="0"/>
                  </a:lnTo>
                  <a:lnTo>
                    <a:pt x="99881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7005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1625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16048" y="10303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3"/>
                  </a:moveTo>
                  <a:lnTo>
                    <a:pt x="288003" y="288003"/>
                  </a:lnTo>
                  <a:lnTo>
                    <a:pt x="288003" y="0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ln w="1265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94096" y="117439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29">
                  <a:moveTo>
                    <a:pt x="0" y="0"/>
                  </a:moveTo>
                  <a:lnTo>
                    <a:pt x="25980" y="0"/>
                  </a:lnTo>
                  <a:lnTo>
                    <a:pt x="49943" y="0"/>
                  </a:lnTo>
                  <a:lnTo>
                    <a:pt x="73906" y="0"/>
                  </a:lnTo>
                  <a:lnTo>
                    <a:pt x="9988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9009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3634" y="1147266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45096" y="940601"/>
            <a:ext cx="3451860" cy="10718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44450" algn="ctr">
              <a:lnSpc>
                <a:spcPct val="100000"/>
              </a:lnSpc>
              <a:spcBef>
                <a:spcPts val="655"/>
              </a:spcBef>
              <a:tabLst>
                <a:tab pos="431800" algn="l"/>
                <a:tab pos="863600" algn="l"/>
                <a:tab pos="1295400" algn="l"/>
                <a:tab pos="1727835" algn="l"/>
                <a:tab pos="2159635" algn="l"/>
                <a:tab pos="2591435" algn="l"/>
                <a:tab pos="3023870" algn="l"/>
              </a:tabLst>
            </a:pP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1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2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3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4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5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6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7</a:t>
            </a:r>
            <a:r>
              <a:rPr sz="1800" baseline="-11574" dirty="0">
                <a:latin typeface="Gill Sans MT"/>
                <a:cs typeface="Gill Sans MT"/>
              </a:rPr>
              <a:t>	</a:t>
            </a:r>
            <a:r>
              <a:rPr sz="1700" i="1" spc="-25" dirty="0">
                <a:latin typeface="Arial Narrow"/>
                <a:cs typeface="Arial Narrow"/>
              </a:rPr>
              <a:t>O</a:t>
            </a:r>
            <a:r>
              <a:rPr sz="1800" spc="-37" baseline="-11574" dirty="0">
                <a:latin typeface="Gill Sans MT"/>
                <a:cs typeface="Gill Sans MT"/>
              </a:rPr>
              <a:t>8</a:t>
            </a:r>
            <a:endParaRPr sz="1800" baseline="-11574" dirty="0">
              <a:latin typeface="Gill Sans MT"/>
              <a:cs typeface="Gill Sans MT"/>
            </a:endParaRPr>
          </a:p>
          <a:p>
            <a:pPr marL="26034" algn="ctr">
              <a:lnSpc>
                <a:spcPct val="100000"/>
              </a:lnSpc>
              <a:spcBef>
                <a:spcPts val="565"/>
              </a:spcBef>
            </a:pP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8</a:t>
            </a:r>
            <a:endParaRPr sz="1700" dirty="0">
              <a:latin typeface="Arial Narrow"/>
              <a:cs typeface="Arial Narrow"/>
            </a:endParaRPr>
          </a:p>
          <a:p>
            <a:pPr marR="2846070" algn="ctr">
              <a:lnSpc>
                <a:spcPct val="100000"/>
              </a:lnSpc>
              <a:spcBef>
                <a:spcPts val="99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8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First</a:t>
            </a:r>
            <a:r>
              <a:rPr spc="22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774"/>
            <a:ext cx="31667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map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 </a:t>
            </a:r>
            <a:r>
              <a:rPr sz="1700" dirty="0">
                <a:latin typeface="Arial Narrow"/>
                <a:cs typeface="Arial Narrow"/>
              </a:rPr>
              <a:t>names,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First</a:t>
            </a:r>
            <a:r>
              <a:rPr spc="22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550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225" dirty="0"/>
              <a:t> </a:t>
            </a:r>
            <a:r>
              <a:rPr spc="60" dirty="0"/>
              <a:t>the</a:t>
            </a:r>
            <a:r>
              <a:rPr spc="235" dirty="0"/>
              <a:t> </a:t>
            </a:r>
            <a:r>
              <a:rPr spc="50" dirty="0"/>
              <a:t>map</a:t>
            </a:r>
            <a:r>
              <a:rPr spc="240" dirty="0"/>
              <a:t> </a:t>
            </a:r>
            <a:r>
              <a:rPr spc="80" dirty="0"/>
              <a:t>from</a:t>
            </a:r>
            <a:r>
              <a:rPr spc="235" dirty="0"/>
              <a:t> </a:t>
            </a:r>
            <a:r>
              <a:rPr dirty="0"/>
              <a:t>phone</a:t>
            </a:r>
            <a:r>
              <a:rPr spc="235" dirty="0"/>
              <a:t> </a:t>
            </a:r>
            <a:r>
              <a:rPr dirty="0"/>
              <a:t>numbers</a:t>
            </a:r>
            <a:r>
              <a:rPr spc="235" dirty="0"/>
              <a:t> </a:t>
            </a:r>
            <a:r>
              <a:rPr spc="85" dirty="0"/>
              <a:t>to </a:t>
            </a:r>
            <a:r>
              <a:rPr dirty="0"/>
              <a:t>names,</a:t>
            </a:r>
            <a:r>
              <a:rPr spc="195" dirty="0"/>
              <a:t> </a:t>
            </a: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40" dirty="0"/>
              <a:t> </a:t>
            </a:r>
            <a:r>
              <a:rPr spc="70" dirty="0"/>
              <a:t>function:</a:t>
            </a:r>
            <a:r>
              <a:rPr spc="455" dirty="0"/>
              <a:t> </a:t>
            </a:r>
            <a:r>
              <a:rPr dirty="0"/>
              <a:t>take</a:t>
            </a:r>
            <a:r>
              <a:rPr spc="235" dirty="0"/>
              <a:t> </a:t>
            </a:r>
            <a:r>
              <a:rPr spc="70" dirty="0"/>
              <a:t>first</a:t>
            </a:r>
            <a:r>
              <a:rPr spc="245" dirty="0"/>
              <a:t> </a:t>
            </a:r>
            <a:r>
              <a:rPr dirty="0"/>
              <a:t>three</a:t>
            </a:r>
            <a:r>
              <a:rPr spc="245" dirty="0"/>
              <a:t> </a:t>
            </a:r>
            <a:r>
              <a:rPr spc="45" dirty="0"/>
              <a:t>digits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4485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832420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30420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775980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247759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719539"/>
            <a:ext cx="194149" cy="194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105" y="758832"/>
            <a:ext cx="2938145" cy="217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Phone</a:t>
            </a:r>
            <a:r>
              <a:rPr sz="1700" spc="21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Book</a:t>
            </a:r>
            <a:r>
              <a:rPr sz="1700" spc="21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Data</a:t>
            </a:r>
            <a:r>
              <a:rPr sz="1700" spc="21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Arial Narrow"/>
                <a:cs typeface="Arial Narrow"/>
                <a:hlinkClick r:id="rId4" action="ppaction://hlinksldjump"/>
              </a:rPr>
              <a:t>Structure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Universal</a:t>
            </a:r>
            <a:r>
              <a:rPr sz="1700" spc="4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Family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Hashing</a:t>
            </a:r>
            <a:r>
              <a:rPr sz="1700" spc="355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Phone</a:t>
            </a:r>
            <a:r>
              <a:rPr sz="1700" spc="36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Numbers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Hashing</a:t>
            </a:r>
            <a:r>
              <a:rPr sz="1700" spc="405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Names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Analysis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65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of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Polynomial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Hashing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First</a:t>
            </a:r>
            <a:r>
              <a:rPr spc="22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550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225" dirty="0"/>
              <a:t> </a:t>
            </a:r>
            <a:r>
              <a:rPr spc="60" dirty="0"/>
              <a:t>the</a:t>
            </a:r>
            <a:r>
              <a:rPr spc="235" dirty="0"/>
              <a:t> </a:t>
            </a:r>
            <a:r>
              <a:rPr spc="50" dirty="0"/>
              <a:t>map</a:t>
            </a:r>
            <a:r>
              <a:rPr spc="240" dirty="0"/>
              <a:t> </a:t>
            </a:r>
            <a:r>
              <a:rPr spc="80" dirty="0"/>
              <a:t>from</a:t>
            </a:r>
            <a:r>
              <a:rPr spc="235" dirty="0"/>
              <a:t> </a:t>
            </a:r>
            <a:r>
              <a:rPr dirty="0"/>
              <a:t>phone</a:t>
            </a:r>
            <a:r>
              <a:rPr spc="235" dirty="0"/>
              <a:t> </a:t>
            </a:r>
            <a:r>
              <a:rPr dirty="0"/>
              <a:t>numbers</a:t>
            </a:r>
            <a:r>
              <a:rPr spc="235" dirty="0"/>
              <a:t> </a:t>
            </a:r>
            <a:r>
              <a:rPr spc="85" dirty="0"/>
              <a:t>to </a:t>
            </a:r>
            <a:r>
              <a:rPr dirty="0"/>
              <a:t>names,</a:t>
            </a:r>
            <a:r>
              <a:rPr spc="195" dirty="0"/>
              <a:t> </a:t>
            </a: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40" dirty="0"/>
              <a:t> </a:t>
            </a:r>
            <a:r>
              <a:rPr spc="70" dirty="0"/>
              <a:t>function:</a:t>
            </a:r>
            <a:r>
              <a:rPr spc="455" dirty="0"/>
              <a:t> </a:t>
            </a:r>
            <a:r>
              <a:rPr dirty="0"/>
              <a:t>take</a:t>
            </a:r>
            <a:r>
              <a:rPr spc="235" dirty="0"/>
              <a:t> </a:t>
            </a:r>
            <a:r>
              <a:rPr spc="70" dirty="0"/>
              <a:t>first</a:t>
            </a:r>
            <a:r>
              <a:rPr spc="245" dirty="0"/>
              <a:t> </a:t>
            </a:r>
            <a:r>
              <a:rPr dirty="0"/>
              <a:t>three</a:t>
            </a:r>
            <a:r>
              <a:rPr spc="245" dirty="0"/>
              <a:t> </a:t>
            </a:r>
            <a:r>
              <a:rPr spc="45" dirty="0"/>
              <a:t>digits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spc="65" dirty="0">
                <a:latin typeface="Arial Narrow"/>
                <a:cs typeface="Arial Narrow"/>
              </a:rPr>
              <a:t>h</a:t>
            </a:r>
            <a:r>
              <a:rPr spc="65" dirty="0">
                <a:latin typeface="Tahoma"/>
                <a:cs typeface="Tahoma"/>
              </a:rPr>
              <a:t>(</a:t>
            </a:r>
            <a:r>
              <a:rPr spc="65" dirty="0">
                <a:latin typeface="Palatino Linotype"/>
                <a:cs typeface="Palatino Linotype"/>
              </a:rPr>
              <a:t>800-</a:t>
            </a:r>
            <a:r>
              <a:rPr spc="90" dirty="0">
                <a:latin typeface="Palatino Linotype"/>
                <a:cs typeface="Palatino Linotype"/>
              </a:rPr>
              <a:t>123-45-</a:t>
            </a:r>
            <a:r>
              <a:rPr spc="55" dirty="0">
                <a:latin typeface="Palatino Linotype"/>
                <a:cs typeface="Palatino Linotype"/>
              </a:rPr>
              <a:t>67</a:t>
            </a:r>
            <a:r>
              <a:rPr spc="55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/>
              <a:t>800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4485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First</a:t>
            </a:r>
            <a:r>
              <a:rPr spc="22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550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For</a:t>
            </a:r>
            <a:r>
              <a:rPr spc="225" dirty="0"/>
              <a:t> </a:t>
            </a:r>
            <a:r>
              <a:rPr spc="60" dirty="0"/>
              <a:t>the</a:t>
            </a:r>
            <a:r>
              <a:rPr spc="235" dirty="0"/>
              <a:t> </a:t>
            </a:r>
            <a:r>
              <a:rPr spc="50" dirty="0"/>
              <a:t>map</a:t>
            </a:r>
            <a:r>
              <a:rPr spc="240" dirty="0"/>
              <a:t> </a:t>
            </a:r>
            <a:r>
              <a:rPr spc="80" dirty="0"/>
              <a:t>from</a:t>
            </a:r>
            <a:r>
              <a:rPr spc="235" dirty="0"/>
              <a:t> </a:t>
            </a:r>
            <a:r>
              <a:rPr dirty="0"/>
              <a:t>phone</a:t>
            </a:r>
            <a:r>
              <a:rPr spc="235" dirty="0"/>
              <a:t> </a:t>
            </a:r>
            <a:r>
              <a:rPr dirty="0"/>
              <a:t>numbers</a:t>
            </a:r>
            <a:r>
              <a:rPr spc="235" dirty="0"/>
              <a:t> </a:t>
            </a:r>
            <a:r>
              <a:rPr spc="85" dirty="0"/>
              <a:t>to </a:t>
            </a:r>
            <a:r>
              <a:rPr dirty="0"/>
              <a:t>names,</a:t>
            </a:r>
            <a:r>
              <a:rPr spc="195" dirty="0"/>
              <a:t> </a:t>
            </a: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40" dirty="0"/>
              <a:t> </a:t>
            </a:r>
            <a:r>
              <a:rPr spc="70" dirty="0"/>
              <a:t>function:</a:t>
            </a:r>
            <a:r>
              <a:rPr spc="455" dirty="0"/>
              <a:t> </a:t>
            </a:r>
            <a:r>
              <a:rPr dirty="0"/>
              <a:t>take</a:t>
            </a:r>
            <a:r>
              <a:rPr spc="235" dirty="0"/>
              <a:t> </a:t>
            </a:r>
            <a:r>
              <a:rPr spc="70" dirty="0"/>
              <a:t>first</a:t>
            </a:r>
            <a:r>
              <a:rPr spc="245" dirty="0"/>
              <a:t> </a:t>
            </a:r>
            <a:r>
              <a:rPr dirty="0"/>
              <a:t>three</a:t>
            </a:r>
            <a:r>
              <a:rPr spc="245" dirty="0"/>
              <a:t> </a:t>
            </a:r>
            <a:r>
              <a:rPr spc="45" dirty="0"/>
              <a:t>digits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spc="65" dirty="0">
                <a:latin typeface="Arial Narrow"/>
                <a:cs typeface="Arial Narrow"/>
              </a:rPr>
              <a:t>h</a:t>
            </a:r>
            <a:r>
              <a:rPr spc="65" dirty="0">
                <a:latin typeface="Tahoma"/>
                <a:cs typeface="Tahoma"/>
              </a:rPr>
              <a:t>(</a:t>
            </a:r>
            <a:r>
              <a:rPr spc="65" dirty="0">
                <a:latin typeface="Palatino Linotype"/>
                <a:cs typeface="Palatino Linotype"/>
              </a:rPr>
              <a:t>800-</a:t>
            </a:r>
            <a:r>
              <a:rPr spc="90" dirty="0">
                <a:latin typeface="Palatino Linotype"/>
                <a:cs typeface="Palatino Linotype"/>
              </a:rPr>
              <a:t>123-45-</a:t>
            </a:r>
            <a:r>
              <a:rPr spc="55" dirty="0">
                <a:latin typeface="Palatino Linotype"/>
                <a:cs typeface="Palatino Linotype"/>
              </a:rPr>
              <a:t>67</a:t>
            </a:r>
            <a:r>
              <a:rPr spc="55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/>
              <a:t>800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spc="55" dirty="0">
                <a:solidFill>
                  <a:srgbClr val="FF0000"/>
                </a:solidFill>
              </a:rPr>
              <a:t>Problem:</a:t>
            </a:r>
            <a:r>
              <a:rPr spc="3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area</a:t>
            </a:r>
            <a:r>
              <a:rPr spc="14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4485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81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First</a:t>
            </a:r>
            <a:r>
              <a:rPr spc="22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774"/>
            <a:ext cx="3166745" cy="240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For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map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 </a:t>
            </a:r>
            <a:r>
              <a:rPr sz="1700" dirty="0">
                <a:latin typeface="Arial Narrow"/>
                <a:cs typeface="Arial Narrow"/>
              </a:rPr>
              <a:t>names,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function:</a:t>
            </a:r>
            <a:r>
              <a:rPr sz="1700" spc="4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take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first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three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digits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800-</a:t>
            </a:r>
            <a:r>
              <a:rPr sz="1700" spc="90" dirty="0">
                <a:latin typeface="Palatino Linotype"/>
                <a:cs typeface="Palatino Linotype"/>
              </a:rPr>
              <a:t>123-45-</a:t>
            </a:r>
            <a:r>
              <a:rPr sz="1700" spc="55" dirty="0">
                <a:latin typeface="Palatino Linotype"/>
                <a:cs typeface="Palatino Linotype"/>
              </a:rPr>
              <a:t>67</a:t>
            </a:r>
            <a:r>
              <a:rPr sz="1700" spc="55" dirty="0">
                <a:latin typeface="Tahoma"/>
                <a:cs typeface="Tahoma"/>
              </a:rPr>
              <a:t>)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800</a:t>
            </a:r>
            <a:endParaRPr sz="1700">
              <a:latin typeface="Arial Narrow"/>
              <a:cs typeface="Arial Narrow"/>
            </a:endParaRPr>
          </a:p>
          <a:p>
            <a:pPr marL="12700" marR="1195705">
              <a:lnSpc>
                <a:spcPct val="114799"/>
              </a:lnSpc>
              <a:spcBef>
                <a:spcPts val="150"/>
              </a:spcBef>
            </a:pPr>
            <a:r>
              <a:rPr sz="1700" spc="55" dirty="0">
                <a:solidFill>
                  <a:srgbClr val="FF0000"/>
                </a:solidFill>
                <a:latin typeface="Arial Narrow"/>
                <a:cs typeface="Arial Narrow"/>
              </a:rPr>
              <a:t>Problem:</a:t>
            </a:r>
            <a:r>
              <a:rPr sz="1700" spc="3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area</a:t>
            </a:r>
            <a:r>
              <a:rPr sz="1700" spc="14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Arial Narrow"/>
                <a:cs typeface="Arial Narrow"/>
              </a:rPr>
              <a:t>code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425-</a:t>
            </a:r>
            <a:r>
              <a:rPr sz="1700" spc="90" dirty="0">
                <a:latin typeface="Palatino Linotype"/>
                <a:cs typeface="Palatino Linotype"/>
              </a:rPr>
              <a:t>234-55-</a:t>
            </a:r>
            <a:r>
              <a:rPr sz="1700" spc="55" dirty="0">
                <a:latin typeface="Palatino Linotype"/>
                <a:cs typeface="Palatino Linotype"/>
              </a:rPr>
              <a:t>67</a:t>
            </a:r>
            <a:r>
              <a:rPr sz="1700" spc="5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425-</a:t>
            </a:r>
            <a:r>
              <a:rPr sz="1700" spc="90" dirty="0">
                <a:latin typeface="Palatino Linotype"/>
                <a:cs typeface="Palatino Linotype"/>
              </a:rPr>
              <a:t>123-45-</a:t>
            </a:r>
            <a:r>
              <a:rPr sz="1700" spc="55" dirty="0">
                <a:latin typeface="Palatino Linotype"/>
                <a:cs typeface="Palatino Linotype"/>
              </a:rPr>
              <a:t>67</a:t>
            </a:r>
            <a:r>
              <a:rPr sz="1700" spc="5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70" dirty="0">
                <a:latin typeface="Arial Narrow"/>
                <a:cs typeface="Arial Narrow"/>
              </a:rPr>
              <a:t>h</a:t>
            </a:r>
            <a:r>
              <a:rPr sz="1700" spc="70" dirty="0">
                <a:latin typeface="Tahoma"/>
                <a:cs typeface="Tahoma"/>
              </a:rPr>
              <a:t>(</a:t>
            </a:r>
            <a:r>
              <a:rPr sz="1700" spc="70" dirty="0">
                <a:latin typeface="Palatino Linotype"/>
                <a:cs typeface="Palatino Linotype"/>
              </a:rPr>
              <a:t>425-</a:t>
            </a:r>
            <a:r>
              <a:rPr sz="1700" spc="100" dirty="0">
                <a:latin typeface="Palatino Linotype"/>
                <a:cs typeface="Palatino Linotype"/>
              </a:rPr>
              <a:t>223-</a:t>
            </a:r>
            <a:r>
              <a:rPr sz="1700" spc="95" dirty="0">
                <a:latin typeface="Palatino Linotype"/>
                <a:cs typeface="Palatino Linotype"/>
              </a:rPr>
              <a:t>23-</a:t>
            </a:r>
            <a:r>
              <a:rPr sz="1700" spc="65" dirty="0">
                <a:latin typeface="Palatino Linotype"/>
                <a:cs typeface="Palatino Linotype"/>
              </a:rPr>
              <a:t>23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Cambria"/>
                <a:cs typeface="Cambria"/>
              </a:rPr>
              <a:t>·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·</a:t>
            </a:r>
            <a:r>
              <a:rPr sz="1700" spc="-8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·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425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485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81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39746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065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Last</a:t>
            </a:r>
            <a:r>
              <a:rPr spc="21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87051"/>
            <a:ext cx="14611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065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Last</a:t>
            </a:r>
            <a:r>
              <a:rPr spc="21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33094"/>
            <a:ext cx="3124200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function:</a:t>
            </a:r>
            <a:r>
              <a:rPr sz="1700" spc="55" dirty="0">
                <a:latin typeface="Arial Narrow"/>
                <a:cs typeface="Arial Narrow"/>
              </a:rPr>
              <a:t>  </a:t>
            </a:r>
            <a:r>
              <a:rPr sz="1700" dirty="0">
                <a:latin typeface="Arial Narrow"/>
                <a:cs typeface="Arial Narrow"/>
              </a:rPr>
              <a:t>take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last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three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digits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404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065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Last</a:t>
            </a:r>
            <a:r>
              <a:rPr spc="21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3021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0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75" dirty="0"/>
              <a:t> </a:t>
            </a:r>
            <a:r>
              <a:rPr spc="70" dirty="0"/>
              <a:t>function:</a:t>
            </a:r>
            <a:r>
              <a:rPr spc="55" dirty="0"/>
              <a:t>  </a:t>
            </a:r>
            <a:r>
              <a:rPr dirty="0"/>
              <a:t>take</a:t>
            </a:r>
            <a:r>
              <a:rPr spc="275" dirty="0"/>
              <a:t> </a:t>
            </a:r>
            <a:r>
              <a:rPr dirty="0"/>
              <a:t>last</a:t>
            </a:r>
            <a:r>
              <a:rPr spc="280" dirty="0"/>
              <a:t> </a:t>
            </a:r>
            <a:r>
              <a:rPr dirty="0"/>
              <a:t>three</a:t>
            </a:r>
            <a:r>
              <a:rPr spc="280" dirty="0"/>
              <a:t> </a:t>
            </a:r>
            <a:r>
              <a:rPr spc="45" dirty="0"/>
              <a:t>digits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spc="65" dirty="0">
                <a:latin typeface="Arial Narrow"/>
                <a:cs typeface="Arial Narrow"/>
              </a:rPr>
              <a:t>h</a:t>
            </a:r>
            <a:r>
              <a:rPr spc="65" dirty="0">
                <a:latin typeface="Tahoma"/>
                <a:cs typeface="Tahoma"/>
              </a:rPr>
              <a:t>(</a:t>
            </a:r>
            <a:r>
              <a:rPr spc="65" dirty="0">
                <a:latin typeface="Palatino Linotype"/>
                <a:cs typeface="Palatino Linotype"/>
              </a:rPr>
              <a:t>800-</a:t>
            </a:r>
            <a:r>
              <a:rPr spc="90" dirty="0">
                <a:latin typeface="Palatino Linotype"/>
                <a:cs typeface="Palatino Linotype"/>
              </a:rPr>
              <a:t>123-45-</a:t>
            </a:r>
            <a:r>
              <a:rPr spc="55" dirty="0">
                <a:latin typeface="Palatino Linotype"/>
                <a:cs typeface="Palatino Linotype"/>
              </a:rPr>
              <a:t>67</a:t>
            </a:r>
            <a:r>
              <a:rPr spc="55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/>
              <a:t>567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404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567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065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Last</a:t>
            </a:r>
            <a:r>
              <a:rPr spc="210" dirty="0"/>
              <a:t> </a:t>
            </a:r>
            <a:r>
              <a:rPr spc="95" dirty="0"/>
              <a:t>Digits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3021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0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75" dirty="0"/>
              <a:t> </a:t>
            </a:r>
            <a:r>
              <a:rPr spc="70" dirty="0"/>
              <a:t>function:</a:t>
            </a:r>
            <a:r>
              <a:rPr spc="55" dirty="0"/>
              <a:t>  </a:t>
            </a:r>
            <a:r>
              <a:rPr dirty="0"/>
              <a:t>take</a:t>
            </a:r>
            <a:r>
              <a:rPr spc="275" dirty="0"/>
              <a:t> </a:t>
            </a:r>
            <a:r>
              <a:rPr dirty="0"/>
              <a:t>last</a:t>
            </a:r>
            <a:r>
              <a:rPr spc="280" dirty="0"/>
              <a:t> </a:t>
            </a:r>
            <a:r>
              <a:rPr dirty="0"/>
              <a:t>three</a:t>
            </a:r>
            <a:r>
              <a:rPr spc="280" dirty="0"/>
              <a:t> </a:t>
            </a:r>
            <a:r>
              <a:rPr spc="45" dirty="0"/>
              <a:t>digits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spc="65" dirty="0">
                <a:latin typeface="Arial Narrow"/>
                <a:cs typeface="Arial Narrow"/>
              </a:rPr>
              <a:t>h</a:t>
            </a:r>
            <a:r>
              <a:rPr spc="65" dirty="0">
                <a:latin typeface="Tahoma"/>
                <a:cs typeface="Tahoma"/>
              </a:rPr>
              <a:t>(</a:t>
            </a:r>
            <a:r>
              <a:rPr spc="65" dirty="0">
                <a:latin typeface="Palatino Linotype"/>
                <a:cs typeface="Palatino Linotype"/>
              </a:rPr>
              <a:t>800-</a:t>
            </a:r>
            <a:r>
              <a:rPr spc="90" dirty="0">
                <a:latin typeface="Palatino Linotype"/>
                <a:cs typeface="Palatino Linotype"/>
              </a:rPr>
              <a:t>123-45-</a:t>
            </a:r>
            <a:r>
              <a:rPr spc="55" dirty="0">
                <a:latin typeface="Palatino Linotype"/>
                <a:cs typeface="Palatino Linotype"/>
              </a:rPr>
              <a:t>67</a:t>
            </a:r>
            <a:r>
              <a:rPr spc="55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/>
              <a:t>567</a:t>
            </a:r>
          </a:p>
          <a:p>
            <a:pPr marL="487680" marR="5080">
              <a:lnSpc>
                <a:spcPct val="107400"/>
              </a:lnSpc>
              <a:spcBef>
                <a:spcPts val="300"/>
              </a:spcBef>
            </a:pPr>
            <a:r>
              <a:rPr spc="55" dirty="0">
                <a:solidFill>
                  <a:srgbClr val="FF0000"/>
                </a:solidFill>
              </a:rPr>
              <a:t>Problem</a:t>
            </a:r>
            <a:r>
              <a:rPr spc="229" dirty="0">
                <a:solidFill>
                  <a:srgbClr val="FF0000"/>
                </a:solidFill>
              </a:rPr>
              <a:t> </a:t>
            </a:r>
            <a:r>
              <a:rPr spc="85" dirty="0">
                <a:solidFill>
                  <a:srgbClr val="FF0000"/>
                </a:solidFill>
              </a:rPr>
              <a:t>if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spc="50" dirty="0">
                <a:solidFill>
                  <a:srgbClr val="FF0000"/>
                </a:solidFill>
              </a:rPr>
              <a:t>many</a:t>
            </a:r>
            <a:r>
              <a:rPr spc="229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phone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numbers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end </a:t>
            </a:r>
            <a:r>
              <a:rPr spc="105" dirty="0">
                <a:solidFill>
                  <a:srgbClr val="FF0000"/>
                </a:solidFill>
              </a:rPr>
              <a:t>with</a:t>
            </a:r>
            <a:r>
              <a:rPr spc="2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three</a:t>
            </a:r>
            <a:r>
              <a:rPr spc="2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zeros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404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567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730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Random</a:t>
            </a:r>
            <a:r>
              <a:rPr spc="225" dirty="0"/>
              <a:t> </a:t>
            </a:r>
            <a:r>
              <a:rPr spc="-2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49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37839"/>
            <a:ext cx="14611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Random</a:t>
            </a:r>
            <a:r>
              <a:rPr spc="225" dirty="0"/>
              <a:t> </a:t>
            </a:r>
            <a:r>
              <a:rPr spc="-2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49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83883"/>
            <a:ext cx="2729865" cy="9366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function:</a:t>
            </a:r>
            <a:r>
              <a:rPr sz="1700" spc="36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number </a:t>
            </a:r>
            <a:r>
              <a:rPr sz="1700" dirty="0">
                <a:latin typeface="Arial Narrow"/>
                <a:cs typeface="Arial Narrow"/>
              </a:rPr>
              <a:t>between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999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912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Random</a:t>
            </a:r>
            <a:r>
              <a:rPr spc="225" dirty="0"/>
              <a:t> </a:t>
            </a:r>
            <a:r>
              <a:rPr spc="-2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49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809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Select</a:t>
            </a:r>
            <a:r>
              <a:rPr spc="195" dirty="0"/>
              <a:t> </a:t>
            </a:r>
            <a:r>
              <a:rPr i="1" spc="114" dirty="0">
                <a:latin typeface="Arial Narrow"/>
                <a:cs typeface="Arial Narrow"/>
              </a:rPr>
              <a:t>m</a:t>
            </a:r>
            <a:r>
              <a:rPr i="1" spc="130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/>
              <a:t>1000</a:t>
            </a:r>
          </a:p>
          <a:p>
            <a:pPr marL="487680" marR="304800">
              <a:lnSpc>
                <a:spcPct val="107400"/>
              </a:lnSpc>
              <a:spcBef>
                <a:spcPts val="300"/>
              </a:spcBef>
            </a:pPr>
            <a:r>
              <a:rPr dirty="0"/>
              <a:t>Hash</a:t>
            </a:r>
            <a:r>
              <a:rPr spc="180" dirty="0"/>
              <a:t> </a:t>
            </a:r>
            <a:r>
              <a:rPr spc="70" dirty="0"/>
              <a:t>function:</a:t>
            </a:r>
            <a:r>
              <a:rPr spc="365" dirty="0"/>
              <a:t> </a:t>
            </a:r>
            <a:r>
              <a:rPr spc="55" dirty="0"/>
              <a:t>random</a:t>
            </a:r>
            <a:r>
              <a:rPr spc="180" dirty="0"/>
              <a:t> </a:t>
            </a:r>
            <a:r>
              <a:rPr spc="45" dirty="0"/>
              <a:t>number </a:t>
            </a:r>
            <a:r>
              <a:rPr dirty="0"/>
              <a:t>between</a:t>
            </a:r>
            <a:r>
              <a:rPr spc="245" dirty="0"/>
              <a:t> </a:t>
            </a:r>
            <a:r>
              <a:rPr dirty="0"/>
              <a:t>0</a:t>
            </a:r>
            <a:r>
              <a:rPr spc="254" dirty="0"/>
              <a:t> </a:t>
            </a:r>
            <a:r>
              <a:rPr dirty="0"/>
              <a:t>and</a:t>
            </a:r>
            <a:r>
              <a:rPr spc="254" dirty="0"/>
              <a:t> </a:t>
            </a:r>
            <a:r>
              <a:rPr spc="-25" dirty="0"/>
              <a:t>999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spc="70" dirty="0">
                <a:solidFill>
                  <a:srgbClr val="00FF00"/>
                </a:solidFill>
              </a:rPr>
              <a:t>Uniform</a:t>
            </a:r>
            <a:r>
              <a:rPr spc="165" dirty="0">
                <a:solidFill>
                  <a:srgbClr val="00FF00"/>
                </a:solidFill>
              </a:rPr>
              <a:t> </a:t>
            </a:r>
            <a:r>
              <a:rPr spc="70" dirty="0">
                <a:solidFill>
                  <a:srgbClr val="00FF00"/>
                </a:solidFill>
              </a:rPr>
              <a:t>distribution</a:t>
            </a:r>
            <a:r>
              <a:rPr spc="175" dirty="0">
                <a:solidFill>
                  <a:srgbClr val="00FF00"/>
                </a:solidFill>
              </a:rPr>
              <a:t> </a:t>
            </a:r>
            <a:r>
              <a:rPr spc="65" dirty="0">
                <a:solidFill>
                  <a:srgbClr val="00FF00"/>
                </a:solidFill>
              </a:rPr>
              <a:t>of</a:t>
            </a:r>
            <a:r>
              <a:rPr spc="175" dirty="0">
                <a:solidFill>
                  <a:srgbClr val="00FF00"/>
                </a:solidFill>
              </a:rPr>
              <a:t> </a:t>
            </a:r>
            <a:r>
              <a:rPr dirty="0">
                <a:solidFill>
                  <a:srgbClr val="00FF00"/>
                </a:solidFill>
              </a:rPr>
              <a:t>hash</a:t>
            </a:r>
            <a:r>
              <a:rPr spc="170" dirty="0">
                <a:solidFill>
                  <a:srgbClr val="00FF00"/>
                </a:solidFill>
              </a:rPr>
              <a:t> </a:t>
            </a:r>
            <a:r>
              <a:rPr spc="-10" dirty="0">
                <a:solidFill>
                  <a:srgbClr val="00FF00"/>
                </a:solidFill>
              </a:rPr>
              <a:t>values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1912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859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0014"/>
            <a:ext cx="4029710" cy="334010"/>
          </a:xfrm>
          <a:custGeom>
            <a:avLst/>
            <a:gdLst/>
            <a:ahLst/>
            <a:cxnLst/>
            <a:rect l="l" t="t" r="r" b="b"/>
            <a:pathLst>
              <a:path w="4029710" h="334009">
                <a:moveTo>
                  <a:pt x="0" y="333387"/>
                </a:moveTo>
                <a:lnTo>
                  <a:pt x="4029354" y="333387"/>
                </a:lnTo>
                <a:lnTo>
                  <a:pt x="4029354" y="0"/>
                </a:lnTo>
                <a:lnTo>
                  <a:pt x="0" y="0"/>
                </a:lnTo>
                <a:lnTo>
                  <a:pt x="0" y="33338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47694"/>
            <a:ext cx="1290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7F00"/>
                </a:solidFill>
              </a:rPr>
              <a:t>Phone</a:t>
            </a:r>
            <a:r>
              <a:rPr sz="2050" spc="360" dirty="0">
                <a:solidFill>
                  <a:srgbClr val="007F00"/>
                </a:solidFill>
              </a:rPr>
              <a:t> </a:t>
            </a:r>
            <a:r>
              <a:rPr sz="2050" spc="75" dirty="0">
                <a:solidFill>
                  <a:srgbClr val="007F00"/>
                </a:solidFill>
              </a:rPr>
              <a:t>Book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289331" y="603402"/>
            <a:ext cx="4029710" cy="2492375"/>
            <a:chOff x="289331" y="603402"/>
            <a:chExt cx="4029710" cy="2492375"/>
          </a:xfrm>
        </p:grpSpPr>
        <p:sp>
          <p:nvSpPr>
            <p:cNvPr id="5" name="object 5"/>
            <p:cNvSpPr/>
            <p:nvPr/>
          </p:nvSpPr>
          <p:spPr>
            <a:xfrm>
              <a:off x="289331" y="603402"/>
              <a:ext cx="4029710" cy="2492375"/>
            </a:xfrm>
            <a:custGeom>
              <a:avLst/>
              <a:gdLst/>
              <a:ahLst/>
              <a:cxnLst/>
              <a:rect l="l" t="t" r="r" b="b"/>
              <a:pathLst>
                <a:path w="4029710" h="2492375">
                  <a:moveTo>
                    <a:pt x="4029354" y="0"/>
                  </a:moveTo>
                  <a:lnTo>
                    <a:pt x="0" y="0"/>
                  </a:lnTo>
                  <a:lnTo>
                    <a:pt x="0" y="2491994"/>
                  </a:lnTo>
                  <a:lnTo>
                    <a:pt x="4029354" y="249199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12" y="1938921"/>
              <a:ext cx="94615" cy="727075"/>
            </a:xfrm>
            <a:custGeom>
              <a:avLst/>
              <a:gdLst/>
              <a:ahLst/>
              <a:cxnLst/>
              <a:rect l="l" t="t" r="r" b="b"/>
              <a:pathLst>
                <a:path w="94615" h="727075">
                  <a:moveTo>
                    <a:pt x="94234" y="632625"/>
                  </a:moveTo>
                  <a:lnTo>
                    <a:pt x="0" y="632625"/>
                  </a:lnTo>
                  <a:lnTo>
                    <a:pt x="0" y="726859"/>
                  </a:lnTo>
                  <a:lnTo>
                    <a:pt x="94234" y="726859"/>
                  </a:lnTo>
                  <a:lnTo>
                    <a:pt x="94234" y="632625"/>
                  </a:lnTo>
                  <a:close/>
                </a:path>
                <a:path w="94615" h="727075">
                  <a:moveTo>
                    <a:pt x="94234" y="316306"/>
                  </a:moveTo>
                  <a:lnTo>
                    <a:pt x="0" y="316306"/>
                  </a:lnTo>
                  <a:lnTo>
                    <a:pt x="0" y="410540"/>
                  </a:lnTo>
                  <a:lnTo>
                    <a:pt x="94234" y="410540"/>
                  </a:lnTo>
                  <a:lnTo>
                    <a:pt x="94234" y="316306"/>
                  </a:lnTo>
                  <a:close/>
                </a:path>
                <a:path w="94615" h="727075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34429"/>
            <a:ext cx="3705860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Design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data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structure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store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your </a:t>
            </a:r>
            <a:r>
              <a:rPr sz="1700" spc="55" dirty="0">
                <a:latin typeface="Arial Narrow"/>
                <a:cs typeface="Arial Narrow"/>
              </a:rPr>
              <a:t>contacts: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names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people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along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their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numbers.</a:t>
            </a:r>
            <a:r>
              <a:rPr sz="1700" spc="46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The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following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operations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fast:</a:t>
            </a:r>
            <a:endParaRPr sz="1700">
              <a:latin typeface="Arial Narrow"/>
              <a:cs typeface="Arial Narrow"/>
            </a:endParaRPr>
          </a:p>
          <a:p>
            <a:pPr marL="449580" marR="1111885">
              <a:lnSpc>
                <a:spcPct val="122100"/>
              </a:lnSpc>
            </a:pPr>
            <a:r>
              <a:rPr sz="1700" spc="65" dirty="0">
                <a:latin typeface="Arial Narrow"/>
                <a:cs typeface="Arial Narrow"/>
              </a:rPr>
              <a:t>Add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delete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contacts, </a:t>
            </a:r>
            <a:r>
              <a:rPr sz="1700" dirty="0">
                <a:latin typeface="Arial Narrow"/>
                <a:cs typeface="Arial Narrow"/>
              </a:rPr>
              <a:t>Call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person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by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name,</a:t>
            </a:r>
            <a:endParaRPr sz="1700">
              <a:latin typeface="Arial Narrow"/>
              <a:cs typeface="Arial Narrow"/>
            </a:endParaRPr>
          </a:p>
          <a:p>
            <a:pPr marL="449580" marR="167005">
              <a:lnSpc>
                <a:spcPct val="107400"/>
              </a:lnSpc>
              <a:spcBef>
                <a:spcPts val="300"/>
              </a:spcBef>
            </a:pPr>
            <a:r>
              <a:rPr sz="1700" spc="55" dirty="0">
                <a:latin typeface="Arial Narrow"/>
                <a:cs typeface="Arial Narrow"/>
              </a:rPr>
              <a:t>Determine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who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calling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given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their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number.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Random</a:t>
            </a:r>
            <a:r>
              <a:rPr spc="225" dirty="0"/>
              <a:t> </a:t>
            </a:r>
            <a:r>
              <a:rPr spc="-2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49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83883"/>
            <a:ext cx="3463925" cy="21259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  <a:p>
            <a:pPr marL="12700" marR="73914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function:</a:t>
            </a:r>
            <a:r>
              <a:rPr sz="1700" spc="36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number </a:t>
            </a:r>
            <a:r>
              <a:rPr sz="1700" dirty="0">
                <a:latin typeface="Arial Narrow"/>
                <a:cs typeface="Arial Narrow"/>
              </a:rPr>
              <a:t>between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999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70" dirty="0">
                <a:solidFill>
                  <a:srgbClr val="00FF00"/>
                </a:solidFill>
                <a:latin typeface="Arial Narrow"/>
                <a:cs typeface="Arial Narrow"/>
              </a:rPr>
              <a:t>Uniform</a:t>
            </a:r>
            <a:r>
              <a:rPr sz="1700" spc="16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70" dirty="0">
                <a:solidFill>
                  <a:srgbClr val="00FF00"/>
                </a:solidFill>
                <a:latin typeface="Arial Narrow"/>
                <a:cs typeface="Arial Narrow"/>
              </a:rPr>
              <a:t>distribution</a:t>
            </a:r>
            <a:r>
              <a:rPr sz="1700" spc="17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FF00"/>
                </a:solidFill>
                <a:latin typeface="Arial Narrow"/>
                <a:cs typeface="Arial Narrow"/>
              </a:rPr>
              <a:t>of</a:t>
            </a:r>
            <a:r>
              <a:rPr sz="1700" spc="17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FF00"/>
                </a:solidFill>
                <a:latin typeface="Arial Narrow"/>
                <a:cs typeface="Arial Narrow"/>
              </a:rPr>
              <a:t>hash</a:t>
            </a:r>
            <a:r>
              <a:rPr sz="1700" spc="170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00FF00"/>
                </a:solidFill>
                <a:latin typeface="Arial Narrow"/>
                <a:cs typeface="Arial Narrow"/>
              </a:rPr>
              <a:t>values </a:t>
            </a:r>
            <a:r>
              <a:rPr sz="1700" spc="70" dirty="0">
                <a:latin typeface="Arial Narrow"/>
                <a:cs typeface="Arial Narrow"/>
              </a:rPr>
              <a:t>Different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value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when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again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we</a:t>
            </a:r>
            <a:r>
              <a:rPr sz="1700" spc="19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90" dirty="0">
                <a:solidFill>
                  <a:srgbClr val="FF0000"/>
                </a:solidFill>
                <a:latin typeface="Arial Narrow"/>
                <a:cs typeface="Arial Narrow"/>
              </a:rPr>
              <a:t>won’t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be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able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110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r>
              <a:rPr sz="1700" spc="20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Arial Narrow"/>
                <a:cs typeface="Arial Narrow"/>
              </a:rPr>
              <a:t>find </a:t>
            </a:r>
            <a:r>
              <a:rPr sz="1700" spc="55" dirty="0">
                <a:solidFill>
                  <a:srgbClr val="FF0000"/>
                </a:solidFill>
                <a:latin typeface="Arial Narrow"/>
                <a:cs typeface="Arial Narrow"/>
              </a:rPr>
              <a:t>anything!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912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859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022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Random</a:t>
            </a:r>
            <a:r>
              <a:rPr spc="225" dirty="0"/>
              <a:t> </a:t>
            </a:r>
            <a:r>
              <a:rPr spc="-2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49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83883"/>
            <a:ext cx="3463925" cy="24422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3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1000</a:t>
            </a:r>
            <a:endParaRPr sz="1700">
              <a:latin typeface="Arial Narrow"/>
              <a:cs typeface="Arial Narrow"/>
            </a:endParaRPr>
          </a:p>
          <a:p>
            <a:pPr marL="12700" marR="73914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function:</a:t>
            </a:r>
            <a:r>
              <a:rPr sz="1700" spc="36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number </a:t>
            </a:r>
            <a:r>
              <a:rPr sz="1700" dirty="0">
                <a:latin typeface="Arial Narrow"/>
                <a:cs typeface="Arial Narrow"/>
              </a:rPr>
              <a:t>between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999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12300"/>
              </a:lnSpc>
              <a:spcBef>
                <a:spcPts val="200"/>
              </a:spcBef>
            </a:pPr>
            <a:r>
              <a:rPr sz="1700" spc="70" dirty="0">
                <a:solidFill>
                  <a:srgbClr val="00FF00"/>
                </a:solidFill>
                <a:latin typeface="Arial Narrow"/>
                <a:cs typeface="Arial Narrow"/>
              </a:rPr>
              <a:t>Uniform</a:t>
            </a:r>
            <a:r>
              <a:rPr sz="1700" spc="16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70" dirty="0">
                <a:solidFill>
                  <a:srgbClr val="00FF00"/>
                </a:solidFill>
                <a:latin typeface="Arial Narrow"/>
                <a:cs typeface="Arial Narrow"/>
              </a:rPr>
              <a:t>distribution</a:t>
            </a:r>
            <a:r>
              <a:rPr sz="1700" spc="17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FF00"/>
                </a:solidFill>
                <a:latin typeface="Arial Narrow"/>
                <a:cs typeface="Arial Narrow"/>
              </a:rPr>
              <a:t>of</a:t>
            </a:r>
            <a:r>
              <a:rPr sz="1700" spc="175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FF00"/>
                </a:solidFill>
                <a:latin typeface="Arial Narrow"/>
                <a:cs typeface="Arial Narrow"/>
              </a:rPr>
              <a:t>hash</a:t>
            </a:r>
            <a:r>
              <a:rPr sz="1700" spc="170" dirty="0">
                <a:solidFill>
                  <a:srgbClr val="00FF00"/>
                </a:solidFill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00FF00"/>
                </a:solidFill>
                <a:latin typeface="Arial Narrow"/>
                <a:cs typeface="Arial Narrow"/>
              </a:rPr>
              <a:t>values </a:t>
            </a:r>
            <a:r>
              <a:rPr sz="1700" spc="70" dirty="0">
                <a:latin typeface="Arial Narrow"/>
                <a:cs typeface="Arial Narrow"/>
              </a:rPr>
              <a:t>Different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value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when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function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again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we</a:t>
            </a:r>
            <a:r>
              <a:rPr sz="1700" spc="19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90" dirty="0">
                <a:solidFill>
                  <a:srgbClr val="FF0000"/>
                </a:solidFill>
                <a:latin typeface="Arial Narrow"/>
                <a:cs typeface="Arial Narrow"/>
              </a:rPr>
              <a:t>won’t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be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</a:rPr>
              <a:t>able</a:t>
            </a:r>
            <a:r>
              <a:rPr sz="1700" spc="1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110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r>
              <a:rPr sz="1700" spc="20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Arial Narrow"/>
                <a:cs typeface="Arial Narrow"/>
              </a:rPr>
              <a:t>find </a:t>
            </a:r>
            <a:r>
              <a:rPr sz="1700" spc="55" dirty="0">
                <a:solidFill>
                  <a:srgbClr val="FF0000"/>
                </a:solidFill>
                <a:latin typeface="Arial Narrow"/>
                <a:cs typeface="Arial Narrow"/>
              </a:rPr>
              <a:t>anything!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must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deterministic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1912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859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022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9752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Good</a:t>
            </a:r>
            <a:r>
              <a:rPr spc="290" dirty="0"/>
              <a:t> </a:t>
            </a:r>
            <a:r>
              <a:rPr dirty="0"/>
              <a:t>Hash</a:t>
            </a:r>
            <a:r>
              <a:rPr spc="290" dirty="0"/>
              <a:t> </a:t>
            </a:r>
            <a:r>
              <a:rPr spc="6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3549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144436"/>
            <a:ext cx="3373120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1195">
              <a:lnSpc>
                <a:spcPct val="122100"/>
              </a:lnSpc>
              <a:spcBef>
                <a:spcPts val="95"/>
              </a:spcBef>
            </a:pPr>
            <a:r>
              <a:rPr sz="1700" spc="50" dirty="0">
                <a:latin typeface="Arial Narrow"/>
                <a:cs typeface="Arial Narrow"/>
              </a:rPr>
              <a:t>Deterministic </a:t>
            </a:r>
            <a:r>
              <a:rPr sz="1700" dirty="0">
                <a:latin typeface="Arial Narrow"/>
                <a:cs typeface="Arial Narrow"/>
              </a:rPr>
              <a:t>Fast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compute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22100"/>
              </a:lnSpc>
            </a:pPr>
            <a:r>
              <a:rPr sz="1700" spc="55" dirty="0">
                <a:latin typeface="Arial Narrow"/>
                <a:cs typeface="Arial Narrow"/>
              </a:rPr>
              <a:t>Distributes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well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into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different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cells </a:t>
            </a:r>
            <a:r>
              <a:rPr sz="1700" dirty="0">
                <a:latin typeface="Arial Narrow"/>
                <a:cs typeface="Arial Narrow"/>
              </a:rPr>
              <a:t>Few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collisions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65181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968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2844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No</a:t>
            </a:r>
            <a:r>
              <a:rPr spc="395" dirty="0"/>
              <a:t> </a:t>
            </a:r>
            <a:r>
              <a:rPr dirty="0"/>
              <a:t>Universal</a:t>
            </a:r>
            <a:r>
              <a:rPr spc="405" dirty="0"/>
              <a:t> </a:t>
            </a:r>
            <a:r>
              <a:rPr dirty="0"/>
              <a:t>Hash</a:t>
            </a:r>
            <a:r>
              <a:rPr spc="400" dirty="0"/>
              <a:t> </a:t>
            </a:r>
            <a:r>
              <a:rPr spc="8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147216"/>
            <a:ext cx="4029710" cy="1283970"/>
            <a:chOff x="289331" y="1147216"/>
            <a:chExt cx="4029710" cy="1283970"/>
          </a:xfrm>
        </p:grpSpPr>
        <p:sp>
          <p:nvSpPr>
            <p:cNvPr id="4" name="object 4"/>
            <p:cNvSpPr/>
            <p:nvPr/>
          </p:nvSpPr>
          <p:spPr>
            <a:xfrm>
              <a:off x="289331" y="1147216"/>
              <a:ext cx="4029710" cy="334010"/>
            </a:xfrm>
            <a:custGeom>
              <a:avLst/>
              <a:gdLst/>
              <a:ahLst/>
              <a:cxnLst/>
              <a:rect l="l" t="t" r="r" b="b"/>
              <a:pathLst>
                <a:path w="4029710" h="334009">
                  <a:moveTo>
                    <a:pt x="0" y="333387"/>
                  </a:moveTo>
                  <a:lnTo>
                    <a:pt x="4029354" y="33338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3387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80604"/>
              <a:ext cx="4029710" cy="950594"/>
            </a:xfrm>
            <a:custGeom>
              <a:avLst/>
              <a:gdLst/>
              <a:ahLst/>
              <a:cxnLst/>
              <a:rect l="l" t="t" r="r" b="b"/>
              <a:pathLst>
                <a:path w="4029710" h="950594">
                  <a:moveTo>
                    <a:pt x="4029354" y="0"/>
                  </a:moveTo>
                  <a:lnTo>
                    <a:pt x="0" y="0"/>
                  </a:lnTo>
                  <a:lnTo>
                    <a:pt x="0" y="950341"/>
                  </a:lnTo>
                  <a:lnTo>
                    <a:pt x="4029354" y="95034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172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4"/>
              </a:spcBef>
            </a:pPr>
            <a:r>
              <a:rPr sz="2050" spc="45" dirty="0">
                <a:solidFill>
                  <a:srgbClr val="00A4DB"/>
                </a:solidFill>
              </a:rPr>
              <a:t>Lemma</a:t>
            </a:r>
            <a:endParaRPr sz="2050"/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pc="80" dirty="0"/>
              <a:t>If</a:t>
            </a:r>
            <a:r>
              <a:rPr spc="160" dirty="0"/>
              <a:t> </a:t>
            </a:r>
            <a:r>
              <a:rPr spc="60" dirty="0"/>
              <a:t>the</a:t>
            </a:r>
            <a:r>
              <a:rPr spc="160" dirty="0"/>
              <a:t> </a:t>
            </a:r>
            <a:r>
              <a:rPr spc="55" dirty="0"/>
              <a:t>number</a:t>
            </a:r>
            <a:r>
              <a:rPr spc="165" dirty="0"/>
              <a:t> </a:t>
            </a:r>
            <a:r>
              <a:rPr spc="65" dirty="0"/>
              <a:t>of</a:t>
            </a:r>
            <a:r>
              <a:rPr spc="160" dirty="0"/>
              <a:t> </a:t>
            </a:r>
            <a:r>
              <a:rPr dirty="0"/>
              <a:t>possible</a:t>
            </a:r>
            <a:r>
              <a:rPr spc="160" dirty="0"/>
              <a:t> </a:t>
            </a:r>
            <a:r>
              <a:rPr dirty="0"/>
              <a:t>keys</a:t>
            </a:r>
            <a:r>
              <a:rPr spc="160" dirty="0"/>
              <a:t> </a:t>
            </a:r>
            <a:r>
              <a:rPr dirty="0"/>
              <a:t>is</a:t>
            </a:r>
            <a:r>
              <a:rPr spc="160" dirty="0"/>
              <a:t> </a:t>
            </a:r>
            <a:r>
              <a:rPr spc="-25" dirty="0"/>
              <a:t>big</a:t>
            </a:r>
          </a:p>
          <a:p>
            <a:pPr marL="50800" marR="5080">
              <a:lnSpc>
                <a:spcPct val="107400"/>
              </a:lnSpc>
            </a:pPr>
            <a:r>
              <a:rPr dirty="0"/>
              <a:t>(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 Narrow"/>
                <a:cs typeface="Arial Narrow"/>
              </a:rPr>
              <a:t>S</a:t>
            </a:r>
            <a:r>
              <a:rPr dirty="0">
                <a:latin typeface="Cambria"/>
                <a:cs typeface="Cambria"/>
              </a:rPr>
              <a:t>|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195" dirty="0">
                <a:latin typeface="Cambria"/>
                <a:cs typeface="Cambria"/>
              </a:rPr>
              <a:t>≫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i="1" spc="110" dirty="0">
                <a:latin typeface="Arial Narrow"/>
                <a:cs typeface="Arial Narrow"/>
              </a:rPr>
              <a:t>m</a:t>
            </a:r>
            <a:r>
              <a:rPr spc="110" dirty="0"/>
              <a:t>),</a:t>
            </a:r>
            <a:r>
              <a:rPr spc="185" dirty="0"/>
              <a:t> </a:t>
            </a:r>
            <a:r>
              <a:rPr spc="55" dirty="0"/>
              <a:t>for</a:t>
            </a:r>
            <a:r>
              <a:rPr spc="185" dirty="0"/>
              <a:t> </a:t>
            </a:r>
            <a:r>
              <a:rPr dirty="0"/>
              <a:t>any</a:t>
            </a:r>
            <a:r>
              <a:rPr spc="185" dirty="0"/>
              <a:t> </a:t>
            </a:r>
            <a:r>
              <a:rPr dirty="0"/>
              <a:t>hash</a:t>
            </a:r>
            <a:r>
              <a:rPr spc="190" dirty="0"/>
              <a:t> </a:t>
            </a:r>
            <a:r>
              <a:rPr spc="70" dirty="0"/>
              <a:t>function</a:t>
            </a:r>
            <a:r>
              <a:rPr spc="190" dirty="0"/>
              <a:t> </a:t>
            </a:r>
            <a:r>
              <a:rPr i="1" spc="50" dirty="0">
                <a:latin typeface="Arial Narrow"/>
                <a:cs typeface="Arial Narrow"/>
              </a:rPr>
              <a:t>h</a:t>
            </a:r>
            <a:r>
              <a:rPr i="1" spc="190" dirty="0">
                <a:latin typeface="Arial Narrow"/>
                <a:cs typeface="Arial Narrow"/>
              </a:rPr>
              <a:t> </a:t>
            </a:r>
            <a:r>
              <a:rPr dirty="0"/>
              <a:t>there</a:t>
            </a:r>
            <a:r>
              <a:rPr spc="185" dirty="0"/>
              <a:t> </a:t>
            </a:r>
            <a:r>
              <a:rPr dirty="0"/>
              <a:t>is</a:t>
            </a:r>
            <a:r>
              <a:rPr spc="190" dirty="0"/>
              <a:t> </a:t>
            </a:r>
            <a:r>
              <a:rPr spc="-50" dirty="0"/>
              <a:t>a </a:t>
            </a:r>
            <a:r>
              <a:rPr dirty="0"/>
              <a:t>bad</a:t>
            </a:r>
            <a:r>
              <a:rPr spc="260" dirty="0"/>
              <a:t> </a:t>
            </a:r>
            <a:r>
              <a:rPr spc="80" dirty="0"/>
              <a:t>input</a:t>
            </a:r>
            <a:r>
              <a:rPr spc="265" dirty="0"/>
              <a:t> </a:t>
            </a:r>
            <a:r>
              <a:rPr dirty="0"/>
              <a:t>resulting</a:t>
            </a:r>
            <a:r>
              <a:rPr spc="260" dirty="0"/>
              <a:t> </a:t>
            </a:r>
            <a:r>
              <a:rPr spc="65" dirty="0"/>
              <a:t>in</a:t>
            </a:r>
            <a:r>
              <a:rPr spc="265" dirty="0"/>
              <a:t> </a:t>
            </a:r>
            <a:r>
              <a:rPr spc="50" dirty="0"/>
              <a:t>many</a:t>
            </a:r>
            <a:r>
              <a:rPr spc="265" dirty="0"/>
              <a:t> </a:t>
            </a:r>
            <a:r>
              <a:rPr spc="-10" dirty="0"/>
              <a:t>collisions.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57" y="580181"/>
            <a:ext cx="139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35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8" y="555651"/>
            <a:ext cx="3600450" cy="2160270"/>
          </a:xfrm>
          <a:custGeom>
            <a:avLst/>
            <a:gdLst/>
            <a:ahLst/>
            <a:cxnLst/>
            <a:rect l="l" t="t" r="r" b="b"/>
            <a:pathLst>
              <a:path w="3600450" h="2160270">
                <a:moveTo>
                  <a:pt x="3600046" y="1080013"/>
                </a:moveTo>
                <a:lnTo>
                  <a:pt x="3596217" y="1009001"/>
                </a:lnTo>
                <a:lnTo>
                  <a:pt x="3584889" y="939216"/>
                </a:lnTo>
                <a:lnTo>
                  <a:pt x="3566299" y="870800"/>
                </a:lnTo>
                <a:lnTo>
                  <a:pt x="3540683" y="803894"/>
                </a:lnTo>
                <a:lnTo>
                  <a:pt x="3508280" y="738643"/>
                </a:lnTo>
                <a:lnTo>
                  <a:pt x="3469327" y="675187"/>
                </a:lnTo>
                <a:lnTo>
                  <a:pt x="3424060" y="613669"/>
                </a:lnTo>
                <a:lnTo>
                  <a:pt x="3399133" y="583682"/>
                </a:lnTo>
                <a:lnTo>
                  <a:pt x="3372716" y="554232"/>
                </a:lnTo>
                <a:lnTo>
                  <a:pt x="3344840" y="525338"/>
                </a:lnTo>
                <a:lnTo>
                  <a:pt x="3315534" y="497017"/>
                </a:lnTo>
                <a:lnTo>
                  <a:pt x="3284827" y="469288"/>
                </a:lnTo>
                <a:lnTo>
                  <a:pt x="3252749" y="442168"/>
                </a:lnTo>
                <a:lnTo>
                  <a:pt x="3219330" y="415675"/>
                </a:lnTo>
                <a:lnTo>
                  <a:pt x="3184600" y="389826"/>
                </a:lnTo>
                <a:lnTo>
                  <a:pt x="3148588" y="364640"/>
                </a:lnTo>
                <a:lnTo>
                  <a:pt x="3111323" y="340134"/>
                </a:lnTo>
                <a:lnTo>
                  <a:pt x="3072836" y="316325"/>
                </a:lnTo>
                <a:lnTo>
                  <a:pt x="3033156" y="293233"/>
                </a:lnTo>
                <a:lnTo>
                  <a:pt x="2992312" y="270874"/>
                </a:lnTo>
                <a:lnTo>
                  <a:pt x="2950335" y="249267"/>
                </a:lnTo>
                <a:lnTo>
                  <a:pt x="2907254" y="228429"/>
                </a:lnTo>
                <a:lnTo>
                  <a:pt x="2863098" y="208377"/>
                </a:lnTo>
                <a:lnTo>
                  <a:pt x="2817898" y="189131"/>
                </a:lnTo>
                <a:lnTo>
                  <a:pt x="2771683" y="170707"/>
                </a:lnTo>
                <a:lnTo>
                  <a:pt x="2724482" y="153123"/>
                </a:lnTo>
                <a:lnTo>
                  <a:pt x="2676325" y="136397"/>
                </a:lnTo>
                <a:lnTo>
                  <a:pt x="2627242" y="120547"/>
                </a:lnTo>
                <a:lnTo>
                  <a:pt x="2577263" y="105591"/>
                </a:lnTo>
                <a:lnTo>
                  <a:pt x="2526417" y="91546"/>
                </a:lnTo>
                <a:lnTo>
                  <a:pt x="2474734" y="78431"/>
                </a:lnTo>
                <a:lnTo>
                  <a:pt x="2422243" y="66262"/>
                </a:lnTo>
                <a:lnTo>
                  <a:pt x="2368974" y="55059"/>
                </a:lnTo>
                <a:lnTo>
                  <a:pt x="2314957" y="44838"/>
                </a:lnTo>
                <a:lnTo>
                  <a:pt x="2260221" y="35617"/>
                </a:lnTo>
                <a:lnTo>
                  <a:pt x="2204796" y="27414"/>
                </a:lnTo>
                <a:lnTo>
                  <a:pt x="2148712" y="20248"/>
                </a:lnTo>
                <a:lnTo>
                  <a:pt x="2091999" y="14135"/>
                </a:lnTo>
                <a:lnTo>
                  <a:pt x="2034685" y="9094"/>
                </a:lnTo>
                <a:lnTo>
                  <a:pt x="1976801" y="5142"/>
                </a:lnTo>
                <a:lnTo>
                  <a:pt x="1918376" y="2297"/>
                </a:lnTo>
                <a:lnTo>
                  <a:pt x="1859440" y="577"/>
                </a:lnTo>
                <a:lnTo>
                  <a:pt x="1800022" y="0"/>
                </a:lnTo>
                <a:lnTo>
                  <a:pt x="1740605" y="577"/>
                </a:lnTo>
                <a:lnTo>
                  <a:pt x="1681669" y="2297"/>
                </a:lnTo>
                <a:lnTo>
                  <a:pt x="1623244" y="5142"/>
                </a:lnTo>
                <a:lnTo>
                  <a:pt x="1565360" y="9094"/>
                </a:lnTo>
                <a:lnTo>
                  <a:pt x="1508046" y="14135"/>
                </a:lnTo>
                <a:lnTo>
                  <a:pt x="1451333" y="20248"/>
                </a:lnTo>
                <a:lnTo>
                  <a:pt x="1395249" y="27414"/>
                </a:lnTo>
                <a:lnTo>
                  <a:pt x="1339824" y="35617"/>
                </a:lnTo>
                <a:lnTo>
                  <a:pt x="1285088" y="44838"/>
                </a:lnTo>
                <a:lnTo>
                  <a:pt x="1231071" y="55059"/>
                </a:lnTo>
                <a:lnTo>
                  <a:pt x="1177802" y="66262"/>
                </a:lnTo>
                <a:lnTo>
                  <a:pt x="1125311" y="78431"/>
                </a:lnTo>
                <a:lnTo>
                  <a:pt x="1073628" y="91546"/>
                </a:lnTo>
                <a:lnTo>
                  <a:pt x="1022782" y="105591"/>
                </a:lnTo>
                <a:lnTo>
                  <a:pt x="972803" y="120547"/>
                </a:lnTo>
                <a:lnTo>
                  <a:pt x="923720" y="136397"/>
                </a:lnTo>
                <a:lnTo>
                  <a:pt x="875563" y="153123"/>
                </a:lnTo>
                <a:lnTo>
                  <a:pt x="828362" y="170707"/>
                </a:lnTo>
                <a:lnTo>
                  <a:pt x="782147" y="189131"/>
                </a:lnTo>
                <a:lnTo>
                  <a:pt x="736947" y="208377"/>
                </a:lnTo>
                <a:lnTo>
                  <a:pt x="692791" y="228429"/>
                </a:lnTo>
                <a:lnTo>
                  <a:pt x="649710" y="249267"/>
                </a:lnTo>
                <a:lnTo>
                  <a:pt x="607733" y="270874"/>
                </a:lnTo>
                <a:lnTo>
                  <a:pt x="566889" y="293233"/>
                </a:lnTo>
                <a:lnTo>
                  <a:pt x="527209" y="316325"/>
                </a:lnTo>
                <a:lnTo>
                  <a:pt x="488722" y="340134"/>
                </a:lnTo>
                <a:lnTo>
                  <a:pt x="451457" y="364640"/>
                </a:lnTo>
                <a:lnTo>
                  <a:pt x="415445" y="389826"/>
                </a:lnTo>
                <a:lnTo>
                  <a:pt x="380715" y="415675"/>
                </a:lnTo>
                <a:lnTo>
                  <a:pt x="347296" y="442168"/>
                </a:lnTo>
                <a:lnTo>
                  <a:pt x="315218" y="469288"/>
                </a:lnTo>
                <a:lnTo>
                  <a:pt x="284511" y="497017"/>
                </a:lnTo>
                <a:lnTo>
                  <a:pt x="255205" y="525338"/>
                </a:lnTo>
                <a:lnTo>
                  <a:pt x="227329" y="554232"/>
                </a:lnTo>
                <a:lnTo>
                  <a:pt x="200912" y="583682"/>
                </a:lnTo>
                <a:lnTo>
                  <a:pt x="175985" y="613669"/>
                </a:lnTo>
                <a:lnTo>
                  <a:pt x="152577" y="644177"/>
                </a:lnTo>
                <a:lnTo>
                  <a:pt x="110437" y="706681"/>
                </a:lnTo>
                <a:lnTo>
                  <a:pt x="74729" y="771053"/>
                </a:lnTo>
                <a:lnTo>
                  <a:pt x="45691" y="837149"/>
                </a:lnTo>
                <a:lnTo>
                  <a:pt x="23558" y="904828"/>
                </a:lnTo>
                <a:lnTo>
                  <a:pt x="8570" y="973946"/>
                </a:lnTo>
                <a:lnTo>
                  <a:pt x="962" y="1044363"/>
                </a:lnTo>
                <a:lnTo>
                  <a:pt x="0" y="1080013"/>
                </a:lnTo>
                <a:lnTo>
                  <a:pt x="962" y="1115664"/>
                </a:lnTo>
                <a:lnTo>
                  <a:pt x="8570" y="1186080"/>
                </a:lnTo>
                <a:lnTo>
                  <a:pt x="23558" y="1255199"/>
                </a:lnTo>
                <a:lnTo>
                  <a:pt x="45691" y="1322878"/>
                </a:lnTo>
                <a:lnTo>
                  <a:pt x="74729" y="1388974"/>
                </a:lnTo>
                <a:lnTo>
                  <a:pt x="110437" y="1453346"/>
                </a:lnTo>
                <a:lnTo>
                  <a:pt x="152577" y="1515850"/>
                </a:lnTo>
                <a:lnTo>
                  <a:pt x="175985" y="1546358"/>
                </a:lnTo>
                <a:lnTo>
                  <a:pt x="200912" y="1576345"/>
                </a:lnTo>
                <a:lnTo>
                  <a:pt x="227329" y="1605795"/>
                </a:lnTo>
                <a:lnTo>
                  <a:pt x="255205" y="1634689"/>
                </a:lnTo>
                <a:lnTo>
                  <a:pt x="284511" y="1663009"/>
                </a:lnTo>
                <a:lnTo>
                  <a:pt x="315218" y="1690739"/>
                </a:lnTo>
                <a:lnTo>
                  <a:pt x="347296" y="1717859"/>
                </a:lnTo>
                <a:lnTo>
                  <a:pt x="380715" y="1744352"/>
                </a:lnTo>
                <a:lnTo>
                  <a:pt x="415445" y="1770201"/>
                </a:lnTo>
                <a:lnTo>
                  <a:pt x="451457" y="1795387"/>
                </a:lnTo>
                <a:lnTo>
                  <a:pt x="488722" y="1819893"/>
                </a:lnTo>
                <a:lnTo>
                  <a:pt x="527209" y="1843701"/>
                </a:lnTo>
                <a:lnTo>
                  <a:pt x="566889" y="1866794"/>
                </a:lnTo>
                <a:lnTo>
                  <a:pt x="607733" y="1889152"/>
                </a:lnTo>
                <a:lnTo>
                  <a:pt x="649710" y="1910760"/>
                </a:lnTo>
                <a:lnTo>
                  <a:pt x="692791" y="1931598"/>
                </a:lnTo>
                <a:lnTo>
                  <a:pt x="736947" y="1951649"/>
                </a:lnTo>
                <a:lnTo>
                  <a:pt x="782147" y="1970896"/>
                </a:lnTo>
                <a:lnTo>
                  <a:pt x="828362" y="1989320"/>
                </a:lnTo>
                <a:lnTo>
                  <a:pt x="875563" y="2006904"/>
                </a:lnTo>
                <a:lnTo>
                  <a:pt x="923720" y="2023630"/>
                </a:lnTo>
                <a:lnTo>
                  <a:pt x="972803" y="2039479"/>
                </a:lnTo>
                <a:lnTo>
                  <a:pt x="1022782" y="2054436"/>
                </a:lnTo>
                <a:lnTo>
                  <a:pt x="1073628" y="2068480"/>
                </a:lnTo>
                <a:lnTo>
                  <a:pt x="1125311" y="2081596"/>
                </a:lnTo>
                <a:lnTo>
                  <a:pt x="1177802" y="2093764"/>
                </a:lnTo>
                <a:lnTo>
                  <a:pt x="1231071" y="2104968"/>
                </a:lnTo>
                <a:lnTo>
                  <a:pt x="1285088" y="2115189"/>
                </a:lnTo>
                <a:lnTo>
                  <a:pt x="1339824" y="2124410"/>
                </a:lnTo>
                <a:lnTo>
                  <a:pt x="1395249" y="2132612"/>
                </a:lnTo>
                <a:lnTo>
                  <a:pt x="1451333" y="2139779"/>
                </a:lnTo>
                <a:lnTo>
                  <a:pt x="1508046" y="2145892"/>
                </a:lnTo>
                <a:lnTo>
                  <a:pt x="1565360" y="2150933"/>
                </a:lnTo>
                <a:lnTo>
                  <a:pt x="1623244" y="2154885"/>
                </a:lnTo>
                <a:lnTo>
                  <a:pt x="1681669" y="2157730"/>
                </a:lnTo>
                <a:lnTo>
                  <a:pt x="1740605" y="2159450"/>
                </a:lnTo>
                <a:lnTo>
                  <a:pt x="1800022" y="2160027"/>
                </a:lnTo>
                <a:lnTo>
                  <a:pt x="1859440" y="2159450"/>
                </a:lnTo>
                <a:lnTo>
                  <a:pt x="1918376" y="2157730"/>
                </a:lnTo>
                <a:lnTo>
                  <a:pt x="1976801" y="2154885"/>
                </a:lnTo>
                <a:lnTo>
                  <a:pt x="2034685" y="2150933"/>
                </a:lnTo>
                <a:lnTo>
                  <a:pt x="2091999" y="2145892"/>
                </a:lnTo>
                <a:lnTo>
                  <a:pt x="2148712" y="2139779"/>
                </a:lnTo>
                <a:lnTo>
                  <a:pt x="2204796" y="2132612"/>
                </a:lnTo>
                <a:lnTo>
                  <a:pt x="2260221" y="2124410"/>
                </a:lnTo>
                <a:lnTo>
                  <a:pt x="2314957" y="2115189"/>
                </a:lnTo>
                <a:lnTo>
                  <a:pt x="2368974" y="2104968"/>
                </a:lnTo>
                <a:lnTo>
                  <a:pt x="2422243" y="2093764"/>
                </a:lnTo>
                <a:lnTo>
                  <a:pt x="2474734" y="2081596"/>
                </a:lnTo>
                <a:lnTo>
                  <a:pt x="2526417" y="2068480"/>
                </a:lnTo>
                <a:lnTo>
                  <a:pt x="2577263" y="2054436"/>
                </a:lnTo>
                <a:lnTo>
                  <a:pt x="2627242" y="2039479"/>
                </a:lnTo>
                <a:lnTo>
                  <a:pt x="2676325" y="2023630"/>
                </a:lnTo>
                <a:lnTo>
                  <a:pt x="2724482" y="2006904"/>
                </a:lnTo>
                <a:lnTo>
                  <a:pt x="2771683" y="1989320"/>
                </a:lnTo>
                <a:lnTo>
                  <a:pt x="2817898" y="1970896"/>
                </a:lnTo>
                <a:lnTo>
                  <a:pt x="2863098" y="1951649"/>
                </a:lnTo>
                <a:lnTo>
                  <a:pt x="2907254" y="1931598"/>
                </a:lnTo>
                <a:lnTo>
                  <a:pt x="2950335" y="1910760"/>
                </a:lnTo>
                <a:lnTo>
                  <a:pt x="2992312" y="1889152"/>
                </a:lnTo>
                <a:lnTo>
                  <a:pt x="3033156" y="1866794"/>
                </a:lnTo>
                <a:lnTo>
                  <a:pt x="3072836" y="1843701"/>
                </a:lnTo>
                <a:lnTo>
                  <a:pt x="3111323" y="1819893"/>
                </a:lnTo>
                <a:lnTo>
                  <a:pt x="3148588" y="1795387"/>
                </a:lnTo>
                <a:lnTo>
                  <a:pt x="3184600" y="1770201"/>
                </a:lnTo>
                <a:lnTo>
                  <a:pt x="3219330" y="1744352"/>
                </a:lnTo>
                <a:lnTo>
                  <a:pt x="3252749" y="1717859"/>
                </a:lnTo>
                <a:lnTo>
                  <a:pt x="3284827" y="1690739"/>
                </a:lnTo>
                <a:lnTo>
                  <a:pt x="3315534" y="1663009"/>
                </a:lnTo>
                <a:lnTo>
                  <a:pt x="3344840" y="1634689"/>
                </a:lnTo>
                <a:lnTo>
                  <a:pt x="3372716" y="1605795"/>
                </a:lnTo>
                <a:lnTo>
                  <a:pt x="3399133" y="1576345"/>
                </a:lnTo>
                <a:lnTo>
                  <a:pt x="3424060" y="1546358"/>
                </a:lnTo>
                <a:lnTo>
                  <a:pt x="3447468" y="1515850"/>
                </a:lnTo>
                <a:lnTo>
                  <a:pt x="3489608" y="1453346"/>
                </a:lnTo>
                <a:lnTo>
                  <a:pt x="3525316" y="1388974"/>
                </a:lnTo>
                <a:lnTo>
                  <a:pt x="3554354" y="1322878"/>
                </a:lnTo>
                <a:lnTo>
                  <a:pt x="3576487" y="1255199"/>
                </a:lnTo>
                <a:lnTo>
                  <a:pt x="3591475" y="1186080"/>
                </a:lnTo>
                <a:lnTo>
                  <a:pt x="3599084" y="1115664"/>
                </a:lnTo>
                <a:lnTo>
                  <a:pt x="3600046" y="1080013"/>
                </a:lnTo>
                <a:close/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57" y="580181"/>
            <a:ext cx="139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35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90" y="576028"/>
            <a:ext cx="57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998" y="546651"/>
            <a:ext cx="3618229" cy="2178050"/>
            <a:chOff x="494998" y="546651"/>
            <a:chExt cx="3618229" cy="2178050"/>
          </a:xfrm>
        </p:grpSpPr>
        <p:sp>
          <p:nvSpPr>
            <p:cNvPr id="5" name="object 5"/>
            <p:cNvSpPr/>
            <p:nvPr/>
          </p:nvSpPr>
          <p:spPr>
            <a:xfrm>
              <a:off x="503998" y="555651"/>
              <a:ext cx="3600450" cy="2160270"/>
            </a:xfrm>
            <a:custGeom>
              <a:avLst/>
              <a:gdLst/>
              <a:ahLst/>
              <a:cxnLst/>
              <a:rect l="l" t="t" r="r" b="b"/>
              <a:pathLst>
                <a:path w="3600450" h="2160270">
                  <a:moveTo>
                    <a:pt x="3600046" y="1080013"/>
                  </a:moveTo>
                  <a:lnTo>
                    <a:pt x="3596217" y="1009001"/>
                  </a:lnTo>
                  <a:lnTo>
                    <a:pt x="3584889" y="939216"/>
                  </a:lnTo>
                  <a:lnTo>
                    <a:pt x="3566299" y="870800"/>
                  </a:lnTo>
                  <a:lnTo>
                    <a:pt x="3540683" y="803894"/>
                  </a:lnTo>
                  <a:lnTo>
                    <a:pt x="3508280" y="738643"/>
                  </a:lnTo>
                  <a:lnTo>
                    <a:pt x="3469327" y="675187"/>
                  </a:lnTo>
                  <a:lnTo>
                    <a:pt x="3424060" y="613669"/>
                  </a:lnTo>
                  <a:lnTo>
                    <a:pt x="3399133" y="583682"/>
                  </a:lnTo>
                  <a:lnTo>
                    <a:pt x="3372716" y="554232"/>
                  </a:lnTo>
                  <a:lnTo>
                    <a:pt x="3344840" y="525338"/>
                  </a:lnTo>
                  <a:lnTo>
                    <a:pt x="3315534" y="497017"/>
                  </a:lnTo>
                  <a:lnTo>
                    <a:pt x="3284827" y="469288"/>
                  </a:lnTo>
                  <a:lnTo>
                    <a:pt x="3252749" y="442168"/>
                  </a:lnTo>
                  <a:lnTo>
                    <a:pt x="3219330" y="415675"/>
                  </a:lnTo>
                  <a:lnTo>
                    <a:pt x="3184600" y="389826"/>
                  </a:lnTo>
                  <a:lnTo>
                    <a:pt x="3148588" y="364640"/>
                  </a:lnTo>
                  <a:lnTo>
                    <a:pt x="3111323" y="340134"/>
                  </a:lnTo>
                  <a:lnTo>
                    <a:pt x="3072836" y="316325"/>
                  </a:lnTo>
                  <a:lnTo>
                    <a:pt x="3033156" y="293233"/>
                  </a:lnTo>
                  <a:lnTo>
                    <a:pt x="2992312" y="270874"/>
                  </a:lnTo>
                  <a:lnTo>
                    <a:pt x="2950335" y="249267"/>
                  </a:lnTo>
                  <a:lnTo>
                    <a:pt x="2907254" y="228429"/>
                  </a:lnTo>
                  <a:lnTo>
                    <a:pt x="2863098" y="208377"/>
                  </a:lnTo>
                  <a:lnTo>
                    <a:pt x="2817898" y="189131"/>
                  </a:lnTo>
                  <a:lnTo>
                    <a:pt x="2771683" y="170707"/>
                  </a:lnTo>
                  <a:lnTo>
                    <a:pt x="2724482" y="153123"/>
                  </a:lnTo>
                  <a:lnTo>
                    <a:pt x="2676325" y="136397"/>
                  </a:lnTo>
                  <a:lnTo>
                    <a:pt x="2627242" y="120547"/>
                  </a:lnTo>
                  <a:lnTo>
                    <a:pt x="2577263" y="105591"/>
                  </a:lnTo>
                  <a:lnTo>
                    <a:pt x="2526417" y="91546"/>
                  </a:lnTo>
                  <a:lnTo>
                    <a:pt x="2474734" y="78431"/>
                  </a:lnTo>
                  <a:lnTo>
                    <a:pt x="2422243" y="66262"/>
                  </a:lnTo>
                  <a:lnTo>
                    <a:pt x="2368974" y="55059"/>
                  </a:lnTo>
                  <a:lnTo>
                    <a:pt x="2314957" y="44838"/>
                  </a:lnTo>
                  <a:lnTo>
                    <a:pt x="2260221" y="35617"/>
                  </a:lnTo>
                  <a:lnTo>
                    <a:pt x="2204796" y="27414"/>
                  </a:lnTo>
                  <a:lnTo>
                    <a:pt x="2148712" y="20248"/>
                  </a:lnTo>
                  <a:lnTo>
                    <a:pt x="2091999" y="14135"/>
                  </a:lnTo>
                  <a:lnTo>
                    <a:pt x="2034685" y="9094"/>
                  </a:lnTo>
                  <a:lnTo>
                    <a:pt x="1976801" y="5142"/>
                  </a:lnTo>
                  <a:lnTo>
                    <a:pt x="1918376" y="2297"/>
                  </a:lnTo>
                  <a:lnTo>
                    <a:pt x="1859440" y="577"/>
                  </a:lnTo>
                  <a:lnTo>
                    <a:pt x="1800022" y="0"/>
                  </a:lnTo>
                  <a:lnTo>
                    <a:pt x="1740605" y="577"/>
                  </a:lnTo>
                  <a:lnTo>
                    <a:pt x="1681669" y="2297"/>
                  </a:lnTo>
                  <a:lnTo>
                    <a:pt x="1623244" y="5142"/>
                  </a:lnTo>
                  <a:lnTo>
                    <a:pt x="1565360" y="9094"/>
                  </a:lnTo>
                  <a:lnTo>
                    <a:pt x="1508046" y="14135"/>
                  </a:lnTo>
                  <a:lnTo>
                    <a:pt x="1451333" y="20248"/>
                  </a:lnTo>
                  <a:lnTo>
                    <a:pt x="1395249" y="27414"/>
                  </a:lnTo>
                  <a:lnTo>
                    <a:pt x="1339824" y="35617"/>
                  </a:lnTo>
                  <a:lnTo>
                    <a:pt x="1285088" y="44838"/>
                  </a:lnTo>
                  <a:lnTo>
                    <a:pt x="1231071" y="55059"/>
                  </a:lnTo>
                  <a:lnTo>
                    <a:pt x="1177802" y="66262"/>
                  </a:lnTo>
                  <a:lnTo>
                    <a:pt x="1125311" y="78431"/>
                  </a:lnTo>
                  <a:lnTo>
                    <a:pt x="1073628" y="91546"/>
                  </a:lnTo>
                  <a:lnTo>
                    <a:pt x="1022782" y="105591"/>
                  </a:lnTo>
                  <a:lnTo>
                    <a:pt x="972803" y="120547"/>
                  </a:lnTo>
                  <a:lnTo>
                    <a:pt x="923720" y="136397"/>
                  </a:lnTo>
                  <a:lnTo>
                    <a:pt x="875563" y="153123"/>
                  </a:lnTo>
                  <a:lnTo>
                    <a:pt x="828362" y="170707"/>
                  </a:lnTo>
                  <a:lnTo>
                    <a:pt x="782147" y="189131"/>
                  </a:lnTo>
                  <a:lnTo>
                    <a:pt x="736947" y="208377"/>
                  </a:lnTo>
                  <a:lnTo>
                    <a:pt x="692791" y="228429"/>
                  </a:lnTo>
                  <a:lnTo>
                    <a:pt x="649710" y="249267"/>
                  </a:lnTo>
                  <a:lnTo>
                    <a:pt x="607733" y="270874"/>
                  </a:lnTo>
                  <a:lnTo>
                    <a:pt x="566889" y="293233"/>
                  </a:lnTo>
                  <a:lnTo>
                    <a:pt x="527209" y="316325"/>
                  </a:lnTo>
                  <a:lnTo>
                    <a:pt x="488722" y="340134"/>
                  </a:lnTo>
                  <a:lnTo>
                    <a:pt x="451457" y="364640"/>
                  </a:lnTo>
                  <a:lnTo>
                    <a:pt x="415445" y="389826"/>
                  </a:lnTo>
                  <a:lnTo>
                    <a:pt x="380715" y="415675"/>
                  </a:lnTo>
                  <a:lnTo>
                    <a:pt x="347296" y="442168"/>
                  </a:lnTo>
                  <a:lnTo>
                    <a:pt x="315218" y="469288"/>
                  </a:lnTo>
                  <a:lnTo>
                    <a:pt x="284511" y="497017"/>
                  </a:lnTo>
                  <a:lnTo>
                    <a:pt x="255205" y="525338"/>
                  </a:lnTo>
                  <a:lnTo>
                    <a:pt x="227329" y="554232"/>
                  </a:lnTo>
                  <a:lnTo>
                    <a:pt x="200912" y="583682"/>
                  </a:lnTo>
                  <a:lnTo>
                    <a:pt x="175985" y="613669"/>
                  </a:lnTo>
                  <a:lnTo>
                    <a:pt x="152577" y="644177"/>
                  </a:lnTo>
                  <a:lnTo>
                    <a:pt x="110437" y="706681"/>
                  </a:lnTo>
                  <a:lnTo>
                    <a:pt x="74729" y="771053"/>
                  </a:lnTo>
                  <a:lnTo>
                    <a:pt x="45691" y="837149"/>
                  </a:lnTo>
                  <a:lnTo>
                    <a:pt x="23558" y="904828"/>
                  </a:lnTo>
                  <a:lnTo>
                    <a:pt x="8570" y="973946"/>
                  </a:lnTo>
                  <a:lnTo>
                    <a:pt x="962" y="1044363"/>
                  </a:lnTo>
                  <a:lnTo>
                    <a:pt x="0" y="1080013"/>
                  </a:lnTo>
                  <a:lnTo>
                    <a:pt x="962" y="1115664"/>
                  </a:lnTo>
                  <a:lnTo>
                    <a:pt x="8570" y="1186080"/>
                  </a:lnTo>
                  <a:lnTo>
                    <a:pt x="23558" y="1255199"/>
                  </a:lnTo>
                  <a:lnTo>
                    <a:pt x="45691" y="1322878"/>
                  </a:lnTo>
                  <a:lnTo>
                    <a:pt x="74729" y="1388974"/>
                  </a:lnTo>
                  <a:lnTo>
                    <a:pt x="110437" y="1453346"/>
                  </a:lnTo>
                  <a:lnTo>
                    <a:pt x="152577" y="1515850"/>
                  </a:lnTo>
                  <a:lnTo>
                    <a:pt x="175985" y="1546358"/>
                  </a:lnTo>
                  <a:lnTo>
                    <a:pt x="200912" y="1576345"/>
                  </a:lnTo>
                  <a:lnTo>
                    <a:pt x="227329" y="1605795"/>
                  </a:lnTo>
                  <a:lnTo>
                    <a:pt x="255205" y="1634689"/>
                  </a:lnTo>
                  <a:lnTo>
                    <a:pt x="284511" y="1663009"/>
                  </a:lnTo>
                  <a:lnTo>
                    <a:pt x="315218" y="1690739"/>
                  </a:lnTo>
                  <a:lnTo>
                    <a:pt x="347296" y="1717859"/>
                  </a:lnTo>
                  <a:lnTo>
                    <a:pt x="380715" y="1744352"/>
                  </a:lnTo>
                  <a:lnTo>
                    <a:pt x="415445" y="1770201"/>
                  </a:lnTo>
                  <a:lnTo>
                    <a:pt x="451457" y="1795387"/>
                  </a:lnTo>
                  <a:lnTo>
                    <a:pt x="488722" y="1819893"/>
                  </a:lnTo>
                  <a:lnTo>
                    <a:pt x="527209" y="1843701"/>
                  </a:lnTo>
                  <a:lnTo>
                    <a:pt x="566889" y="1866794"/>
                  </a:lnTo>
                  <a:lnTo>
                    <a:pt x="607733" y="1889152"/>
                  </a:lnTo>
                  <a:lnTo>
                    <a:pt x="649710" y="1910760"/>
                  </a:lnTo>
                  <a:lnTo>
                    <a:pt x="692791" y="1931598"/>
                  </a:lnTo>
                  <a:lnTo>
                    <a:pt x="736947" y="1951649"/>
                  </a:lnTo>
                  <a:lnTo>
                    <a:pt x="782147" y="1970896"/>
                  </a:lnTo>
                  <a:lnTo>
                    <a:pt x="828362" y="1989320"/>
                  </a:lnTo>
                  <a:lnTo>
                    <a:pt x="875563" y="2006904"/>
                  </a:lnTo>
                  <a:lnTo>
                    <a:pt x="923720" y="2023630"/>
                  </a:lnTo>
                  <a:lnTo>
                    <a:pt x="972803" y="2039479"/>
                  </a:lnTo>
                  <a:lnTo>
                    <a:pt x="1022782" y="2054436"/>
                  </a:lnTo>
                  <a:lnTo>
                    <a:pt x="1073628" y="2068480"/>
                  </a:lnTo>
                  <a:lnTo>
                    <a:pt x="1125311" y="2081596"/>
                  </a:lnTo>
                  <a:lnTo>
                    <a:pt x="1177802" y="2093764"/>
                  </a:lnTo>
                  <a:lnTo>
                    <a:pt x="1231071" y="2104968"/>
                  </a:lnTo>
                  <a:lnTo>
                    <a:pt x="1285088" y="2115189"/>
                  </a:lnTo>
                  <a:lnTo>
                    <a:pt x="1339824" y="2124410"/>
                  </a:lnTo>
                  <a:lnTo>
                    <a:pt x="1395249" y="2132612"/>
                  </a:lnTo>
                  <a:lnTo>
                    <a:pt x="1451333" y="2139779"/>
                  </a:lnTo>
                  <a:lnTo>
                    <a:pt x="1508046" y="2145892"/>
                  </a:lnTo>
                  <a:lnTo>
                    <a:pt x="1565360" y="2150933"/>
                  </a:lnTo>
                  <a:lnTo>
                    <a:pt x="1623244" y="2154885"/>
                  </a:lnTo>
                  <a:lnTo>
                    <a:pt x="1681669" y="2157730"/>
                  </a:lnTo>
                  <a:lnTo>
                    <a:pt x="1740605" y="2159450"/>
                  </a:lnTo>
                  <a:lnTo>
                    <a:pt x="1800022" y="2160027"/>
                  </a:lnTo>
                  <a:lnTo>
                    <a:pt x="1859440" y="2159450"/>
                  </a:lnTo>
                  <a:lnTo>
                    <a:pt x="1918376" y="2157730"/>
                  </a:lnTo>
                  <a:lnTo>
                    <a:pt x="1976801" y="2154885"/>
                  </a:lnTo>
                  <a:lnTo>
                    <a:pt x="2034685" y="2150933"/>
                  </a:lnTo>
                  <a:lnTo>
                    <a:pt x="2091999" y="2145892"/>
                  </a:lnTo>
                  <a:lnTo>
                    <a:pt x="2148712" y="2139779"/>
                  </a:lnTo>
                  <a:lnTo>
                    <a:pt x="2204796" y="2132612"/>
                  </a:lnTo>
                  <a:lnTo>
                    <a:pt x="2260221" y="2124410"/>
                  </a:lnTo>
                  <a:lnTo>
                    <a:pt x="2314957" y="2115189"/>
                  </a:lnTo>
                  <a:lnTo>
                    <a:pt x="2368974" y="2104968"/>
                  </a:lnTo>
                  <a:lnTo>
                    <a:pt x="2422243" y="2093764"/>
                  </a:lnTo>
                  <a:lnTo>
                    <a:pt x="2474734" y="2081596"/>
                  </a:lnTo>
                  <a:lnTo>
                    <a:pt x="2526417" y="2068480"/>
                  </a:lnTo>
                  <a:lnTo>
                    <a:pt x="2577263" y="2054436"/>
                  </a:lnTo>
                  <a:lnTo>
                    <a:pt x="2627242" y="2039479"/>
                  </a:lnTo>
                  <a:lnTo>
                    <a:pt x="2676325" y="2023630"/>
                  </a:lnTo>
                  <a:lnTo>
                    <a:pt x="2724482" y="2006904"/>
                  </a:lnTo>
                  <a:lnTo>
                    <a:pt x="2771683" y="1989320"/>
                  </a:lnTo>
                  <a:lnTo>
                    <a:pt x="2817898" y="1970896"/>
                  </a:lnTo>
                  <a:lnTo>
                    <a:pt x="2863098" y="1951649"/>
                  </a:lnTo>
                  <a:lnTo>
                    <a:pt x="2907254" y="1931598"/>
                  </a:lnTo>
                  <a:lnTo>
                    <a:pt x="2950335" y="1910760"/>
                  </a:lnTo>
                  <a:lnTo>
                    <a:pt x="2992312" y="1889152"/>
                  </a:lnTo>
                  <a:lnTo>
                    <a:pt x="3033156" y="1866794"/>
                  </a:lnTo>
                  <a:lnTo>
                    <a:pt x="3072836" y="1843701"/>
                  </a:lnTo>
                  <a:lnTo>
                    <a:pt x="3111323" y="1819893"/>
                  </a:lnTo>
                  <a:lnTo>
                    <a:pt x="3148588" y="1795387"/>
                  </a:lnTo>
                  <a:lnTo>
                    <a:pt x="3184600" y="1770201"/>
                  </a:lnTo>
                  <a:lnTo>
                    <a:pt x="3219330" y="1744352"/>
                  </a:lnTo>
                  <a:lnTo>
                    <a:pt x="3252749" y="1717859"/>
                  </a:lnTo>
                  <a:lnTo>
                    <a:pt x="3284827" y="1690739"/>
                  </a:lnTo>
                  <a:lnTo>
                    <a:pt x="3315534" y="1663009"/>
                  </a:lnTo>
                  <a:lnTo>
                    <a:pt x="3344840" y="1634689"/>
                  </a:lnTo>
                  <a:lnTo>
                    <a:pt x="3372716" y="1605795"/>
                  </a:lnTo>
                  <a:lnTo>
                    <a:pt x="3399133" y="1576345"/>
                  </a:lnTo>
                  <a:lnTo>
                    <a:pt x="3424060" y="1546358"/>
                  </a:lnTo>
                  <a:lnTo>
                    <a:pt x="3447468" y="1515850"/>
                  </a:lnTo>
                  <a:lnTo>
                    <a:pt x="3489608" y="1453346"/>
                  </a:lnTo>
                  <a:lnTo>
                    <a:pt x="3525316" y="1388974"/>
                  </a:lnTo>
                  <a:lnTo>
                    <a:pt x="3554354" y="1322878"/>
                  </a:lnTo>
                  <a:lnTo>
                    <a:pt x="3576487" y="1255199"/>
                  </a:lnTo>
                  <a:lnTo>
                    <a:pt x="3591475" y="1186080"/>
                  </a:lnTo>
                  <a:lnTo>
                    <a:pt x="3599084" y="1115664"/>
                  </a:lnTo>
                  <a:lnTo>
                    <a:pt x="3600046" y="1080013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010" y="673743"/>
              <a:ext cx="18415" cy="1924050"/>
            </a:xfrm>
            <a:custGeom>
              <a:avLst/>
              <a:gdLst/>
              <a:ahLst/>
              <a:cxnLst/>
              <a:rect l="l" t="t" r="r" b="b"/>
              <a:pathLst>
                <a:path w="18415" h="1924050">
                  <a:moveTo>
                    <a:pt x="17999" y="0"/>
                  </a:moveTo>
                  <a:lnTo>
                    <a:pt x="9791" y="2456"/>
                  </a:lnTo>
                  <a:lnTo>
                    <a:pt x="0" y="5618"/>
                  </a:lnTo>
                  <a:lnTo>
                    <a:pt x="0" y="1918226"/>
                  </a:lnTo>
                  <a:lnTo>
                    <a:pt x="9791" y="1921388"/>
                  </a:lnTo>
                  <a:lnTo>
                    <a:pt x="17999" y="1923844"/>
                  </a:lnTo>
                  <a:lnTo>
                    <a:pt x="17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669" y="560724"/>
              <a:ext cx="1594485" cy="1739900"/>
            </a:xfrm>
            <a:custGeom>
              <a:avLst/>
              <a:gdLst/>
              <a:ahLst/>
              <a:cxnLst/>
              <a:rect l="l" t="t" r="r" b="b"/>
              <a:pathLst>
                <a:path w="1594485" h="1739900">
                  <a:moveTo>
                    <a:pt x="0" y="0"/>
                  </a:moveTo>
                  <a:lnTo>
                    <a:pt x="1594470" y="173942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6297" y="1458983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6315" y="1458983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337" y="1278986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2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57" y="580181"/>
            <a:ext cx="139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35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90" y="576028"/>
            <a:ext cx="57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791" y="546444"/>
            <a:ext cx="3618865" cy="2178685"/>
            <a:chOff x="494791" y="546444"/>
            <a:chExt cx="3618865" cy="2178685"/>
          </a:xfrm>
        </p:grpSpPr>
        <p:sp>
          <p:nvSpPr>
            <p:cNvPr id="5" name="object 5"/>
            <p:cNvSpPr/>
            <p:nvPr/>
          </p:nvSpPr>
          <p:spPr>
            <a:xfrm>
              <a:off x="503998" y="555651"/>
              <a:ext cx="3600450" cy="2160270"/>
            </a:xfrm>
            <a:custGeom>
              <a:avLst/>
              <a:gdLst/>
              <a:ahLst/>
              <a:cxnLst/>
              <a:rect l="l" t="t" r="r" b="b"/>
              <a:pathLst>
                <a:path w="3600450" h="2160270">
                  <a:moveTo>
                    <a:pt x="3600046" y="1080013"/>
                  </a:moveTo>
                  <a:lnTo>
                    <a:pt x="3596217" y="1009001"/>
                  </a:lnTo>
                  <a:lnTo>
                    <a:pt x="3584889" y="939216"/>
                  </a:lnTo>
                  <a:lnTo>
                    <a:pt x="3566299" y="870800"/>
                  </a:lnTo>
                  <a:lnTo>
                    <a:pt x="3540683" y="803894"/>
                  </a:lnTo>
                  <a:lnTo>
                    <a:pt x="3508280" y="738643"/>
                  </a:lnTo>
                  <a:lnTo>
                    <a:pt x="3469327" y="675187"/>
                  </a:lnTo>
                  <a:lnTo>
                    <a:pt x="3424060" y="613669"/>
                  </a:lnTo>
                  <a:lnTo>
                    <a:pt x="3399133" y="583682"/>
                  </a:lnTo>
                  <a:lnTo>
                    <a:pt x="3372716" y="554232"/>
                  </a:lnTo>
                  <a:lnTo>
                    <a:pt x="3344840" y="525338"/>
                  </a:lnTo>
                  <a:lnTo>
                    <a:pt x="3315534" y="497017"/>
                  </a:lnTo>
                  <a:lnTo>
                    <a:pt x="3284827" y="469288"/>
                  </a:lnTo>
                  <a:lnTo>
                    <a:pt x="3252749" y="442168"/>
                  </a:lnTo>
                  <a:lnTo>
                    <a:pt x="3219330" y="415675"/>
                  </a:lnTo>
                  <a:lnTo>
                    <a:pt x="3184600" y="389826"/>
                  </a:lnTo>
                  <a:lnTo>
                    <a:pt x="3148588" y="364640"/>
                  </a:lnTo>
                  <a:lnTo>
                    <a:pt x="3111323" y="340134"/>
                  </a:lnTo>
                  <a:lnTo>
                    <a:pt x="3072836" y="316325"/>
                  </a:lnTo>
                  <a:lnTo>
                    <a:pt x="3033156" y="293233"/>
                  </a:lnTo>
                  <a:lnTo>
                    <a:pt x="2992312" y="270874"/>
                  </a:lnTo>
                  <a:lnTo>
                    <a:pt x="2950335" y="249267"/>
                  </a:lnTo>
                  <a:lnTo>
                    <a:pt x="2907254" y="228429"/>
                  </a:lnTo>
                  <a:lnTo>
                    <a:pt x="2863098" y="208377"/>
                  </a:lnTo>
                  <a:lnTo>
                    <a:pt x="2817898" y="189131"/>
                  </a:lnTo>
                  <a:lnTo>
                    <a:pt x="2771683" y="170707"/>
                  </a:lnTo>
                  <a:lnTo>
                    <a:pt x="2724482" y="153123"/>
                  </a:lnTo>
                  <a:lnTo>
                    <a:pt x="2676325" y="136397"/>
                  </a:lnTo>
                  <a:lnTo>
                    <a:pt x="2627242" y="120547"/>
                  </a:lnTo>
                  <a:lnTo>
                    <a:pt x="2577263" y="105591"/>
                  </a:lnTo>
                  <a:lnTo>
                    <a:pt x="2526417" y="91546"/>
                  </a:lnTo>
                  <a:lnTo>
                    <a:pt x="2474734" y="78431"/>
                  </a:lnTo>
                  <a:lnTo>
                    <a:pt x="2422243" y="66262"/>
                  </a:lnTo>
                  <a:lnTo>
                    <a:pt x="2368974" y="55059"/>
                  </a:lnTo>
                  <a:lnTo>
                    <a:pt x="2314957" y="44838"/>
                  </a:lnTo>
                  <a:lnTo>
                    <a:pt x="2260221" y="35617"/>
                  </a:lnTo>
                  <a:lnTo>
                    <a:pt x="2204796" y="27414"/>
                  </a:lnTo>
                  <a:lnTo>
                    <a:pt x="2148712" y="20248"/>
                  </a:lnTo>
                  <a:lnTo>
                    <a:pt x="2091999" y="14135"/>
                  </a:lnTo>
                  <a:lnTo>
                    <a:pt x="2034685" y="9094"/>
                  </a:lnTo>
                  <a:lnTo>
                    <a:pt x="1976801" y="5142"/>
                  </a:lnTo>
                  <a:lnTo>
                    <a:pt x="1918376" y="2297"/>
                  </a:lnTo>
                  <a:lnTo>
                    <a:pt x="1859440" y="577"/>
                  </a:lnTo>
                  <a:lnTo>
                    <a:pt x="1800022" y="0"/>
                  </a:lnTo>
                  <a:lnTo>
                    <a:pt x="1740605" y="577"/>
                  </a:lnTo>
                  <a:lnTo>
                    <a:pt x="1681669" y="2297"/>
                  </a:lnTo>
                  <a:lnTo>
                    <a:pt x="1623244" y="5142"/>
                  </a:lnTo>
                  <a:lnTo>
                    <a:pt x="1565360" y="9094"/>
                  </a:lnTo>
                  <a:lnTo>
                    <a:pt x="1508046" y="14135"/>
                  </a:lnTo>
                  <a:lnTo>
                    <a:pt x="1451333" y="20248"/>
                  </a:lnTo>
                  <a:lnTo>
                    <a:pt x="1395249" y="27414"/>
                  </a:lnTo>
                  <a:lnTo>
                    <a:pt x="1339824" y="35617"/>
                  </a:lnTo>
                  <a:lnTo>
                    <a:pt x="1285088" y="44838"/>
                  </a:lnTo>
                  <a:lnTo>
                    <a:pt x="1231071" y="55059"/>
                  </a:lnTo>
                  <a:lnTo>
                    <a:pt x="1177802" y="66262"/>
                  </a:lnTo>
                  <a:lnTo>
                    <a:pt x="1125311" y="78431"/>
                  </a:lnTo>
                  <a:lnTo>
                    <a:pt x="1073628" y="91546"/>
                  </a:lnTo>
                  <a:lnTo>
                    <a:pt x="1022782" y="105591"/>
                  </a:lnTo>
                  <a:lnTo>
                    <a:pt x="972803" y="120547"/>
                  </a:lnTo>
                  <a:lnTo>
                    <a:pt x="923720" y="136397"/>
                  </a:lnTo>
                  <a:lnTo>
                    <a:pt x="875563" y="153123"/>
                  </a:lnTo>
                  <a:lnTo>
                    <a:pt x="828362" y="170707"/>
                  </a:lnTo>
                  <a:lnTo>
                    <a:pt x="782147" y="189131"/>
                  </a:lnTo>
                  <a:lnTo>
                    <a:pt x="736947" y="208377"/>
                  </a:lnTo>
                  <a:lnTo>
                    <a:pt x="692791" y="228429"/>
                  </a:lnTo>
                  <a:lnTo>
                    <a:pt x="649710" y="249267"/>
                  </a:lnTo>
                  <a:lnTo>
                    <a:pt x="607733" y="270874"/>
                  </a:lnTo>
                  <a:lnTo>
                    <a:pt x="566889" y="293233"/>
                  </a:lnTo>
                  <a:lnTo>
                    <a:pt x="527209" y="316325"/>
                  </a:lnTo>
                  <a:lnTo>
                    <a:pt x="488722" y="340134"/>
                  </a:lnTo>
                  <a:lnTo>
                    <a:pt x="451457" y="364640"/>
                  </a:lnTo>
                  <a:lnTo>
                    <a:pt x="415445" y="389826"/>
                  </a:lnTo>
                  <a:lnTo>
                    <a:pt x="380715" y="415675"/>
                  </a:lnTo>
                  <a:lnTo>
                    <a:pt x="347296" y="442168"/>
                  </a:lnTo>
                  <a:lnTo>
                    <a:pt x="315218" y="469288"/>
                  </a:lnTo>
                  <a:lnTo>
                    <a:pt x="284511" y="497017"/>
                  </a:lnTo>
                  <a:lnTo>
                    <a:pt x="255205" y="525338"/>
                  </a:lnTo>
                  <a:lnTo>
                    <a:pt x="227329" y="554232"/>
                  </a:lnTo>
                  <a:lnTo>
                    <a:pt x="200912" y="583682"/>
                  </a:lnTo>
                  <a:lnTo>
                    <a:pt x="175985" y="613669"/>
                  </a:lnTo>
                  <a:lnTo>
                    <a:pt x="152577" y="644177"/>
                  </a:lnTo>
                  <a:lnTo>
                    <a:pt x="110437" y="706681"/>
                  </a:lnTo>
                  <a:lnTo>
                    <a:pt x="74729" y="771053"/>
                  </a:lnTo>
                  <a:lnTo>
                    <a:pt x="45691" y="837149"/>
                  </a:lnTo>
                  <a:lnTo>
                    <a:pt x="23558" y="904828"/>
                  </a:lnTo>
                  <a:lnTo>
                    <a:pt x="8570" y="973946"/>
                  </a:lnTo>
                  <a:lnTo>
                    <a:pt x="962" y="1044363"/>
                  </a:lnTo>
                  <a:lnTo>
                    <a:pt x="0" y="1080013"/>
                  </a:lnTo>
                  <a:lnTo>
                    <a:pt x="962" y="1115664"/>
                  </a:lnTo>
                  <a:lnTo>
                    <a:pt x="8570" y="1186080"/>
                  </a:lnTo>
                  <a:lnTo>
                    <a:pt x="23558" y="1255199"/>
                  </a:lnTo>
                  <a:lnTo>
                    <a:pt x="45691" y="1322878"/>
                  </a:lnTo>
                  <a:lnTo>
                    <a:pt x="74729" y="1388974"/>
                  </a:lnTo>
                  <a:lnTo>
                    <a:pt x="110437" y="1453346"/>
                  </a:lnTo>
                  <a:lnTo>
                    <a:pt x="152577" y="1515850"/>
                  </a:lnTo>
                  <a:lnTo>
                    <a:pt x="175985" y="1546358"/>
                  </a:lnTo>
                  <a:lnTo>
                    <a:pt x="200912" y="1576345"/>
                  </a:lnTo>
                  <a:lnTo>
                    <a:pt x="227329" y="1605795"/>
                  </a:lnTo>
                  <a:lnTo>
                    <a:pt x="255205" y="1634689"/>
                  </a:lnTo>
                  <a:lnTo>
                    <a:pt x="284511" y="1663009"/>
                  </a:lnTo>
                  <a:lnTo>
                    <a:pt x="315218" y="1690739"/>
                  </a:lnTo>
                  <a:lnTo>
                    <a:pt x="347296" y="1717859"/>
                  </a:lnTo>
                  <a:lnTo>
                    <a:pt x="380715" y="1744352"/>
                  </a:lnTo>
                  <a:lnTo>
                    <a:pt x="415445" y="1770201"/>
                  </a:lnTo>
                  <a:lnTo>
                    <a:pt x="451457" y="1795387"/>
                  </a:lnTo>
                  <a:lnTo>
                    <a:pt x="488722" y="1819893"/>
                  </a:lnTo>
                  <a:lnTo>
                    <a:pt x="527209" y="1843701"/>
                  </a:lnTo>
                  <a:lnTo>
                    <a:pt x="566889" y="1866794"/>
                  </a:lnTo>
                  <a:lnTo>
                    <a:pt x="607733" y="1889152"/>
                  </a:lnTo>
                  <a:lnTo>
                    <a:pt x="649710" y="1910760"/>
                  </a:lnTo>
                  <a:lnTo>
                    <a:pt x="692791" y="1931598"/>
                  </a:lnTo>
                  <a:lnTo>
                    <a:pt x="736947" y="1951649"/>
                  </a:lnTo>
                  <a:lnTo>
                    <a:pt x="782147" y="1970896"/>
                  </a:lnTo>
                  <a:lnTo>
                    <a:pt x="828362" y="1989320"/>
                  </a:lnTo>
                  <a:lnTo>
                    <a:pt x="875563" y="2006904"/>
                  </a:lnTo>
                  <a:lnTo>
                    <a:pt x="923720" y="2023630"/>
                  </a:lnTo>
                  <a:lnTo>
                    <a:pt x="972803" y="2039479"/>
                  </a:lnTo>
                  <a:lnTo>
                    <a:pt x="1022782" y="2054436"/>
                  </a:lnTo>
                  <a:lnTo>
                    <a:pt x="1073628" y="2068480"/>
                  </a:lnTo>
                  <a:lnTo>
                    <a:pt x="1125311" y="2081596"/>
                  </a:lnTo>
                  <a:lnTo>
                    <a:pt x="1177802" y="2093764"/>
                  </a:lnTo>
                  <a:lnTo>
                    <a:pt x="1231071" y="2104968"/>
                  </a:lnTo>
                  <a:lnTo>
                    <a:pt x="1285088" y="2115189"/>
                  </a:lnTo>
                  <a:lnTo>
                    <a:pt x="1339824" y="2124410"/>
                  </a:lnTo>
                  <a:lnTo>
                    <a:pt x="1395249" y="2132612"/>
                  </a:lnTo>
                  <a:lnTo>
                    <a:pt x="1451333" y="2139779"/>
                  </a:lnTo>
                  <a:lnTo>
                    <a:pt x="1508046" y="2145892"/>
                  </a:lnTo>
                  <a:lnTo>
                    <a:pt x="1565360" y="2150933"/>
                  </a:lnTo>
                  <a:lnTo>
                    <a:pt x="1623244" y="2154885"/>
                  </a:lnTo>
                  <a:lnTo>
                    <a:pt x="1681669" y="2157730"/>
                  </a:lnTo>
                  <a:lnTo>
                    <a:pt x="1740605" y="2159450"/>
                  </a:lnTo>
                  <a:lnTo>
                    <a:pt x="1800022" y="2160027"/>
                  </a:lnTo>
                  <a:lnTo>
                    <a:pt x="1859440" y="2159450"/>
                  </a:lnTo>
                  <a:lnTo>
                    <a:pt x="1918376" y="2157730"/>
                  </a:lnTo>
                  <a:lnTo>
                    <a:pt x="1976801" y="2154885"/>
                  </a:lnTo>
                  <a:lnTo>
                    <a:pt x="2034685" y="2150933"/>
                  </a:lnTo>
                  <a:lnTo>
                    <a:pt x="2091999" y="2145892"/>
                  </a:lnTo>
                  <a:lnTo>
                    <a:pt x="2148712" y="2139779"/>
                  </a:lnTo>
                  <a:lnTo>
                    <a:pt x="2204796" y="2132612"/>
                  </a:lnTo>
                  <a:lnTo>
                    <a:pt x="2260221" y="2124410"/>
                  </a:lnTo>
                  <a:lnTo>
                    <a:pt x="2314957" y="2115189"/>
                  </a:lnTo>
                  <a:lnTo>
                    <a:pt x="2368974" y="2104968"/>
                  </a:lnTo>
                  <a:lnTo>
                    <a:pt x="2422243" y="2093764"/>
                  </a:lnTo>
                  <a:lnTo>
                    <a:pt x="2474734" y="2081596"/>
                  </a:lnTo>
                  <a:lnTo>
                    <a:pt x="2526417" y="2068480"/>
                  </a:lnTo>
                  <a:lnTo>
                    <a:pt x="2577263" y="2054436"/>
                  </a:lnTo>
                  <a:lnTo>
                    <a:pt x="2627242" y="2039479"/>
                  </a:lnTo>
                  <a:lnTo>
                    <a:pt x="2676325" y="2023630"/>
                  </a:lnTo>
                  <a:lnTo>
                    <a:pt x="2724482" y="2006904"/>
                  </a:lnTo>
                  <a:lnTo>
                    <a:pt x="2771683" y="1989320"/>
                  </a:lnTo>
                  <a:lnTo>
                    <a:pt x="2817898" y="1970896"/>
                  </a:lnTo>
                  <a:lnTo>
                    <a:pt x="2863098" y="1951649"/>
                  </a:lnTo>
                  <a:lnTo>
                    <a:pt x="2907254" y="1931598"/>
                  </a:lnTo>
                  <a:lnTo>
                    <a:pt x="2950335" y="1910760"/>
                  </a:lnTo>
                  <a:lnTo>
                    <a:pt x="2992312" y="1889152"/>
                  </a:lnTo>
                  <a:lnTo>
                    <a:pt x="3033156" y="1866794"/>
                  </a:lnTo>
                  <a:lnTo>
                    <a:pt x="3072836" y="1843701"/>
                  </a:lnTo>
                  <a:lnTo>
                    <a:pt x="3111323" y="1819893"/>
                  </a:lnTo>
                  <a:lnTo>
                    <a:pt x="3148588" y="1795387"/>
                  </a:lnTo>
                  <a:lnTo>
                    <a:pt x="3184600" y="1770201"/>
                  </a:lnTo>
                  <a:lnTo>
                    <a:pt x="3219330" y="1744352"/>
                  </a:lnTo>
                  <a:lnTo>
                    <a:pt x="3252749" y="1717859"/>
                  </a:lnTo>
                  <a:lnTo>
                    <a:pt x="3284827" y="1690739"/>
                  </a:lnTo>
                  <a:lnTo>
                    <a:pt x="3315534" y="1663009"/>
                  </a:lnTo>
                  <a:lnTo>
                    <a:pt x="3344840" y="1634689"/>
                  </a:lnTo>
                  <a:lnTo>
                    <a:pt x="3372716" y="1605795"/>
                  </a:lnTo>
                  <a:lnTo>
                    <a:pt x="3399133" y="1576345"/>
                  </a:lnTo>
                  <a:lnTo>
                    <a:pt x="3424060" y="1546358"/>
                  </a:lnTo>
                  <a:lnTo>
                    <a:pt x="3447468" y="1515850"/>
                  </a:lnTo>
                  <a:lnTo>
                    <a:pt x="3489608" y="1453346"/>
                  </a:lnTo>
                  <a:lnTo>
                    <a:pt x="3525316" y="1388974"/>
                  </a:lnTo>
                  <a:lnTo>
                    <a:pt x="3554354" y="1322878"/>
                  </a:lnTo>
                  <a:lnTo>
                    <a:pt x="3576487" y="1255199"/>
                  </a:lnTo>
                  <a:lnTo>
                    <a:pt x="3591475" y="1186080"/>
                  </a:lnTo>
                  <a:lnTo>
                    <a:pt x="3599084" y="1115664"/>
                  </a:lnTo>
                  <a:lnTo>
                    <a:pt x="3600046" y="1080013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010" y="673743"/>
              <a:ext cx="18415" cy="1924050"/>
            </a:xfrm>
            <a:custGeom>
              <a:avLst/>
              <a:gdLst/>
              <a:ahLst/>
              <a:cxnLst/>
              <a:rect l="l" t="t" r="r" b="b"/>
              <a:pathLst>
                <a:path w="18415" h="1924050">
                  <a:moveTo>
                    <a:pt x="17999" y="0"/>
                  </a:moveTo>
                  <a:lnTo>
                    <a:pt x="9791" y="2456"/>
                  </a:lnTo>
                  <a:lnTo>
                    <a:pt x="0" y="5618"/>
                  </a:lnTo>
                  <a:lnTo>
                    <a:pt x="0" y="1918226"/>
                  </a:lnTo>
                  <a:lnTo>
                    <a:pt x="9791" y="1921388"/>
                  </a:lnTo>
                  <a:lnTo>
                    <a:pt x="17999" y="1923844"/>
                  </a:lnTo>
                  <a:lnTo>
                    <a:pt x="17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668" y="560724"/>
              <a:ext cx="1594485" cy="1739900"/>
            </a:xfrm>
            <a:custGeom>
              <a:avLst/>
              <a:gdLst/>
              <a:ahLst/>
              <a:cxnLst/>
              <a:rect l="l" t="t" r="r" b="b"/>
              <a:pathLst>
                <a:path w="1594485" h="1739900">
                  <a:moveTo>
                    <a:pt x="0" y="0"/>
                  </a:moveTo>
                  <a:lnTo>
                    <a:pt x="1594470" y="173942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6297" y="1458983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4337" y="1278986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2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6010" y="560724"/>
            <a:ext cx="2247265" cy="2155190"/>
          </a:xfrm>
          <a:custGeom>
            <a:avLst/>
            <a:gdLst/>
            <a:ahLst/>
            <a:cxnLst/>
            <a:rect l="l" t="t" r="r" b="b"/>
            <a:pathLst>
              <a:path w="2247265" h="2155190">
                <a:moveTo>
                  <a:pt x="652658" y="0"/>
                </a:moveTo>
                <a:lnTo>
                  <a:pt x="593348" y="4021"/>
                </a:lnTo>
                <a:lnTo>
                  <a:pt x="536035" y="9062"/>
                </a:lnTo>
                <a:lnTo>
                  <a:pt x="479321" y="15175"/>
                </a:lnTo>
                <a:lnTo>
                  <a:pt x="423237" y="22342"/>
                </a:lnTo>
                <a:lnTo>
                  <a:pt x="367812" y="30544"/>
                </a:lnTo>
                <a:lnTo>
                  <a:pt x="313077" y="39765"/>
                </a:lnTo>
                <a:lnTo>
                  <a:pt x="259060" y="49986"/>
                </a:lnTo>
                <a:lnTo>
                  <a:pt x="205791" y="61190"/>
                </a:lnTo>
                <a:lnTo>
                  <a:pt x="153300" y="73358"/>
                </a:lnTo>
                <a:lnTo>
                  <a:pt x="101617" y="86474"/>
                </a:lnTo>
                <a:lnTo>
                  <a:pt x="50770" y="100518"/>
                </a:lnTo>
                <a:lnTo>
                  <a:pt x="791" y="115475"/>
                </a:lnTo>
                <a:lnTo>
                  <a:pt x="0" y="115730"/>
                </a:lnTo>
                <a:lnTo>
                  <a:pt x="0" y="2034151"/>
                </a:lnTo>
                <a:lnTo>
                  <a:pt x="50770" y="2049363"/>
                </a:lnTo>
                <a:lnTo>
                  <a:pt x="101617" y="2063408"/>
                </a:lnTo>
                <a:lnTo>
                  <a:pt x="153300" y="2076523"/>
                </a:lnTo>
                <a:lnTo>
                  <a:pt x="205791" y="2088692"/>
                </a:lnTo>
                <a:lnTo>
                  <a:pt x="259060" y="2099895"/>
                </a:lnTo>
                <a:lnTo>
                  <a:pt x="313077" y="2110116"/>
                </a:lnTo>
                <a:lnTo>
                  <a:pt x="367812" y="2119337"/>
                </a:lnTo>
                <a:lnTo>
                  <a:pt x="423237" y="2127540"/>
                </a:lnTo>
                <a:lnTo>
                  <a:pt x="479321" y="2134706"/>
                </a:lnTo>
                <a:lnTo>
                  <a:pt x="536035" y="2140819"/>
                </a:lnTo>
                <a:lnTo>
                  <a:pt x="593348" y="2145860"/>
                </a:lnTo>
                <a:lnTo>
                  <a:pt x="651233" y="2149812"/>
                </a:lnTo>
                <a:lnTo>
                  <a:pt x="709657" y="2152657"/>
                </a:lnTo>
                <a:lnTo>
                  <a:pt x="768593" y="2154377"/>
                </a:lnTo>
                <a:lnTo>
                  <a:pt x="827984" y="2154954"/>
                </a:lnTo>
                <a:lnTo>
                  <a:pt x="887428" y="2154377"/>
                </a:lnTo>
                <a:lnTo>
                  <a:pt x="946364" y="2152657"/>
                </a:lnTo>
                <a:lnTo>
                  <a:pt x="1004789" y="2149812"/>
                </a:lnTo>
                <a:lnTo>
                  <a:pt x="1062673" y="2145860"/>
                </a:lnTo>
                <a:lnTo>
                  <a:pt x="1119987" y="2140819"/>
                </a:lnTo>
                <a:lnTo>
                  <a:pt x="1176701" y="2134706"/>
                </a:lnTo>
                <a:lnTo>
                  <a:pt x="1232785" y="2127540"/>
                </a:lnTo>
                <a:lnTo>
                  <a:pt x="1288210" y="2119337"/>
                </a:lnTo>
                <a:lnTo>
                  <a:pt x="1342945" y="2110116"/>
                </a:lnTo>
                <a:lnTo>
                  <a:pt x="1396962" y="2099895"/>
                </a:lnTo>
                <a:lnTo>
                  <a:pt x="1450231" y="2088692"/>
                </a:lnTo>
                <a:lnTo>
                  <a:pt x="1502722" y="2076523"/>
                </a:lnTo>
                <a:lnTo>
                  <a:pt x="1554405" y="2063408"/>
                </a:lnTo>
                <a:lnTo>
                  <a:pt x="1605252" y="2049363"/>
                </a:lnTo>
                <a:lnTo>
                  <a:pt x="1655231" y="2034407"/>
                </a:lnTo>
                <a:lnTo>
                  <a:pt x="1704314" y="2018557"/>
                </a:lnTo>
                <a:lnTo>
                  <a:pt x="1752470" y="2001831"/>
                </a:lnTo>
                <a:lnTo>
                  <a:pt x="1799671" y="1984247"/>
                </a:lnTo>
                <a:lnTo>
                  <a:pt x="1845886" y="1965823"/>
                </a:lnTo>
                <a:lnTo>
                  <a:pt x="1891087" y="1946577"/>
                </a:lnTo>
                <a:lnTo>
                  <a:pt x="1935242" y="1926525"/>
                </a:lnTo>
                <a:lnTo>
                  <a:pt x="1978323" y="1905687"/>
                </a:lnTo>
                <a:lnTo>
                  <a:pt x="2020301" y="1884080"/>
                </a:lnTo>
                <a:lnTo>
                  <a:pt x="2061144" y="1861721"/>
                </a:lnTo>
                <a:lnTo>
                  <a:pt x="2100824" y="1838629"/>
                </a:lnTo>
                <a:lnTo>
                  <a:pt x="2139311" y="1814821"/>
                </a:lnTo>
                <a:lnTo>
                  <a:pt x="2176576" y="1790314"/>
                </a:lnTo>
                <a:lnTo>
                  <a:pt x="2212588" y="1765128"/>
                </a:lnTo>
                <a:lnTo>
                  <a:pt x="2247128" y="1739421"/>
                </a:lnTo>
                <a:lnTo>
                  <a:pt x="652658" y="0"/>
                </a:lnTo>
                <a:close/>
              </a:path>
            </a:pathLst>
          </a:custGeom>
          <a:solidFill>
            <a:srgbClr val="B0A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6315" y="1458983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57" y="580181"/>
            <a:ext cx="139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35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90" y="576028"/>
            <a:ext cx="57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791" y="546444"/>
            <a:ext cx="3618865" cy="2178685"/>
            <a:chOff x="494791" y="546444"/>
            <a:chExt cx="3618865" cy="2178685"/>
          </a:xfrm>
        </p:grpSpPr>
        <p:sp>
          <p:nvSpPr>
            <p:cNvPr id="5" name="object 5"/>
            <p:cNvSpPr/>
            <p:nvPr/>
          </p:nvSpPr>
          <p:spPr>
            <a:xfrm>
              <a:off x="503998" y="555651"/>
              <a:ext cx="3600450" cy="2160270"/>
            </a:xfrm>
            <a:custGeom>
              <a:avLst/>
              <a:gdLst/>
              <a:ahLst/>
              <a:cxnLst/>
              <a:rect l="l" t="t" r="r" b="b"/>
              <a:pathLst>
                <a:path w="3600450" h="2160270">
                  <a:moveTo>
                    <a:pt x="3600046" y="1080013"/>
                  </a:moveTo>
                  <a:lnTo>
                    <a:pt x="3596217" y="1009001"/>
                  </a:lnTo>
                  <a:lnTo>
                    <a:pt x="3584889" y="939216"/>
                  </a:lnTo>
                  <a:lnTo>
                    <a:pt x="3566299" y="870800"/>
                  </a:lnTo>
                  <a:lnTo>
                    <a:pt x="3540683" y="803894"/>
                  </a:lnTo>
                  <a:lnTo>
                    <a:pt x="3508280" y="738643"/>
                  </a:lnTo>
                  <a:lnTo>
                    <a:pt x="3469327" y="675187"/>
                  </a:lnTo>
                  <a:lnTo>
                    <a:pt x="3424060" y="613669"/>
                  </a:lnTo>
                  <a:lnTo>
                    <a:pt x="3399133" y="583682"/>
                  </a:lnTo>
                  <a:lnTo>
                    <a:pt x="3372716" y="554232"/>
                  </a:lnTo>
                  <a:lnTo>
                    <a:pt x="3344840" y="525338"/>
                  </a:lnTo>
                  <a:lnTo>
                    <a:pt x="3315534" y="497017"/>
                  </a:lnTo>
                  <a:lnTo>
                    <a:pt x="3284827" y="469288"/>
                  </a:lnTo>
                  <a:lnTo>
                    <a:pt x="3252749" y="442168"/>
                  </a:lnTo>
                  <a:lnTo>
                    <a:pt x="3219330" y="415675"/>
                  </a:lnTo>
                  <a:lnTo>
                    <a:pt x="3184600" y="389826"/>
                  </a:lnTo>
                  <a:lnTo>
                    <a:pt x="3148588" y="364640"/>
                  </a:lnTo>
                  <a:lnTo>
                    <a:pt x="3111323" y="340134"/>
                  </a:lnTo>
                  <a:lnTo>
                    <a:pt x="3072836" y="316325"/>
                  </a:lnTo>
                  <a:lnTo>
                    <a:pt x="3033156" y="293233"/>
                  </a:lnTo>
                  <a:lnTo>
                    <a:pt x="2992312" y="270874"/>
                  </a:lnTo>
                  <a:lnTo>
                    <a:pt x="2950335" y="249267"/>
                  </a:lnTo>
                  <a:lnTo>
                    <a:pt x="2907254" y="228429"/>
                  </a:lnTo>
                  <a:lnTo>
                    <a:pt x="2863098" y="208377"/>
                  </a:lnTo>
                  <a:lnTo>
                    <a:pt x="2817898" y="189131"/>
                  </a:lnTo>
                  <a:lnTo>
                    <a:pt x="2771683" y="170707"/>
                  </a:lnTo>
                  <a:lnTo>
                    <a:pt x="2724482" y="153123"/>
                  </a:lnTo>
                  <a:lnTo>
                    <a:pt x="2676325" y="136397"/>
                  </a:lnTo>
                  <a:lnTo>
                    <a:pt x="2627242" y="120547"/>
                  </a:lnTo>
                  <a:lnTo>
                    <a:pt x="2577263" y="105591"/>
                  </a:lnTo>
                  <a:lnTo>
                    <a:pt x="2526417" y="91546"/>
                  </a:lnTo>
                  <a:lnTo>
                    <a:pt x="2474734" y="78431"/>
                  </a:lnTo>
                  <a:lnTo>
                    <a:pt x="2422243" y="66262"/>
                  </a:lnTo>
                  <a:lnTo>
                    <a:pt x="2368974" y="55059"/>
                  </a:lnTo>
                  <a:lnTo>
                    <a:pt x="2314957" y="44838"/>
                  </a:lnTo>
                  <a:lnTo>
                    <a:pt x="2260221" y="35617"/>
                  </a:lnTo>
                  <a:lnTo>
                    <a:pt x="2204796" y="27414"/>
                  </a:lnTo>
                  <a:lnTo>
                    <a:pt x="2148712" y="20248"/>
                  </a:lnTo>
                  <a:lnTo>
                    <a:pt x="2091999" y="14135"/>
                  </a:lnTo>
                  <a:lnTo>
                    <a:pt x="2034685" y="9094"/>
                  </a:lnTo>
                  <a:lnTo>
                    <a:pt x="1976801" y="5142"/>
                  </a:lnTo>
                  <a:lnTo>
                    <a:pt x="1918376" y="2297"/>
                  </a:lnTo>
                  <a:lnTo>
                    <a:pt x="1859440" y="577"/>
                  </a:lnTo>
                  <a:lnTo>
                    <a:pt x="1800022" y="0"/>
                  </a:lnTo>
                  <a:lnTo>
                    <a:pt x="1740605" y="577"/>
                  </a:lnTo>
                  <a:lnTo>
                    <a:pt x="1681669" y="2297"/>
                  </a:lnTo>
                  <a:lnTo>
                    <a:pt x="1623244" y="5142"/>
                  </a:lnTo>
                  <a:lnTo>
                    <a:pt x="1565360" y="9094"/>
                  </a:lnTo>
                  <a:lnTo>
                    <a:pt x="1508046" y="14135"/>
                  </a:lnTo>
                  <a:lnTo>
                    <a:pt x="1451333" y="20248"/>
                  </a:lnTo>
                  <a:lnTo>
                    <a:pt x="1395249" y="27414"/>
                  </a:lnTo>
                  <a:lnTo>
                    <a:pt x="1339824" y="35617"/>
                  </a:lnTo>
                  <a:lnTo>
                    <a:pt x="1285088" y="44838"/>
                  </a:lnTo>
                  <a:lnTo>
                    <a:pt x="1231071" y="55059"/>
                  </a:lnTo>
                  <a:lnTo>
                    <a:pt x="1177802" y="66262"/>
                  </a:lnTo>
                  <a:lnTo>
                    <a:pt x="1125311" y="78431"/>
                  </a:lnTo>
                  <a:lnTo>
                    <a:pt x="1073628" y="91546"/>
                  </a:lnTo>
                  <a:lnTo>
                    <a:pt x="1022782" y="105591"/>
                  </a:lnTo>
                  <a:lnTo>
                    <a:pt x="972803" y="120547"/>
                  </a:lnTo>
                  <a:lnTo>
                    <a:pt x="923720" y="136397"/>
                  </a:lnTo>
                  <a:lnTo>
                    <a:pt x="875563" y="153123"/>
                  </a:lnTo>
                  <a:lnTo>
                    <a:pt x="828362" y="170707"/>
                  </a:lnTo>
                  <a:lnTo>
                    <a:pt x="782147" y="189131"/>
                  </a:lnTo>
                  <a:lnTo>
                    <a:pt x="736947" y="208377"/>
                  </a:lnTo>
                  <a:lnTo>
                    <a:pt x="692791" y="228429"/>
                  </a:lnTo>
                  <a:lnTo>
                    <a:pt x="649710" y="249267"/>
                  </a:lnTo>
                  <a:lnTo>
                    <a:pt x="607733" y="270874"/>
                  </a:lnTo>
                  <a:lnTo>
                    <a:pt x="566889" y="293233"/>
                  </a:lnTo>
                  <a:lnTo>
                    <a:pt x="527209" y="316325"/>
                  </a:lnTo>
                  <a:lnTo>
                    <a:pt x="488722" y="340134"/>
                  </a:lnTo>
                  <a:lnTo>
                    <a:pt x="451457" y="364640"/>
                  </a:lnTo>
                  <a:lnTo>
                    <a:pt x="415445" y="389826"/>
                  </a:lnTo>
                  <a:lnTo>
                    <a:pt x="380715" y="415675"/>
                  </a:lnTo>
                  <a:lnTo>
                    <a:pt x="347296" y="442168"/>
                  </a:lnTo>
                  <a:lnTo>
                    <a:pt x="315218" y="469288"/>
                  </a:lnTo>
                  <a:lnTo>
                    <a:pt x="284511" y="497017"/>
                  </a:lnTo>
                  <a:lnTo>
                    <a:pt x="255205" y="525338"/>
                  </a:lnTo>
                  <a:lnTo>
                    <a:pt x="227329" y="554232"/>
                  </a:lnTo>
                  <a:lnTo>
                    <a:pt x="200912" y="583682"/>
                  </a:lnTo>
                  <a:lnTo>
                    <a:pt x="175985" y="613669"/>
                  </a:lnTo>
                  <a:lnTo>
                    <a:pt x="152577" y="644177"/>
                  </a:lnTo>
                  <a:lnTo>
                    <a:pt x="110437" y="706681"/>
                  </a:lnTo>
                  <a:lnTo>
                    <a:pt x="74729" y="771053"/>
                  </a:lnTo>
                  <a:lnTo>
                    <a:pt x="45691" y="837149"/>
                  </a:lnTo>
                  <a:lnTo>
                    <a:pt x="23558" y="904828"/>
                  </a:lnTo>
                  <a:lnTo>
                    <a:pt x="8570" y="973946"/>
                  </a:lnTo>
                  <a:lnTo>
                    <a:pt x="962" y="1044363"/>
                  </a:lnTo>
                  <a:lnTo>
                    <a:pt x="0" y="1080013"/>
                  </a:lnTo>
                  <a:lnTo>
                    <a:pt x="962" y="1115664"/>
                  </a:lnTo>
                  <a:lnTo>
                    <a:pt x="8570" y="1186080"/>
                  </a:lnTo>
                  <a:lnTo>
                    <a:pt x="23558" y="1255199"/>
                  </a:lnTo>
                  <a:lnTo>
                    <a:pt x="45691" y="1322878"/>
                  </a:lnTo>
                  <a:lnTo>
                    <a:pt x="74729" y="1388974"/>
                  </a:lnTo>
                  <a:lnTo>
                    <a:pt x="110437" y="1453346"/>
                  </a:lnTo>
                  <a:lnTo>
                    <a:pt x="152577" y="1515850"/>
                  </a:lnTo>
                  <a:lnTo>
                    <a:pt x="175985" y="1546358"/>
                  </a:lnTo>
                  <a:lnTo>
                    <a:pt x="200912" y="1576345"/>
                  </a:lnTo>
                  <a:lnTo>
                    <a:pt x="227329" y="1605795"/>
                  </a:lnTo>
                  <a:lnTo>
                    <a:pt x="255205" y="1634689"/>
                  </a:lnTo>
                  <a:lnTo>
                    <a:pt x="284511" y="1663009"/>
                  </a:lnTo>
                  <a:lnTo>
                    <a:pt x="315218" y="1690739"/>
                  </a:lnTo>
                  <a:lnTo>
                    <a:pt x="347296" y="1717859"/>
                  </a:lnTo>
                  <a:lnTo>
                    <a:pt x="380715" y="1744352"/>
                  </a:lnTo>
                  <a:lnTo>
                    <a:pt x="415445" y="1770201"/>
                  </a:lnTo>
                  <a:lnTo>
                    <a:pt x="451457" y="1795387"/>
                  </a:lnTo>
                  <a:lnTo>
                    <a:pt x="488722" y="1819893"/>
                  </a:lnTo>
                  <a:lnTo>
                    <a:pt x="527209" y="1843701"/>
                  </a:lnTo>
                  <a:lnTo>
                    <a:pt x="566889" y="1866794"/>
                  </a:lnTo>
                  <a:lnTo>
                    <a:pt x="607733" y="1889152"/>
                  </a:lnTo>
                  <a:lnTo>
                    <a:pt x="649710" y="1910760"/>
                  </a:lnTo>
                  <a:lnTo>
                    <a:pt x="692791" y="1931598"/>
                  </a:lnTo>
                  <a:lnTo>
                    <a:pt x="736947" y="1951649"/>
                  </a:lnTo>
                  <a:lnTo>
                    <a:pt x="782147" y="1970896"/>
                  </a:lnTo>
                  <a:lnTo>
                    <a:pt x="828362" y="1989320"/>
                  </a:lnTo>
                  <a:lnTo>
                    <a:pt x="875563" y="2006904"/>
                  </a:lnTo>
                  <a:lnTo>
                    <a:pt x="923720" y="2023630"/>
                  </a:lnTo>
                  <a:lnTo>
                    <a:pt x="972803" y="2039479"/>
                  </a:lnTo>
                  <a:lnTo>
                    <a:pt x="1022782" y="2054436"/>
                  </a:lnTo>
                  <a:lnTo>
                    <a:pt x="1073628" y="2068480"/>
                  </a:lnTo>
                  <a:lnTo>
                    <a:pt x="1125311" y="2081596"/>
                  </a:lnTo>
                  <a:lnTo>
                    <a:pt x="1177802" y="2093764"/>
                  </a:lnTo>
                  <a:lnTo>
                    <a:pt x="1231071" y="2104968"/>
                  </a:lnTo>
                  <a:lnTo>
                    <a:pt x="1285088" y="2115189"/>
                  </a:lnTo>
                  <a:lnTo>
                    <a:pt x="1339824" y="2124410"/>
                  </a:lnTo>
                  <a:lnTo>
                    <a:pt x="1395249" y="2132612"/>
                  </a:lnTo>
                  <a:lnTo>
                    <a:pt x="1451333" y="2139779"/>
                  </a:lnTo>
                  <a:lnTo>
                    <a:pt x="1508046" y="2145892"/>
                  </a:lnTo>
                  <a:lnTo>
                    <a:pt x="1565360" y="2150933"/>
                  </a:lnTo>
                  <a:lnTo>
                    <a:pt x="1623244" y="2154885"/>
                  </a:lnTo>
                  <a:lnTo>
                    <a:pt x="1681669" y="2157730"/>
                  </a:lnTo>
                  <a:lnTo>
                    <a:pt x="1740605" y="2159450"/>
                  </a:lnTo>
                  <a:lnTo>
                    <a:pt x="1800022" y="2160027"/>
                  </a:lnTo>
                  <a:lnTo>
                    <a:pt x="1859440" y="2159450"/>
                  </a:lnTo>
                  <a:lnTo>
                    <a:pt x="1918376" y="2157730"/>
                  </a:lnTo>
                  <a:lnTo>
                    <a:pt x="1976801" y="2154885"/>
                  </a:lnTo>
                  <a:lnTo>
                    <a:pt x="2034685" y="2150933"/>
                  </a:lnTo>
                  <a:lnTo>
                    <a:pt x="2091999" y="2145892"/>
                  </a:lnTo>
                  <a:lnTo>
                    <a:pt x="2148712" y="2139779"/>
                  </a:lnTo>
                  <a:lnTo>
                    <a:pt x="2204796" y="2132612"/>
                  </a:lnTo>
                  <a:lnTo>
                    <a:pt x="2260221" y="2124410"/>
                  </a:lnTo>
                  <a:lnTo>
                    <a:pt x="2314957" y="2115189"/>
                  </a:lnTo>
                  <a:lnTo>
                    <a:pt x="2368974" y="2104968"/>
                  </a:lnTo>
                  <a:lnTo>
                    <a:pt x="2422243" y="2093764"/>
                  </a:lnTo>
                  <a:lnTo>
                    <a:pt x="2474734" y="2081596"/>
                  </a:lnTo>
                  <a:lnTo>
                    <a:pt x="2526417" y="2068480"/>
                  </a:lnTo>
                  <a:lnTo>
                    <a:pt x="2577263" y="2054436"/>
                  </a:lnTo>
                  <a:lnTo>
                    <a:pt x="2627242" y="2039479"/>
                  </a:lnTo>
                  <a:lnTo>
                    <a:pt x="2676325" y="2023630"/>
                  </a:lnTo>
                  <a:lnTo>
                    <a:pt x="2724482" y="2006904"/>
                  </a:lnTo>
                  <a:lnTo>
                    <a:pt x="2771683" y="1989320"/>
                  </a:lnTo>
                  <a:lnTo>
                    <a:pt x="2817898" y="1970896"/>
                  </a:lnTo>
                  <a:lnTo>
                    <a:pt x="2863098" y="1951649"/>
                  </a:lnTo>
                  <a:lnTo>
                    <a:pt x="2907254" y="1931598"/>
                  </a:lnTo>
                  <a:lnTo>
                    <a:pt x="2950335" y="1910760"/>
                  </a:lnTo>
                  <a:lnTo>
                    <a:pt x="2992312" y="1889152"/>
                  </a:lnTo>
                  <a:lnTo>
                    <a:pt x="3033156" y="1866794"/>
                  </a:lnTo>
                  <a:lnTo>
                    <a:pt x="3072836" y="1843701"/>
                  </a:lnTo>
                  <a:lnTo>
                    <a:pt x="3111323" y="1819893"/>
                  </a:lnTo>
                  <a:lnTo>
                    <a:pt x="3148588" y="1795387"/>
                  </a:lnTo>
                  <a:lnTo>
                    <a:pt x="3184600" y="1770201"/>
                  </a:lnTo>
                  <a:lnTo>
                    <a:pt x="3219330" y="1744352"/>
                  </a:lnTo>
                  <a:lnTo>
                    <a:pt x="3252749" y="1717859"/>
                  </a:lnTo>
                  <a:lnTo>
                    <a:pt x="3284827" y="1690739"/>
                  </a:lnTo>
                  <a:lnTo>
                    <a:pt x="3315534" y="1663009"/>
                  </a:lnTo>
                  <a:lnTo>
                    <a:pt x="3344840" y="1634689"/>
                  </a:lnTo>
                  <a:lnTo>
                    <a:pt x="3372716" y="1605795"/>
                  </a:lnTo>
                  <a:lnTo>
                    <a:pt x="3399133" y="1576345"/>
                  </a:lnTo>
                  <a:lnTo>
                    <a:pt x="3424060" y="1546358"/>
                  </a:lnTo>
                  <a:lnTo>
                    <a:pt x="3447468" y="1515850"/>
                  </a:lnTo>
                  <a:lnTo>
                    <a:pt x="3489608" y="1453346"/>
                  </a:lnTo>
                  <a:lnTo>
                    <a:pt x="3525316" y="1388974"/>
                  </a:lnTo>
                  <a:lnTo>
                    <a:pt x="3554354" y="1322878"/>
                  </a:lnTo>
                  <a:lnTo>
                    <a:pt x="3576487" y="1255199"/>
                  </a:lnTo>
                  <a:lnTo>
                    <a:pt x="3591475" y="1186080"/>
                  </a:lnTo>
                  <a:lnTo>
                    <a:pt x="3599084" y="1115664"/>
                  </a:lnTo>
                  <a:lnTo>
                    <a:pt x="3600046" y="1080013"/>
                  </a:lnTo>
                  <a:close/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010" y="673743"/>
              <a:ext cx="18415" cy="1924050"/>
            </a:xfrm>
            <a:custGeom>
              <a:avLst/>
              <a:gdLst/>
              <a:ahLst/>
              <a:cxnLst/>
              <a:rect l="l" t="t" r="r" b="b"/>
              <a:pathLst>
                <a:path w="18415" h="1924050">
                  <a:moveTo>
                    <a:pt x="17999" y="0"/>
                  </a:moveTo>
                  <a:lnTo>
                    <a:pt x="9791" y="2456"/>
                  </a:lnTo>
                  <a:lnTo>
                    <a:pt x="0" y="5618"/>
                  </a:lnTo>
                  <a:lnTo>
                    <a:pt x="0" y="1918226"/>
                  </a:lnTo>
                  <a:lnTo>
                    <a:pt x="9791" y="1921388"/>
                  </a:lnTo>
                  <a:lnTo>
                    <a:pt x="17999" y="1923844"/>
                  </a:lnTo>
                  <a:lnTo>
                    <a:pt x="17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668" y="560724"/>
              <a:ext cx="1594485" cy="1739900"/>
            </a:xfrm>
            <a:custGeom>
              <a:avLst/>
              <a:gdLst/>
              <a:ahLst/>
              <a:cxnLst/>
              <a:rect l="l" t="t" r="r" b="b"/>
              <a:pathLst>
                <a:path w="1594485" h="1739900">
                  <a:moveTo>
                    <a:pt x="0" y="0"/>
                  </a:moveTo>
                  <a:lnTo>
                    <a:pt x="1594470" y="173942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6297" y="1458983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0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4337" y="1278986"/>
            <a:ext cx="77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2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6010" y="560724"/>
            <a:ext cx="2247265" cy="2155190"/>
          </a:xfrm>
          <a:custGeom>
            <a:avLst/>
            <a:gdLst/>
            <a:ahLst/>
            <a:cxnLst/>
            <a:rect l="l" t="t" r="r" b="b"/>
            <a:pathLst>
              <a:path w="2247265" h="2155190">
                <a:moveTo>
                  <a:pt x="652658" y="0"/>
                </a:moveTo>
                <a:lnTo>
                  <a:pt x="593348" y="4021"/>
                </a:lnTo>
                <a:lnTo>
                  <a:pt x="536035" y="9062"/>
                </a:lnTo>
                <a:lnTo>
                  <a:pt x="479321" y="15175"/>
                </a:lnTo>
                <a:lnTo>
                  <a:pt x="423237" y="22342"/>
                </a:lnTo>
                <a:lnTo>
                  <a:pt x="367812" y="30544"/>
                </a:lnTo>
                <a:lnTo>
                  <a:pt x="313077" y="39765"/>
                </a:lnTo>
                <a:lnTo>
                  <a:pt x="259060" y="49986"/>
                </a:lnTo>
                <a:lnTo>
                  <a:pt x="205791" y="61190"/>
                </a:lnTo>
                <a:lnTo>
                  <a:pt x="153300" y="73358"/>
                </a:lnTo>
                <a:lnTo>
                  <a:pt x="101617" y="86474"/>
                </a:lnTo>
                <a:lnTo>
                  <a:pt x="50770" y="100518"/>
                </a:lnTo>
                <a:lnTo>
                  <a:pt x="791" y="115475"/>
                </a:lnTo>
                <a:lnTo>
                  <a:pt x="0" y="115730"/>
                </a:lnTo>
                <a:lnTo>
                  <a:pt x="0" y="2034151"/>
                </a:lnTo>
                <a:lnTo>
                  <a:pt x="50770" y="2049363"/>
                </a:lnTo>
                <a:lnTo>
                  <a:pt x="101617" y="2063408"/>
                </a:lnTo>
                <a:lnTo>
                  <a:pt x="153300" y="2076523"/>
                </a:lnTo>
                <a:lnTo>
                  <a:pt x="205791" y="2088692"/>
                </a:lnTo>
                <a:lnTo>
                  <a:pt x="259060" y="2099895"/>
                </a:lnTo>
                <a:lnTo>
                  <a:pt x="313077" y="2110116"/>
                </a:lnTo>
                <a:lnTo>
                  <a:pt x="367812" y="2119337"/>
                </a:lnTo>
                <a:lnTo>
                  <a:pt x="423237" y="2127540"/>
                </a:lnTo>
                <a:lnTo>
                  <a:pt x="479321" y="2134706"/>
                </a:lnTo>
                <a:lnTo>
                  <a:pt x="536035" y="2140819"/>
                </a:lnTo>
                <a:lnTo>
                  <a:pt x="593348" y="2145860"/>
                </a:lnTo>
                <a:lnTo>
                  <a:pt x="651233" y="2149812"/>
                </a:lnTo>
                <a:lnTo>
                  <a:pt x="709657" y="2152657"/>
                </a:lnTo>
                <a:lnTo>
                  <a:pt x="768593" y="2154377"/>
                </a:lnTo>
                <a:lnTo>
                  <a:pt x="827984" y="2154954"/>
                </a:lnTo>
                <a:lnTo>
                  <a:pt x="887428" y="2154377"/>
                </a:lnTo>
                <a:lnTo>
                  <a:pt x="946364" y="2152657"/>
                </a:lnTo>
                <a:lnTo>
                  <a:pt x="1004789" y="2149812"/>
                </a:lnTo>
                <a:lnTo>
                  <a:pt x="1062673" y="2145860"/>
                </a:lnTo>
                <a:lnTo>
                  <a:pt x="1119987" y="2140819"/>
                </a:lnTo>
                <a:lnTo>
                  <a:pt x="1176701" y="2134706"/>
                </a:lnTo>
                <a:lnTo>
                  <a:pt x="1232785" y="2127540"/>
                </a:lnTo>
                <a:lnTo>
                  <a:pt x="1288210" y="2119337"/>
                </a:lnTo>
                <a:lnTo>
                  <a:pt x="1342945" y="2110116"/>
                </a:lnTo>
                <a:lnTo>
                  <a:pt x="1396962" y="2099895"/>
                </a:lnTo>
                <a:lnTo>
                  <a:pt x="1450231" y="2088692"/>
                </a:lnTo>
                <a:lnTo>
                  <a:pt x="1502722" y="2076523"/>
                </a:lnTo>
                <a:lnTo>
                  <a:pt x="1554405" y="2063408"/>
                </a:lnTo>
                <a:lnTo>
                  <a:pt x="1605252" y="2049363"/>
                </a:lnTo>
                <a:lnTo>
                  <a:pt x="1655231" y="2034407"/>
                </a:lnTo>
                <a:lnTo>
                  <a:pt x="1704314" y="2018557"/>
                </a:lnTo>
                <a:lnTo>
                  <a:pt x="1752470" y="2001831"/>
                </a:lnTo>
                <a:lnTo>
                  <a:pt x="1799671" y="1984247"/>
                </a:lnTo>
                <a:lnTo>
                  <a:pt x="1845886" y="1965823"/>
                </a:lnTo>
                <a:lnTo>
                  <a:pt x="1891087" y="1946577"/>
                </a:lnTo>
                <a:lnTo>
                  <a:pt x="1935242" y="1926525"/>
                </a:lnTo>
                <a:lnTo>
                  <a:pt x="1978323" y="1905687"/>
                </a:lnTo>
                <a:lnTo>
                  <a:pt x="2020301" y="1884080"/>
                </a:lnTo>
                <a:lnTo>
                  <a:pt x="2061144" y="1861721"/>
                </a:lnTo>
                <a:lnTo>
                  <a:pt x="2100824" y="1838629"/>
                </a:lnTo>
                <a:lnTo>
                  <a:pt x="2139311" y="1814821"/>
                </a:lnTo>
                <a:lnTo>
                  <a:pt x="2176576" y="1790314"/>
                </a:lnTo>
                <a:lnTo>
                  <a:pt x="2212588" y="1765128"/>
                </a:lnTo>
                <a:lnTo>
                  <a:pt x="2247128" y="1739421"/>
                </a:lnTo>
                <a:lnTo>
                  <a:pt x="652658" y="0"/>
                </a:lnTo>
                <a:close/>
              </a:path>
            </a:pathLst>
          </a:custGeom>
          <a:solidFill>
            <a:srgbClr val="B0A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6315" y="1340130"/>
            <a:ext cx="775970" cy="7880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k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700" spc="30" dirty="0">
                <a:latin typeface="Arial Narrow"/>
                <a:cs typeface="Arial Narrow"/>
              </a:rPr>
              <a:t>42%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832420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30420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775980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47759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719539"/>
            <a:ext cx="194149" cy="194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105" y="758832"/>
            <a:ext cx="2938145" cy="217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Phone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Book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5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Data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Structure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5" action="ppaction://hlinksldjump"/>
              </a:rPr>
              <a:t>Universal</a:t>
            </a:r>
            <a:r>
              <a:rPr sz="1700" spc="440" dirty="0">
                <a:solidFill>
                  <a:srgbClr val="FF0000"/>
                </a:solidFill>
                <a:latin typeface="Arial Narrow"/>
                <a:cs typeface="Arial Narrow"/>
                <a:hlinkClick r:id="rId5" action="ppaction://hlinksldjump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Arial Narrow"/>
                <a:cs typeface="Arial Narrow"/>
                <a:hlinkClick r:id="rId5" action="ppaction://hlinksldjump"/>
              </a:rPr>
              <a:t>Family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Hashing</a:t>
            </a:r>
            <a:r>
              <a:rPr sz="1700" spc="355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Phone</a:t>
            </a:r>
            <a:r>
              <a:rPr sz="1700" spc="36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Numbers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Hashing</a:t>
            </a:r>
            <a:r>
              <a:rPr sz="1700" spc="405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Names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Analysis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65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of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Polynomial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Hashing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91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54818"/>
            <a:ext cx="19583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Remember</a:t>
            </a:r>
            <a:r>
              <a:rPr sz="1700" spc="44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QuickSort?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567" y="698005"/>
            <a:ext cx="2606040" cy="861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need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Maps:</a:t>
            </a:r>
            <a:endParaRPr sz="1700" dirty="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</a:pPr>
            <a:r>
              <a:rPr sz="1700" spc="50" dirty="0">
                <a:latin typeface="Arial Narrow"/>
                <a:cs typeface="Arial Narrow"/>
              </a:rPr>
              <a:t>(phone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name)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and </a:t>
            </a:r>
            <a:r>
              <a:rPr sz="1700" spc="55" dirty="0">
                <a:latin typeface="Arial Narrow"/>
                <a:cs typeface="Arial Narrow"/>
              </a:rPr>
              <a:t>(name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number)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91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00875"/>
            <a:ext cx="264223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Remember</a:t>
            </a:r>
            <a:r>
              <a:rPr sz="1700" spc="44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QuickSort? </a:t>
            </a:r>
            <a:r>
              <a:rPr sz="1700" dirty="0">
                <a:latin typeface="Arial Narrow"/>
                <a:cs typeface="Arial Narrow"/>
              </a:rPr>
              <a:t>Choosing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pivot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helped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082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91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00875"/>
            <a:ext cx="2642235" cy="97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Remember</a:t>
            </a:r>
            <a:r>
              <a:rPr sz="1700" spc="44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QuickSort? </a:t>
            </a:r>
            <a:r>
              <a:rPr sz="1700" dirty="0">
                <a:latin typeface="Arial Narrow"/>
                <a:cs typeface="Arial Narrow"/>
              </a:rPr>
              <a:t>Choosing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pivot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helped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randomization!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082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245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91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00875"/>
            <a:ext cx="3333115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5960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Remember</a:t>
            </a:r>
            <a:r>
              <a:rPr sz="1700" spc="44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QuickSort? </a:t>
            </a:r>
            <a:r>
              <a:rPr sz="1700" dirty="0">
                <a:latin typeface="Arial Narrow"/>
                <a:cs typeface="Arial Narrow"/>
              </a:rPr>
              <a:t>Choosing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pivot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helped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randomization!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Define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20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(set)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082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245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4086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91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00875"/>
            <a:ext cx="3476625" cy="160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8835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Remember</a:t>
            </a:r>
            <a:r>
              <a:rPr sz="1700" spc="44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QuickSort? </a:t>
            </a:r>
            <a:r>
              <a:rPr sz="1700" dirty="0">
                <a:latin typeface="Arial Narrow"/>
                <a:cs typeface="Arial Narrow"/>
              </a:rPr>
              <a:t>Choosing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pivot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helped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randomization!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22100"/>
              </a:lnSpc>
            </a:pPr>
            <a:r>
              <a:rPr sz="1700" dirty="0">
                <a:latin typeface="Arial Narrow"/>
                <a:cs typeface="Arial Narrow"/>
              </a:rPr>
              <a:t>Define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20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(set)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 </a:t>
            </a: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0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0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0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family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082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245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4086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4571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30" y="73938"/>
            <a:ext cx="205676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Universal</a:t>
            </a:r>
            <a:r>
              <a:rPr spc="25" dirty="0"/>
              <a:t>  </a:t>
            </a:r>
            <a:r>
              <a:rPr spc="65" dirty="0"/>
              <a:t>Family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497560"/>
            <a:ext cx="4029710" cy="2959100"/>
            <a:chOff x="289331" y="497560"/>
            <a:chExt cx="4029710" cy="2959100"/>
          </a:xfrm>
        </p:grpSpPr>
        <p:sp>
          <p:nvSpPr>
            <p:cNvPr id="4" name="object 4"/>
            <p:cNvSpPr/>
            <p:nvPr/>
          </p:nvSpPr>
          <p:spPr>
            <a:xfrm>
              <a:off x="289331" y="497560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70"/>
                  </a:moveTo>
                  <a:lnTo>
                    <a:pt x="4029354" y="33547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70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833031"/>
              <a:ext cx="4029710" cy="2623185"/>
            </a:xfrm>
            <a:custGeom>
              <a:avLst/>
              <a:gdLst/>
              <a:ahLst/>
              <a:cxnLst/>
              <a:rect l="l" t="t" r="r" b="b"/>
              <a:pathLst>
                <a:path w="4029710" h="2623185">
                  <a:moveTo>
                    <a:pt x="4029354" y="0"/>
                  </a:moveTo>
                  <a:lnTo>
                    <a:pt x="0" y="0"/>
                  </a:lnTo>
                  <a:lnTo>
                    <a:pt x="0" y="2623019"/>
                  </a:lnTo>
                  <a:lnTo>
                    <a:pt x="4029354" y="262301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371901"/>
            <a:ext cx="3303270" cy="10744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565"/>
              </a:spcBef>
            </a:pPr>
            <a:r>
              <a:rPr sz="1700" spc="75" dirty="0">
                <a:latin typeface="Arial Narrow"/>
                <a:cs typeface="Arial Narrow"/>
              </a:rPr>
              <a:t>Let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universe</a:t>
            </a:r>
            <a:r>
              <a:rPr sz="1700" spc="17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all </a:t>
            </a:r>
            <a:r>
              <a:rPr sz="1700" dirty="0">
                <a:latin typeface="Arial Narrow"/>
                <a:cs typeface="Arial Narrow"/>
              </a:rPr>
              <a:t>possible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keys.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30" y="73938"/>
            <a:ext cx="205676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Universal</a:t>
            </a:r>
            <a:r>
              <a:rPr spc="25" dirty="0"/>
              <a:t>  </a:t>
            </a:r>
            <a:r>
              <a:rPr spc="65" dirty="0"/>
              <a:t>Family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497560"/>
            <a:ext cx="4029710" cy="2959100"/>
            <a:chOff x="289331" y="497560"/>
            <a:chExt cx="4029710" cy="2959100"/>
          </a:xfrm>
        </p:grpSpPr>
        <p:sp>
          <p:nvSpPr>
            <p:cNvPr id="4" name="object 4"/>
            <p:cNvSpPr/>
            <p:nvPr/>
          </p:nvSpPr>
          <p:spPr>
            <a:xfrm>
              <a:off x="289331" y="497560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70"/>
                  </a:moveTo>
                  <a:lnTo>
                    <a:pt x="4029354" y="33547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70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833031"/>
              <a:ext cx="4029710" cy="2623185"/>
            </a:xfrm>
            <a:custGeom>
              <a:avLst/>
              <a:gdLst/>
              <a:ahLst/>
              <a:cxnLst/>
              <a:rect l="l" t="t" r="r" b="b"/>
              <a:pathLst>
                <a:path w="4029710" h="2623185">
                  <a:moveTo>
                    <a:pt x="4029354" y="0"/>
                  </a:moveTo>
                  <a:lnTo>
                    <a:pt x="0" y="0"/>
                  </a:lnTo>
                  <a:lnTo>
                    <a:pt x="0" y="2623019"/>
                  </a:lnTo>
                  <a:lnTo>
                    <a:pt x="4029354" y="262301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371901"/>
            <a:ext cx="3561079" cy="15430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 dirty="0">
              <a:latin typeface="Arial Narrow"/>
              <a:cs typeface="Arial Narrow"/>
            </a:endParaRPr>
          </a:p>
          <a:p>
            <a:pPr marL="12700" marR="262890">
              <a:lnSpc>
                <a:spcPct val="107400"/>
              </a:lnSpc>
              <a:spcBef>
                <a:spcPts val="565"/>
              </a:spcBef>
            </a:pPr>
            <a:r>
              <a:rPr sz="1700" spc="75" dirty="0">
                <a:latin typeface="Arial Narrow"/>
                <a:cs typeface="Arial Narrow"/>
              </a:rPr>
              <a:t>Let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universe</a:t>
            </a:r>
            <a:r>
              <a:rPr sz="1700" spc="17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all </a:t>
            </a:r>
            <a:r>
              <a:rPr sz="1700" dirty="0">
                <a:latin typeface="Arial Narrow"/>
                <a:cs typeface="Arial Narrow"/>
              </a:rPr>
              <a:t>possible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keys.</a:t>
            </a:r>
            <a:r>
              <a:rPr sz="1700" spc="370" dirty="0">
                <a:latin typeface="Arial Narrow"/>
                <a:cs typeface="Arial Narrow"/>
              </a:rPr>
              <a:t> </a:t>
            </a:r>
            <a:r>
              <a:rPr sz="1700" spc="135" dirty="0">
                <a:latin typeface="Arial Narrow"/>
                <a:cs typeface="Arial Narrow"/>
              </a:rPr>
              <a:t>A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 dirty="0">
              <a:latin typeface="Arial Narrow"/>
              <a:cs typeface="Arial Narrow"/>
            </a:endParaRPr>
          </a:p>
          <a:p>
            <a:pPr marL="364490">
              <a:lnSpc>
                <a:spcPct val="100000"/>
              </a:lnSpc>
              <a:spcBef>
                <a:spcPts val="1645"/>
              </a:spcBef>
            </a:pP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125" dirty="0">
                <a:latin typeface="Cambria"/>
                <a:cs typeface="Cambria"/>
              </a:rPr>
              <a:t>{</a:t>
            </a:r>
            <a:r>
              <a:rPr sz="1700" i="1" spc="125" dirty="0">
                <a:latin typeface="Arial Narrow"/>
                <a:cs typeface="Arial Narrow"/>
              </a:rPr>
              <a:t>h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-160" dirty="0">
                <a:latin typeface="Tahoma"/>
                <a:cs typeface="Tahoma"/>
              </a:rPr>
              <a:t>: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{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114" dirty="0">
                <a:latin typeface="Arial Narrow"/>
                <a:cs typeface="Arial Narrow"/>
              </a:rPr>
              <a:t>1</a:t>
            </a:r>
            <a:r>
              <a:rPr sz="1700" spc="114" dirty="0">
                <a:latin typeface="Cambria"/>
                <a:cs typeface="Cambria"/>
              </a:rPr>
              <a:t>}}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30" y="73938"/>
            <a:ext cx="205676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Universal</a:t>
            </a:r>
            <a:r>
              <a:rPr spc="25" dirty="0"/>
              <a:t>  </a:t>
            </a:r>
            <a:r>
              <a:rPr spc="65" dirty="0"/>
              <a:t>Family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497560"/>
            <a:ext cx="4029710" cy="2959100"/>
            <a:chOff x="289331" y="497560"/>
            <a:chExt cx="4029710" cy="2959100"/>
          </a:xfrm>
        </p:grpSpPr>
        <p:sp>
          <p:nvSpPr>
            <p:cNvPr id="4" name="object 4"/>
            <p:cNvSpPr/>
            <p:nvPr/>
          </p:nvSpPr>
          <p:spPr>
            <a:xfrm>
              <a:off x="289331" y="497560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70"/>
                  </a:moveTo>
                  <a:lnTo>
                    <a:pt x="4029354" y="33547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70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833031"/>
              <a:ext cx="4029710" cy="2623185"/>
            </a:xfrm>
            <a:custGeom>
              <a:avLst/>
              <a:gdLst/>
              <a:ahLst/>
              <a:cxnLst/>
              <a:rect l="l" t="t" r="r" b="b"/>
              <a:pathLst>
                <a:path w="4029710" h="2623185">
                  <a:moveTo>
                    <a:pt x="4029354" y="0"/>
                  </a:moveTo>
                  <a:lnTo>
                    <a:pt x="0" y="0"/>
                  </a:lnTo>
                  <a:lnTo>
                    <a:pt x="0" y="2623019"/>
                  </a:lnTo>
                  <a:lnTo>
                    <a:pt x="4029354" y="262301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371901"/>
            <a:ext cx="3561079" cy="20110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  <a:p>
            <a:pPr marL="12700" marR="262890">
              <a:lnSpc>
                <a:spcPct val="107400"/>
              </a:lnSpc>
              <a:spcBef>
                <a:spcPts val="565"/>
              </a:spcBef>
            </a:pPr>
            <a:r>
              <a:rPr sz="1700" spc="75" dirty="0">
                <a:latin typeface="Arial Narrow"/>
                <a:cs typeface="Arial Narrow"/>
              </a:rPr>
              <a:t>Let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universe</a:t>
            </a:r>
            <a:r>
              <a:rPr sz="1700" spc="17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all </a:t>
            </a:r>
            <a:r>
              <a:rPr sz="1700" dirty="0">
                <a:latin typeface="Arial Narrow"/>
                <a:cs typeface="Arial Narrow"/>
              </a:rPr>
              <a:t>possible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keys.</a:t>
            </a:r>
            <a:r>
              <a:rPr sz="1700" spc="370" dirty="0">
                <a:latin typeface="Arial Narrow"/>
                <a:cs typeface="Arial Narrow"/>
              </a:rPr>
              <a:t> </a:t>
            </a:r>
            <a:r>
              <a:rPr sz="1700" spc="135" dirty="0">
                <a:latin typeface="Arial Narrow"/>
                <a:cs typeface="Arial Narrow"/>
              </a:rPr>
              <a:t>A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>
              <a:latin typeface="Arial Narrow"/>
              <a:cs typeface="Arial Narrow"/>
            </a:endParaRPr>
          </a:p>
          <a:p>
            <a:pPr marL="364490">
              <a:lnSpc>
                <a:spcPct val="100000"/>
              </a:lnSpc>
              <a:spcBef>
                <a:spcPts val="1645"/>
              </a:spcBef>
            </a:pP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125" dirty="0">
                <a:latin typeface="Cambria"/>
                <a:cs typeface="Cambria"/>
              </a:rPr>
              <a:t>{</a:t>
            </a:r>
            <a:r>
              <a:rPr sz="1700" i="1" spc="125" dirty="0">
                <a:latin typeface="Arial Narrow"/>
                <a:cs typeface="Arial Narrow"/>
              </a:rPr>
              <a:t>h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-160" dirty="0">
                <a:latin typeface="Tahoma"/>
                <a:cs typeface="Tahoma"/>
              </a:rPr>
              <a:t>: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{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114" dirty="0">
                <a:latin typeface="Arial Narrow"/>
                <a:cs typeface="Arial Narrow"/>
              </a:rPr>
              <a:t>1</a:t>
            </a:r>
            <a:r>
              <a:rPr sz="1700" spc="114" dirty="0">
                <a:latin typeface="Cambria"/>
                <a:cs typeface="Cambria"/>
              </a:rPr>
              <a:t>}}</a:t>
            </a:r>
            <a:endParaRPr sz="1700">
              <a:latin typeface="Cambria"/>
              <a:cs typeface="Cambria"/>
            </a:endParaRPr>
          </a:p>
          <a:p>
            <a:pPr marL="73660">
              <a:lnSpc>
                <a:spcPct val="100000"/>
              </a:lnSpc>
              <a:spcBef>
                <a:spcPts val="1650"/>
              </a:spcBef>
            </a:pP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spc="1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1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if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6485">
              <a:lnSpc>
                <a:spcPct val="100000"/>
              </a:lnSpc>
              <a:spcBef>
                <a:spcPts val="125"/>
              </a:spcBef>
            </a:pPr>
            <a:r>
              <a:rPr dirty="0"/>
              <a:t>Universal</a:t>
            </a:r>
            <a:r>
              <a:rPr spc="25" dirty="0"/>
              <a:t>  </a:t>
            </a:r>
            <a:r>
              <a:rPr spc="65" dirty="0"/>
              <a:t>Family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497560"/>
            <a:ext cx="4029710" cy="335915"/>
          </a:xfrm>
          <a:custGeom>
            <a:avLst/>
            <a:gdLst/>
            <a:ahLst/>
            <a:cxnLst/>
            <a:rect l="l" t="t" r="r" b="b"/>
            <a:pathLst>
              <a:path w="4029710" h="335915">
                <a:moveTo>
                  <a:pt x="0" y="335470"/>
                </a:moveTo>
                <a:lnTo>
                  <a:pt x="4029354" y="335470"/>
                </a:lnTo>
                <a:lnTo>
                  <a:pt x="4029354" y="0"/>
                </a:lnTo>
                <a:lnTo>
                  <a:pt x="0" y="0"/>
                </a:lnTo>
                <a:lnTo>
                  <a:pt x="0" y="33547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77323"/>
            <a:ext cx="102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833031"/>
            <a:ext cx="4029710" cy="2623185"/>
          </a:xfrm>
          <a:custGeom>
            <a:avLst/>
            <a:gdLst/>
            <a:ahLst/>
            <a:cxnLst/>
            <a:rect l="l" t="t" r="r" b="b"/>
            <a:pathLst>
              <a:path w="4029710" h="2623185">
                <a:moveTo>
                  <a:pt x="4029354" y="0"/>
                </a:moveTo>
                <a:lnTo>
                  <a:pt x="0" y="0"/>
                </a:lnTo>
                <a:lnTo>
                  <a:pt x="0" y="2623019"/>
                </a:lnTo>
                <a:lnTo>
                  <a:pt x="4029354" y="2623019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864058"/>
            <a:ext cx="3914140" cy="219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5315">
              <a:lnSpc>
                <a:spcPct val="107400"/>
              </a:lnSpc>
              <a:spcBef>
                <a:spcPts val="95"/>
              </a:spcBef>
            </a:pPr>
            <a:r>
              <a:rPr sz="1700" spc="75" dirty="0">
                <a:latin typeface="Arial Narrow"/>
                <a:cs typeface="Arial Narrow"/>
              </a:rPr>
              <a:t>Let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universe</a:t>
            </a:r>
            <a:r>
              <a:rPr sz="1700" spc="17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all </a:t>
            </a:r>
            <a:r>
              <a:rPr sz="1700" dirty="0">
                <a:latin typeface="Arial Narrow"/>
                <a:cs typeface="Arial Narrow"/>
              </a:rPr>
              <a:t>possible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keys.</a:t>
            </a:r>
            <a:r>
              <a:rPr sz="1700" spc="370" dirty="0">
                <a:latin typeface="Arial Narrow"/>
                <a:cs typeface="Arial Narrow"/>
              </a:rPr>
              <a:t> </a:t>
            </a:r>
            <a:r>
              <a:rPr sz="1700" spc="135" dirty="0">
                <a:latin typeface="Arial Narrow"/>
                <a:cs typeface="Arial Narrow"/>
              </a:rPr>
              <a:t>A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 dirty="0">
              <a:latin typeface="Arial Narrow"/>
              <a:cs typeface="Arial Narrow"/>
            </a:endParaRPr>
          </a:p>
          <a:p>
            <a:pPr marL="364490">
              <a:lnSpc>
                <a:spcPct val="100000"/>
              </a:lnSpc>
              <a:spcBef>
                <a:spcPts val="1645"/>
              </a:spcBef>
            </a:pP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125" dirty="0">
                <a:latin typeface="Cambria"/>
                <a:cs typeface="Cambria"/>
              </a:rPr>
              <a:t>{</a:t>
            </a:r>
            <a:r>
              <a:rPr sz="1700" i="1" spc="125" dirty="0">
                <a:latin typeface="Arial Narrow"/>
                <a:cs typeface="Arial Narrow"/>
              </a:rPr>
              <a:t>h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-160" dirty="0">
                <a:latin typeface="Tahoma"/>
                <a:cs typeface="Tahoma"/>
              </a:rPr>
              <a:t>: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U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{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114" dirty="0">
                <a:latin typeface="Arial Narrow"/>
                <a:cs typeface="Arial Narrow"/>
              </a:rPr>
              <a:t>1</a:t>
            </a:r>
            <a:r>
              <a:rPr sz="1700" spc="114" dirty="0">
                <a:latin typeface="Cambria"/>
                <a:cs typeface="Cambria"/>
              </a:rPr>
              <a:t>}}</a:t>
            </a:r>
            <a:endParaRPr sz="1700" dirty="0">
              <a:latin typeface="Cambria"/>
              <a:cs typeface="Cambria"/>
            </a:endParaRPr>
          </a:p>
          <a:p>
            <a:pPr marL="73660">
              <a:lnSpc>
                <a:spcPct val="100000"/>
              </a:lnSpc>
              <a:spcBef>
                <a:spcPts val="1645"/>
              </a:spcBef>
            </a:pP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spc="14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15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if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any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keys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-65" dirty="0">
                <a:latin typeface="Arial Narrow"/>
                <a:cs typeface="Arial Narrow"/>
              </a:rPr>
              <a:t>x</a:t>
            </a:r>
            <a:r>
              <a:rPr sz="1700" i="1" spc="-65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y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i="1" spc="-35" dirty="0">
                <a:latin typeface="Arial Narrow"/>
                <a:cs typeface="Arial Narrow"/>
              </a:rPr>
              <a:t>U</a:t>
            </a:r>
            <a:r>
              <a:rPr sz="1700" i="1" spc="-3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y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Arial Narrow"/>
                <a:cs typeface="Arial Narrow"/>
              </a:rPr>
              <a:t>collision</a:t>
            </a:r>
            <a:endParaRPr sz="1700" dirty="0">
              <a:latin typeface="Arial Narrow"/>
              <a:cs typeface="Arial Narrow"/>
            </a:endParaRPr>
          </a:p>
          <a:p>
            <a:pPr marR="1089025" algn="r">
              <a:lnSpc>
                <a:spcPct val="100000"/>
              </a:lnSpc>
              <a:spcBef>
                <a:spcPts val="1060"/>
              </a:spcBef>
            </a:pPr>
            <a:r>
              <a:rPr sz="1700" spc="30" dirty="0">
                <a:latin typeface="Arial Narrow"/>
                <a:cs typeface="Arial Narrow"/>
              </a:rPr>
              <a:t>1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0842" y="309139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877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0995" y="2914708"/>
            <a:ext cx="18713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Tahoma"/>
                <a:cs typeface="Tahoma"/>
              </a:rPr>
              <a:t>Pr[</a:t>
            </a: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y</a:t>
            </a:r>
            <a:r>
              <a:rPr sz="1700" spc="-20" dirty="0">
                <a:latin typeface="Tahoma"/>
                <a:cs typeface="Tahoma"/>
              </a:rPr>
              <a:t>)]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204" dirty="0">
                <a:latin typeface="Cambria"/>
                <a:cs typeface="Cambria"/>
              </a:rPr>
              <a:t> </a:t>
            </a:r>
            <a:r>
              <a:rPr sz="2550" i="1" spc="97" baseline="-39215" dirty="0">
                <a:latin typeface="Arial Narrow"/>
                <a:cs typeface="Arial Narrow"/>
              </a:rPr>
              <a:t>m</a:t>
            </a:r>
            <a:endParaRPr sz="2550" baseline="-39215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6485">
              <a:lnSpc>
                <a:spcPct val="100000"/>
              </a:lnSpc>
              <a:spcBef>
                <a:spcPts val="125"/>
              </a:spcBef>
            </a:pPr>
            <a:r>
              <a:rPr dirty="0"/>
              <a:t>Universal</a:t>
            </a:r>
            <a:r>
              <a:rPr spc="25" dirty="0"/>
              <a:t>  </a:t>
            </a:r>
            <a:r>
              <a:rPr spc="65" dirty="0"/>
              <a:t>Family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203" y="1025773"/>
            <a:ext cx="128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0842" y="135036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877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1173690"/>
            <a:ext cx="3777615" cy="1146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7696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Tahoma"/>
                <a:cs typeface="Tahoma"/>
              </a:rPr>
              <a:t>Pr[</a:t>
            </a: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y</a:t>
            </a:r>
            <a:r>
              <a:rPr sz="1700" spc="-20" dirty="0">
                <a:latin typeface="Tahoma"/>
                <a:cs typeface="Tahoma"/>
              </a:rPr>
              <a:t>)]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204" dirty="0">
                <a:latin typeface="Cambria"/>
                <a:cs typeface="Cambria"/>
              </a:rPr>
              <a:t> </a:t>
            </a:r>
            <a:r>
              <a:rPr sz="2550" i="1" spc="97" baseline="-39215" dirty="0">
                <a:latin typeface="Arial Narrow"/>
                <a:cs typeface="Arial Narrow"/>
              </a:rPr>
              <a:t>m</a:t>
            </a:r>
            <a:endParaRPr sz="2550" baseline="-39215">
              <a:latin typeface="Arial Narrow"/>
              <a:cs typeface="Arial Narrow"/>
            </a:endParaRPr>
          </a:p>
          <a:p>
            <a:pPr marL="38100" marR="30480">
              <a:lnSpc>
                <a:spcPct val="107400"/>
              </a:lnSpc>
              <a:spcBef>
                <a:spcPts val="2370"/>
              </a:spcBef>
            </a:pPr>
            <a:r>
              <a:rPr sz="1700" dirty="0">
                <a:latin typeface="Arial Narrow"/>
                <a:cs typeface="Arial Narrow"/>
              </a:rPr>
              <a:t>means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that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 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y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any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fixed</a:t>
            </a:r>
            <a:r>
              <a:rPr sz="1700" spc="19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pair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different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y</a:t>
            </a:r>
            <a:r>
              <a:rPr sz="1700" i="1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happens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476" y="2452062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2309858"/>
            <a:ext cx="35426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no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more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than</a:t>
            </a:r>
            <a:r>
              <a:rPr sz="1700" spc="320" dirty="0">
                <a:latin typeface="Arial Narrow"/>
                <a:cs typeface="Arial Narrow"/>
              </a:rPr>
              <a:t> </a:t>
            </a:r>
            <a:r>
              <a:rPr sz="1800" u="sng" spc="-22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165" baseline="32407" dirty="0">
                <a:latin typeface="Gill Sans MT"/>
                <a:cs typeface="Gill Sans MT"/>
              </a:rPr>
              <a:t> 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all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functions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588216"/>
            <a:ext cx="6426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150" dirty="0">
                <a:latin typeface="Cambria"/>
                <a:cs typeface="Cambria"/>
              </a:rPr>
              <a:t>H</a:t>
            </a:r>
            <a:r>
              <a:rPr sz="1700" spc="150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How</a:t>
            </a:r>
            <a:r>
              <a:rPr spc="220" dirty="0"/>
              <a:t> </a:t>
            </a:r>
            <a:r>
              <a:rPr spc="80" dirty="0"/>
              <a:t>Randomization</a:t>
            </a:r>
            <a:r>
              <a:rPr spc="240" dirty="0"/>
              <a:t> </a:t>
            </a:r>
            <a:r>
              <a:rPr spc="5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2048"/>
            <a:ext cx="3234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75" dirty="0">
                <a:latin typeface="Palatino Linotype"/>
                <a:cs typeface="Palatino Linotype"/>
              </a:rPr>
              <a:t>random</a:t>
            </a:r>
            <a:r>
              <a:rPr sz="1700" spc="-75" dirty="0">
                <a:latin typeface="Tahoma"/>
                <a:cs typeface="Tahoma"/>
              </a:rPr>
              <a:t>(</a:t>
            </a:r>
            <a:r>
              <a:rPr sz="1700" spc="-75" dirty="0">
                <a:latin typeface="Cambria"/>
                <a:cs typeface="Cambria"/>
              </a:rPr>
              <a:t>{</a:t>
            </a:r>
            <a:r>
              <a:rPr sz="1700" spc="-75" dirty="0">
                <a:latin typeface="Arial Narrow"/>
                <a:cs typeface="Arial Narrow"/>
              </a:rPr>
              <a:t>0</a:t>
            </a:r>
            <a:r>
              <a:rPr sz="1700" i="1" spc="-7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1</a:t>
            </a:r>
            <a:r>
              <a:rPr sz="1700" spc="40" dirty="0">
                <a:latin typeface="Cambria"/>
                <a:cs typeface="Cambria"/>
              </a:rPr>
              <a:t>}</a:t>
            </a:r>
            <a:r>
              <a:rPr sz="1700" spc="4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450" y="1252598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67" y="1110394"/>
            <a:ext cx="33674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exactly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800" u="sng" spc="-19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22" baseline="32407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567" y="698005"/>
            <a:ext cx="3235960" cy="11772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need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Maps:</a:t>
            </a:r>
            <a:endParaRPr sz="1700">
              <a:latin typeface="Arial Narrow"/>
              <a:cs typeface="Arial Narrow"/>
            </a:endParaRPr>
          </a:p>
          <a:p>
            <a:pPr marL="12700" marR="634365">
              <a:lnSpc>
                <a:spcPct val="107400"/>
              </a:lnSpc>
            </a:pPr>
            <a:r>
              <a:rPr sz="1700" spc="50" dirty="0">
                <a:latin typeface="Arial Narrow"/>
                <a:cs typeface="Arial Narrow"/>
              </a:rPr>
              <a:t>(phone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name)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and </a:t>
            </a:r>
            <a:r>
              <a:rPr sz="1700" spc="55" dirty="0">
                <a:latin typeface="Arial Narrow"/>
                <a:cs typeface="Arial Narrow"/>
              </a:rPr>
              <a:t>(name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number)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55" dirty="0">
                <a:latin typeface="Arial Narrow"/>
                <a:cs typeface="Arial Narrow"/>
              </a:rPr>
              <a:t>Implement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these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Maps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as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tables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17241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How</a:t>
            </a:r>
            <a:r>
              <a:rPr spc="220" dirty="0"/>
              <a:t> </a:t>
            </a:r>
            <a:r>
              <a:rPr spc="80" dirty="0"/>
              <a:t>Randomization</a:t>
            </a:r>
            <a:r>
              <a:rPr spc="240" dirty="0"/>
              <a:t> </a:t>
            </a:r>
            <a:r>
              <a:rPr spc="5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2048"/>
            <a:ext cx="3234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75" dirty="0">
                <a:latin typeface="Palatino Linotype"/>
                <a:cs typeface="Palatino Linotype"/>
              </a:rPr>
              <a:t>random</a:t>
            </a:r>
            <a:r>
              <a:rPr sz="1700" spc="-75" dirty="0">
                <a:latin typeface="Tahoma"/>
                <a:cs typeface="Tahoma"/>
              </a:rPr>
              <a:t>(</a:t>
            </a:r>
            <a:r>
              <a:rPr sz="1700" spc="-75" dirty="0">
                <a:latin typeface="Cambria"/>
                <a:cs typeface="Cambria"/>
              </a:rPr>
              <a:t>{</a:t>
            </a:r>
            <a:r>
              <a:rPr sz="1700" spc="-75" dirty="0">
                <a:latin typeface="Arial Narrow"/>
                <a:cs typeface="Arial Narrow"/>
              </a:rPr>
              <a:t>0</a:t>
            </a:r>
            <a:r>
              <a:rPr sz="1700" i="1" spc="-7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1</a:t>
            </a:r>
            <a:r>
              <a:rPr sz="1700" spc="40" dirty="0">
                <a:latin typeface="Cambria"/>
                <a:cs typeface="Cambria"/>
              </a:rPr>
              <a:t>}</a:t>
            </a:r>
            <a:r>
              <a:rPr sz="1700" spc="4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10394"/>
            <a:ext cx="33674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exactly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800" u="sng" spc="-19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22" baseline="32407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252598"/>
            <a:ext cx="3244215" cy="46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125" dirty="0">
                <a:latin typeface="Arial Narrow"/>
                <a:cs typeface="Arial Narrow"/>
              </a:rPr>
              <a:t>It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90" dirty="0">
                <a:latin typeface="Arial Narrow"/>
                <a:cs typeface="Arial Narrow"/>
              </a:rPr>
              <a:t>not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deterministic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can’t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it.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5638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How</a:t>
            </a:r>
            <a:r>
              <a:rPr spc="220" dirty="0"/>
              <a:t> </a:t>
            </a:r>
            <a:r>
              <a:rPr spc="80" dirty="0"/>
              <a:t>Randomization</a:t>
            </a:r>
            <a:r>
              <a:rPr spc="240" dirty="0"/>
              <a:t> </a:t>
            </a:r>
            <a:r>
              <a:rPr spc="5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2048"/>
            <a:ext cx="362384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75" dirty="0">
                <a:latin typeface="Palatino Linotype"/>
                <a:cs typeface="Palatino Linotype"/>
              </a:rPr>
              <a:t>random</a:t>
            </a:r>
            <a:r>
              <a:rPr sz="1700" spc="-75" dirty="0">
                <a:latin typeface="Tahoma"/>
                <a:cs typeface="Tahoma"/>
              </a:rPr>
              <a:t>(</a:t>
            </a:r>
            <a:r>
              <a:rPr sz="1700" spc="-75" dirty="0">
                <a:latin typeface="Cambria"/>
                <a:cs typeface="Cambria"/>
              </a:rPr>
              <a:t>{</a:t>
            </a:r>
            <a:r>
              <a:rPr sz="1700" spc="-75" dirty="0">
                <a:latin typeface="Arial Narrow"/>
                <a:cs typeface="Arial Narrow"/>
              </a:rPr>
              <a:t>0</a:t>
            </a:r>
            <a:r>
              <a:rPr sz="1700" i="1" spc="-7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1</a:t>
            </a:r>
            <a:r>
              <a:rPr sz="1700" spc="40" dirty="0">
                <a:latin typeface="Cambria"/>
                <a:cs typeface="Cambria"/>
              </a:rPr>
              <a:t>}</a:t>
            </a:r>
            <a:r>
              <a:rPr sz="1700" spc="40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10394"/>
            <a:ext cx="33674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exactly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800" u="sng" spc="-19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22" baseline="32407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252598"/>
            <a:ext cx="3476625" cy="77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6854" algn="r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125" dirty="0">
                <a:latin typeface="Arial Narrow"/>
                <a:cs typeface="Arial Narrow"/>
              </a:rPr>
              <a:t>It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90" dirty="0">
                <a:latin typeface="Arial Narrow"/>
                <a:cs typeface="Arial Narrow"/>
              </a:rPr>
              <a:t>not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deterministic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can’t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it.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95" dirty="0">
                <a:latin typeface="Arial Narrow"/>
                <a:cs typeface="Arial Narrow"/>
              </a:rPr>
              <a:t>All</a:t>
            </a:r>
            <a:r>
              <a:rPr sz="1700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functions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9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are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deterministic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5638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18801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How</a:t>
            </a:r>
            <a:r>
              <a:rPr spc="220" dirty="0"/>
              <a:t> </a:t>
            </a:r>
            <a:r>
              <a:rPr spc="80" dirty="0"/>
              <a:t>Randomization</a:t>
            </a:r>
            <a:r>
              <a:rPr spc="240" dirty="0"/>
              <a:t> </a:t>
            </a:r>
            <a:r>
              <a:rPr spc="5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2048"/>
            <a:ext cx="3234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75" dirty="0">
                <a:latin typeface="Palatino Linotype"/>
                <a:cs typeface="Palatino Linotype"/>
              </a:rPr>
              <a:t>random</a:t>
            </a:r>
            <a:r>
              <a:rPr sz="1700" spc="-75" dirty="0">
                <a:latin typeface="Tahoma"/>
                <a:cs typeface="Tahoma"/>
              </a:rPr>
              <a:t>(</a:t>
            </a:r>
            <a:r>
              <a:rPr sz="1700" spc="-75" dirty="0">
                <a:latin typeface="Cambria"/>
                <a:cs typeface="Cambria"/>
              </a:rPr>
              <a:t>{</a:t>
            </a:r>
            <a:r>
              <a:rPr sz="1700" spc="-75" dirty="0">
                <a:latin typeface="Arial Narrow"/>
                <a:cs typeface="Arial Narrow"/>
              </a:rPr>
              <a:t>0</a:t>
            </a:r>
            <a:r>
              <a:rPr sz="1700" i="1" spc="-7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1</a:t>
            </a:r>
            <a:r>
              <a:rPr sz="1700" spc="40" dirty="0">
                <a:latin typeface="Cambria"/>
                <a:cs typeface="Cambria"/>
              </a:rPr>
              <a:t>}</a:t>
            </a:r>
            <a:r>
              <a:rPr sz="1700" spc="4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10394"/>
            <a:ext cx="33674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exactly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800" u="sng" spc="-19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22" baseline="32407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252598"/>
            <a:ext cx="3476625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6854" algn="r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125" dirty="0">
                <a:latin typeface="Arial Narrow"/>
                <a:cs typeface="Arial Narrow"/>
              </a:rPr>
              <a:t>It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90" dirty="0">
                <a:latin typeface="Arial Narrow"/>
                <a:cs typeface="Arial Narrow"/>
              </a:rPr>
              <a:t>not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deterministic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can’t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it.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22100"/>
              </a:lnSpc>
            </a:pPr>
            <a:r>
              <a:rPr sz="1700" spc="95" dirty="0">
                <a:latin typeface="Arial Narrow"/>
                <a:cs typeface="Arial Narrow"/>
              </a:rPr>
              <a:t>All</a:t>
            </a:r>
            <a:r>
              <a:rPr sz="1700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functions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9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are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deterministic </a:t>
            </a: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229" dirty="0">
                <a:latin typeface="Cambria"/>
                <a:cs typeface="Cambria"/>
              </a:rPr>
              <a:t>H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5638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18801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" y="21964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How</a:t>
            </a:r>
            <a:r>
              <a:rPr spc="220" dirty="0"/>
              <a:t> </a:t>
            </a:r>
            <a:r>
              <a:rPr spc="80" dirty="0"/>
              <a:t>Randomization</a:t>
            </a:r>
            <a:r>
              <a:rPr spc="240" dirty="0"/>
              <a:t> </a:t>
            </a:r>
            <a:r>
              <a:rPr spc="5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1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2048"/>
            <a:ext cx="3234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-75" dirty="0">
                <a:latin typeface="Palatino Linotype"/>
                <a:cs typeface="Palatino Linotype"/>
              </a:rPr>
              <a:t>random</a:t>
            </a:r>
            <a:r>
              <a:rPr sz="1700" spc="-75" dirty="0">
                <a:latin typeface="Tahoma"/>
                <a:cs typeface="Tahoma"/>
              </a:rPr>
              <a:t>(</a:t>
            </a:r>
            <a:r>
              <a:rPr sz="1700" spc="-75" dirty="0">
                <a:latin typeface="Cambria"/>
                <a:cs typeface="Cambria"/>
              </a:rPr>
              <a:t>{</a:t>
            </a:r>
            <a:r>
              <a:rPr sz="1700" spc="-75" dirty="0">
                <a:latin typeface="Arial Narrow"/>
                <a:cs typeface="Arial Narrow"/>
              </a:rPr>
              <a:t>0</a:t>
            </a:r>
            <a:r>
              <a:rPr sz="1700" i="1" spc="-75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2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.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-16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1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1</a:t>
            </a:r>
            <a:r>
              <a:rPr sz="1700" spc="40" dirty="0">
                <a:latin typeface="Cambria"/>
                <a:cs typeface="Cambria"/>
              </a:rPr>
              <a:t>}</a:t>
            </a:r>
            <a:r>
              <a:rPr sz="1700" spc="4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167" y="1110394"/>
            <a:ext cx="33674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probability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collision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exactly</a:t>
            </a:r>
            <a:r>
              <a:rPr sz="1700" spc="400" dirty="0">
                <a:latin typeface="Arial Narrow"/>
                <a:cs typeface="Arial Narrow"/>
              </a:rPr>
              <a:t> </a:t>
            </a:r>
            <a:r>
              <a:rPr sz="1800" u="sng" spc="-19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800" spc="22" baseline="32407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67" y="1252598"/>
            <a:ext cx="3476625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6854" algn="r">
              <a:lnSpc>
                <a:spcPts val="142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1700" spc="125" dirty="0">
                <a:latin typeface="Arial Narrow"/>
                <a:cs typeface="Arial Narrow"/>
              </a:rPr>
              <a:t>It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90" dirty="0">
                <a:latin typeface="Arial Narrow"/>
                <a:cs typeface="Arial Narrow"/>
              </a:rPr>
              <a:t>not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deterministic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220" dirty="0">
                <a:latin typeface="Arial Narrow"/>
                <a:cs typeface="Arial Narrow"/>
              </a:rPr>
              <a:t>—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can’t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it.</a:t>
            </a:r>
            <a:endParaRPr sz="1700" dirty="0">
              <a:latin typeface="Arial Narrow"/>
              <a:cs typeface="Arial Narrow"/>
            </a:endParaRPr>
          </a:p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700" spc="95" dirty="0">
                <a:latin typeface="Arial Narrow"/>
                <a:cs typeface="Arial Narrow"/>
              </a:rPr>
              <a:t>All</a:t>
            </a:r>
            <a:r>
              <a:rPr sz="1700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functions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9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H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are</a:t>
            </a:r>
            <a:r>
              <a:rPr sz="1700" spc="9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deterministic </a:t>
            </a: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229" dirty="0">
                <a:latin typeface="Cambria"/>
                <a:cs typeface="Cambria"/>
              </a:rPr>
              <a:t>H </a:t>
            </a:r>
            <a:r>
              <a:rPr sz="1700" dirty="0">
                <a:latin typeface="Arial Narrow"/>
                <a:cs typeface="Arial Narrow"/>
              </a:rPr>
              <a:t>Fixed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throughout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</a:t>
            </a:r>
            <a:r>
              <a:rPr sz="1700" spc="5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algorithm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725" y="15638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18801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" y="21964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725" y="25127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6080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Load</a:t>
            </a:r>
            <a:r>
              <a:rPr spc="215" dirty="0"/>
              <a:t> </a:t>
            </a:r>
            <a:r>
              <a:rPr spc="60" dirty="0"/>
              <a:t>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163523"/>
            <a:ext cx="4029710" cy="335915"/>
          </a:xfrm>
          <a:custGeom>
            <a:avLst/>
            <a:gdLst/>
            <a:ahLst/>
            <a:cxnLst/>
            <a:rect l="l" t="t" r="r" b="b"/>
            <a:pathLst>
              <a:path w="4029710" h="335915">
                <a:moveTo>
                  <a:pt x="0" y="335483"/>
                </a:moveTo>
                <a:lnTo>
                  <a:pt x="4029354" y="335483"/>
                </a:lnTo>
                <a:lnTo>
                  <a:pt x="4029354" y="0"/>
                </a:lnTo>
                <a:lnTo>
                  <a:pt x="0" y="0"/>
                </a:lnTo>
                <a:lnTo>
                  <a:pt x="0" y="335483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143285"/>
            <a:ext cx="102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499006"/>
            <a:ext cx="4029710" cy="908050"/>
          </a:xfrm>
          <a:custGeom>
            <a:avLst/>
            <a:gdLst/>
            <a:ahLst/>
            <a:cxnLst/>
            <a:rect l="l" t="t" r="r" b="b"/>
            <a:pathLst>
              <a:path w="4029710" h="908050">
                <a:moveTo>
                  <a:pt x="4029354" y="0"/>
                </a:moveTo>
                <a:lnTo>
                  <a:pt x="0" y="0"/>
                </a:lnTo>
                <a:lnTo>
                  <a:pt x="0" y="907491"/>
                </a:lnTo>
                <a:lnTo>
                  <a:pt x="4029354" y="907491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060" y="168822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546016"/>
            <a:ext cx="3891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8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ratio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95" dirty="0">
                <a:latin typeface="Verdana"/>
                <a:cs typeface="Verdan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80" dirty="0">
                <a:latin typeface="Tahoma"/>
                <a:cs typeface="Tahoma"/>
              </a:rPr>
              <a:t> </a:t>
            </a:r>
            <a:r>
              <a:rPr sz="1800" i="1" u="sng" spc="-254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127" baseline="32407" dirty="0">
                <a:latin typeface="Arial"/>
                <a:cs typeface="Arial"/>
              </a:rPr>
              <a:t>  </a:t>
            </a:r>
            <a:r>
              <a:rPr sz="1700" dirty="0">
                <a:latin typeface="Arial Narrow"/>
                <a:cs typeface="Arial Narrow"/>
              </a:rPr>
              <a:t>between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objects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08379"/>
            <a:ext cx="389382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stored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35" dirty="0">
                <a:latin typeface="Arial Narrow"/>
                <a:cs typeface="Arial Narrow"/>
              </a:rPr>
              <a:t>the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called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1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5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50" dirty="0">
                <a:latin typeface="Arial Narrow"/>
                <a:cs typeface="Arial Narrow"/>
              </a:rPr>
              <a:t>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904" y="73938"/>
            <a:ext cx="17722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Running</a:t>
            </a:r>
            <a:r>
              <a:rPr spc="215" dirty="0"/>
              <a:t> </a:t>
            </a:r>
            <a:r>
              <a:rPr spc="11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938" y="585477"/>
            <a:ext cx="4029710" cy="1519555"/>
            <a:chOff x="289331" y="575729"/>
            <a:chExt cx="4029710" cy="1519555"/>
          </a:xfrm>
        </p:grpSpPr>
        <p:sp>
          <p:nvSpPr>
            <p:cNvPr id="4" name="object 4"/>
            <p:cNvSpPr/>
            <p:nvPr/>
          </p:nvSpPr>
          <p:spPr>
            <a:xfrm>
              <a:off x="289331" y="575729"/>
              <a:ext cx="4029710" cy="334010"/>
            </a:xfrm>
            <a:custGeom>
              <a:avLst/>
              <a:gdLst/>
              <a:ahLst/>
              <a:cxnLst/>
              <a:rect l="l" t="t" r="r" b="b"/>
              <a:pathLst>
                <a:path w="4029710" h="334009">
                  <a:moveTo>
                    <a:pt x="0" y="333387"/>
                  </a:moveTo>
                  <a:lnTo>
                    <a:pt x="4029354" y="33338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3387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909116"/>
              <a:ext cx="4029710" cy="1186180"/>
            </a:xfrm>
            <a:custGeom>
              <a:avLst/>
              <a:gdLst/>
              <a:ahLst/>
              <a:cxnLst/>
              <a:rect l="l" t="t" r="r" b="b"/>
              <a:pathLst>
                <a:path w="4029710" h="1186180">
                  <a:moveTo>
                    <a:pt x="4029354" y="0"/>
                  </a:moveTo>
                  <a:lnTo>
                    <a:pt x="0" y="0"/>
                  </a:lnTo>
                  <a:lnTo>
                    <a:pt x="0" y="1185849"/>
                  </a:lnTo>
                  <a:lnTo>
                    <a:pt x="4029354" y="118584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47987"/>
            <a:ext cx="3498850" cy="10744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45" dirty="0">
                <a:solidFill>
                  <a:srgbClr val="00A4DB"/>
                </a:solidFill>
                <a:latin typeface="Arial Narrow"/>
                <a:cs typeface="Arial Narrow"/>
              </a:rPr>
              <a:t>Lemma</a:t>
            </a:r>
            <a:endParaRPr sz="2050" dirty="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565"/>
              </a:spcBef>
            </a:pPr>
            <a:r>
              <a:rPr sz="1700" spc="80" dirty="0">
                <a:latin typeface="Arial Narrow"/>
                <a:cs typeface="Arial Narrow"/>
              </a:rPr>
              <a:t>If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chosen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randomly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Arial Narrow"/>
                <a:cs typeface="Arial Narrow"/>
              </a:rPr>
              <a:t>universal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65" dirty="0">
                <a:latin typeface="Arial Narrow"/>
                <a:cs typeface="Arial Narrow"/>
              </a:rPr>
              <a:t>,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average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longest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107" y="1655048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512844"/>
            <a:ext cx="3964304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chain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5" dirty="0">
                <a:latin typeface="Tahoma"/>
                <a:cs typeface="Tahom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Arial Narrow"/>
                <a:cs typeface="Arial Narrow"/>
              </a:rPr>
              <a:t>,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where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75" dirty="0">
                <a:latin typeface="Verdana"/>
                <a:cs typeface="Verdan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800" i="1" u="sng" spc="-24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142" baseline="32407" dirty="0">
                <a:latin typeface="Arial"/>
                <a:cs typeface="Arial"/>
              </a:rPr>
              <a:t> 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791203"/>
            <a:ext cx="2095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16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table.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331" y="2221483"/>
            <a:ext cx="4029710" cy="385445"/>
          </a:xfrm>
          <a:prstGeom prst="rect">
            <a:avLst/>
          </a:prstGeom>
          <a:solidFill>
            <a:srgbClr val="CAD5ED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5"/>
              </a:lnSpc>
            </a:pPr>
            <a:r>
              <a:rPr sz="2050" spc="-10" dirty="0">
                <a:solidFill>
                  <a:srgbClr val="006EB8"/>
                </a:solidFill>
                <a:latin typeface="Arial Narrow"/>
                <a:cs typeface="Arial Narrow"/>
              </a:rPr>
              <a:t>Corollary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330" y="2606306"/>
            <a:ext cx="4225519" cy="581762"/>
          </a:xfrm>
          <a:prstGeom prst="rect">
            <a:avLst/>
          </a:prstGeom>
          <a:solidFill>
            <a:srgbClr val="E2E8F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128905">
              <a:lnSpc>
                <a:spcPct val="107400"/>
              </a:lnSpc>
              <a:spcBef>
                <a:spcPts val="340"/>
              </a:spcBef>
            </a:pPr>
            <a:r>
              <a:rPr sz="1700" i="1" spc="80" dirty="0">
                <a:latin typeface="Arial Narrow"/>
                <a:cs typeface="Arial Narrow"/>
              </a:rPr>
              <a:t>If</a:t>
            </a:r>
            <a:r>
              <a:rPr sz="1700" i="1" spc="24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24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is</a:t>
            </a:r>
            <a:r>
              <a:rPr sz="1700" i="1" spc="245" dirty="0">
                <a:latin typeface="Arial Narrow"/>
                <a:cs typeface="Arial Narrow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from</a:t>
            </a:r>
            <a:r>
              <a:rPr sz="1700" i="1" spc="240" dirty="0">
                <a:latin typeface="Arial Narrow"/>
                <a:cs typeface="Arial Narrow"/>
              </a:rPr>
              <a:t> </a:t>
            </a:r>
            <a:r>
              <a:rPr sz="1700" i="1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i="1" spc="24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i="1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i="1" spc="65" dirty="0">
                <a:latin typeface="Arial Narrow"/>
                <a:cs typeface="Arial Narrow"/>
              </a:rPr>
              <a:t>,</a:t>
            </a:r>
            <a:r>
              <a:rPr sz="1700" i="1" spc="24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operations</a:t>
            </a:r>
            <a:r>
              <a:rPr sz="1700" i="1" spc="240" dirty="0">
                <a:latin typeface="Arial Narrow"/>
                <a:cs typeface="Arial Narrow"/>
              </a:rPr>
              <a:t> </a:t>
            </a:r>
            <a:r>
              <a:rPr sz="1700" i="1" spc="85" dirty="0">
                <a:latin typeface="Arial Narrow"/>
                <a:cs typeface="Arial Narrow"/>
              </a:rPr>
              <a:t>with </a:t>
            </a:r>
            <a:r>
              <a:rPr sz="1700" i="1" dirty="0">
                <a:latin typeface="Arial Narrow"/>
                <a:cs typeface="Arial Narrow"/>
              </a:rPr>
              <a:t>hash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table</a:t>
            </a:r>
            <a:r>
              <a:rPr sz="1700" i="1" spc="19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run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on</a:t>
            </a:r>
            <a:r>
              <a:rPr sz="1700" i="1" spc="19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average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in</a:t>
            </a:r>
            <a:r>
              <a:rPr sz="1700" i="1" spc="190" dirty="0">
                <a:latin typeface="Arial Narrow"/>
                <a:cs typeface="Arial Narrow"/>
              </a:rPr>
              <a:t> </a:t>
            </a:r>
            <a:r>
              <a:rPr sz="1700" i="1" spc="75" dirty="0">
                <a:latin typeface="Arial Narrow"/>
                <a:cs typeface="Arial Narrow"/>
              </a:rPr>
              <a:t>time</a:t>
            </a:r>
            <a:r>
              <a:rPr sz="1700" i="1" spc="18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Verdana"/>
                <a:cs typeface="Verdana"/>
              </a:rPr>
              <a:t>α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i="1" spc="-25" dirty="0">
                <a:latin typeface="Arial Narrow"/>
                <a:cs typeface="Arial Narrow"/>
              </a:rPr>
              <a:t>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25"/>
              </a:spcBef>
            </a:pPr>
            <a:r>
              <a:rPr dirty="0"/>
              <a:t>Choosing</a:t>
            </a:r>
            <a:r>
              <a:rPr spc="450" dirty="0"/>
              <a:t> </a:t>
            </a:r>
            <a:r>
              <a:rPr dirty="0"/>
              <a:t>Hash</a:t>
            </a:r>
            <a:r>
              <a:rPr spc="455" dirty="0"/>
              <a:t> </a:t>
            </a:r>
            <a:r>
              <a:rPr dirty="0"/>
              <a:t>Table</a:t>
            </a:r>
            <a:r>
              <a:rPr spc="45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171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54615"/>
            <a:ext cx="34766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70" dirty="0">
                <a:latin typeface="Arial Narrow"/>
                <a:cs typeface="Arial Narrow"/>
              </a:rPr>
              <a:t>Control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amount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25"/>
              </a:spcBef>
            </a:pPr>
            <a:r>
              <a:rPr dirty="0"/>
              <a:t>Choosing</a:t>
            </a:r>
            <a:r>
              <a:rPr spc="450" dirty="0"/>
              <a:t> </a:t>
            </a:r>
            <a:r>
              <a:rPr dirty="0"/>
              <a:t>Hash</a:t>
            </a:r>
            <a:r>
              <a:rPr spc="455" dirty="0"/>
              <a:t> </a:t>
            </a:r>
            <a:r>
              <a:rPr dirty="0"/>
              <a:t>Table</a:t>
            </a:r>
            <a:r>
              <a:rPr spc="45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171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00659"/>
            <a:ext cx="347662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70" dirty="0">
                <a:latin typeface="Arial Narrow"/>
                <a:cs typeface="Arial Narrow"/>
              </a:rPr>
              <a:t>Control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amount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Ideally,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18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19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.</a:t>
            </a:r>
            <a:r>
              <a:rPr sz="1700" dirty="0">
                <a:latin typeface="Arial Narrow"/>
                <a:cs typeface="Arial Narrow"/>
              </a:rPr>
              <a:t>5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5" dirty="0">
                <a:latin typeface="Verdana"/>
                <a:cs typeface="Verdan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75" dirty="0">
                <a:latin typeface="Verdana"/>
                <a:cs typeface="Verdana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0" dirty="0">
                <a:latin typeface="Verdana"/>
                <a:cs typeface="Verdan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0803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25"/>
              </a:spcBef>
            </a:pPr>
            <a:r>
              <a:rPr dirty="0"/>
              <a:t>Choosing</a:t>
            </a:r>
            <a:r>
              <a:rPr spc="450" dirty="0"/>
              <a:t> </a:t>
            </a:r>
            <a:r>
              <a:rPr dirty="0"/>
              <a:t>Hash</a:t>
            </a:r>
            <a:r>
              <a:rPr spc="455" dirty="0"/>
              <a:t> </a:t>
            </a:r>
            <a:r>
              <a:rPr dirty="0"/>
              <a:t>Table</a:t>
            </a:r>
            <a:r>
              <a:rPr spc="45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171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00659"/>
            <a:ext cx="347662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70" dirty="0">
                <a:latin typeface="Arial Narrow"/>
                <a:cs typeface="Arial Narrow"/>
              </a:rPr>
              <a:t>Control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amount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Ideally,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18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19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.</a:t>
            </a:r>
            <a:r>
              <a:rPr sz="1700" dirty="0">
                <a:latin typeface="Arial Narrow"/>
                <a:cs typeface="Arial Narrow"/>
              </a:rPr>
              <a:t>5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5" dirty="0">
                <a:latin typeface="Verdana"/>
                <a:cs typeface="Verdan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75" dirty="0">
                <a:latin typeface="Verdana"/>
                <a:cs typeface="Verdana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0" dirty="0">
                <a:latin typeface="Verdana"/>
                <a:cs typeface="Verdan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0803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243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6251" y="1729445"/>
            <a:ext cx="1200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Verdana"/>
                <a:cs typeface="Verdana"/>
              </a:rPr>
              <a:t>α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167" y="1587241"/>
            <a:ext cx="33401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m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spc="-310" dirty="0">
                <a:latin typeface="Tahoma"/>
                <a:cs typeface="Tahoma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165" baseline="32407" dirty="0">
                <a:latin typeface="Arial"/>
                <a:cs typeface="Arial"/>
              </a:rPr>
              <a:t> 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67" y="1865599"/>
            <a:ext cx="10388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store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21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keys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25"/>
              </a:spcBef>
            </a:pPr>
            <a:r>
              <a:rPr dirty="0"/>
              <a:t>Choosing</a:t>
            </a:r>
            <a:r>
              <a:rPr spc="450" dirty="0"/>
              <a:t> </a:t>
            </a:r>
            <a:r>
              <a:rPr dirty="0"/>
              <a:t>Hash</a:t>
            </a:r>
            <a:r>
              <a:rPr spc="455" dirty="0"/>
              <a:t> </a:t>
            </a:r>
            <a:r>
              <a:rPr dirty="0"/>
              <a:t>Table</a:t>
            </a:r>
            <a:r>
              <a:rPr spc="45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171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00659"/>
            <a:ext cx="347662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70" dirty="0">
                <a:latin typeface="Arial Narrow"/>
                <a:cs typeface="Arial Narrow"/>
              </a:rPr>
              <a:t>Control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amount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used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Arial Narrow"/>
                <a:cs typeface="Arial Narrow"/>
              </a:rPr>
              <a:t>Ideally,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18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19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i="1" dirty="0">
                <a:latin typeface="Verdana"/>
                <a:cs typeface="Verdana"/>
              </a:rPr>
              <a:t>.</a:t>
            </a:r>
            <a:r>
              <a:rPr sz="1700" dirty="0">
                <a:latin typeface="Arial Narrow"/>
                <a:cs typeface="Arial Narrow"/>
              </a:rPr>
              <a:t>5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5" dirty="0">
                <a:latin typeface="Verdana"/>
                <a:cs typeface="Verdan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75" dirty="0">
                <a:latin typeface="Verdana"/>
                <a:cs typeface="Verdana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&lt;</a:t>
            </a:r>
            <a:r>
              <a:rPr sz="1700" i="1" spc="-80" dirty="0">
                <a:latin typeface="Verdana"/>
                <a:cs typeface="Verdan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0803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243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6251" y="1729445"/>
            <a:ext cx="1200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Verdana"/>
                <a:cs typeface="Verdana"/>
              </a:rPr>
              <a:t>α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167" y="1587241"/>
            <a:ext cx="33401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Use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m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spc="-310" dirty="0">
                <a:latin typeface="Tahoma"/>
                <a:cs typeface="Tahoma"/>
              </a:rPr>
              <a:t> </a:t>
            </a:r>
            <a:r>
              <a:rPr sz="1800" i="1" u="sng" spc="-12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800" i="1" spc="-165" baseline="32407" dirty="0">
                <a:latin typeface="Arial"/>
                <a:cs typeface="Arial"/>
              </a:rPr>
              <a:t> 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memory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67" y="1811643"/>
            <a:ext cx="252222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9275">
              <a:lnSpc>
                <a:spcPct val="1221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store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21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keys</a:t>
            </a:r>
            <a:r>
              <a:rPr sz="1700" spc="5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Operations</a:t>
            </a:r>
            <a:r>
              <a:rPr sz="1700" spc="31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run</a:t>
            </a:r>
            <a:r>
              <a:rPr sz="1700" spc="31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</a:t>
            </a:r>
            <a:r>
              <a:rPr sz="1700" spc="31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time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on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average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725" y="23190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567" y="698005"/>
            <a:ext cx="3235960" cy="17716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need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two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Maps:</a:t>
            </a:r>
            <a:endParaRPr sz="1700">
              <a:latin typeface="Arial Narrow"/>
              <a:cs typeface="Arial Narrow"/>
            </a:endParaRPr>
          </a:p>
          <a:p>
            <a:pPr marL="12700" marR="634365" algn="just">
              <a:lnSpc>
                <a:spcPct val="107400"/>
              </a:lnSpc>
            </a:pPr>
            <a:r>
              <a:rPr sz="1700" spc="50" dirty="0">
                <a:latin typeface="Arial Narrow"/>
                <a:cs typeface="Arial Narrow"/>
              </a:rPr>
              <a:t>(phone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name)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and </a:t>
            </a:r>
            <a:r>
              <a:rPr sz="1700" spc="55" dirty="0">
                <a:latin typeface="Arial Narrow"/>
                <a:cs typeface="Arial Narrow"/>
              </a:rPr>
              <a:t>(name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number)</a:t>
            </a:r>
            <a:endParaRPr sz="1700">
              <a:latin typeface="Arial Narrow"/>
              <a:cs typeface="Arial Narrow"/>
            </a:endParaRPr>
          </a:p>
          <a:p>
            <a:pPr marL="12700" marR="5080" algn="just">
              <a:lnSpc>
                <a:spcPct val="114799"/>
              </a:lnSpc>
              <a:spcBef>
                <a:spcPts val="150"/>
              </a:spcBef>
            </a:pPr>
            <a:r>
              <a:rPr sz="1700" spc="55" dirty="0">
                <a:latin typeface="Arial Narrow"/>
                <a:cs typeface="Arial Narrow"/>
              </a:rPr>
              <a:t>Implement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these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Maps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as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tables </a:t>
            </a:r>
            <a:r>
              <a:rPr sz="1700" spc="65" dirty="0">
                <a:latin typeface="Arial Narrow"/>
                <a:cs typeface="Arial Narrow"/>
              </a:rPr>
              <a:t>First,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focus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on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Map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from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7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names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17241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20404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78270"/>
            <a:ext cx="347599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10" dirty="0">
                <a:latin typeface="Arial Narrow"/>
                <a:cs typeface="Arial Narrow"/>
              </a:rPr>
              <a:t>What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if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unknown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in </a:t>
            </a:r>
            <a:r>
              <a:rPr sz="1700" spc="-10" dirty="0">
                <a:latin typeface="Arial Narrow"/>
                <a:cs typeface="Arial Narrow"/>
              </a:rPr>
              <a:t>advance?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145" dirty="0"/>
              <a:t> </a:t>
            </a:r>
            <a:r>
              <a:rPr spc="85" dirty="0"/>
              <a:t>if</a:t>
            </a:r>
            <a:r>
              <a:rPr spc="145" dirty="0"/>
              <a:t> </a:t>
            </a:r>
            <a:r>
              <a:rPr spc="55" dirty="0"/>
              <a:t>number</a:t>
            </a:r>
            <a:r>
              <a:rPr spc="150" dirty="0"/>
              <a:t> </a:t>
            </a:r>
            <a:r>
              <a:rPr spc="65" dirty="0"/>
              <a:t>of</a:t>
            </a:r>
            <a:r>
              <a:rPr spc="145" dirty="0"/>
              <a:t> </a:t>
            </a:r>
            <a:r>
              <a:rPr dirty="0"/>
              <a:t>keys</a:t>
            </a:r>
            <a:r>
              <a:rPr spc="150" dirty="0"/>
              <a:t> </a:t>
            </a:r>
            <a:r>
              <a:rPr i="1" spc="50" dirty="0">
                <a:latin typeface="Arial Narrow"/>
                <a:cs typeface="Arial Narrow"/>
              </a:rPr>
              <a:t>n</a:t>
            </a:r>
            <a:r>
              <a:rPr i="1" spc="150" dirty="0">
                <a:latin typeface="Arial Narrow"/>
                <a:cs typeface="Arial Narrow"/>
              </a:rPr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spc="50" dirty="0"/>
              <a:t>unknown</a:t>
            </a:r>
            <a:r>
              <a:rPr spc="145" dirty="0"/>
              <a:t> </a:t>
            </a:r>
            <a:r>
              <a:rPr spc="40" dirty="0"/>
              <a:t>in </a:t>
            </a:r>
            <a:r>
              <a:rPr spc="-10" dirty="0"/>
              <a:t>advance?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spc="80" dirty="0"/>
              <a:t>Start</a:t>
            </a:r>
            <a:r>
              <a:rPr spc="200" dirty="0"/>
              <a:t> </a:t>
            </a:r>
            <a:r>
              <a:rPr spc="105" dirty="0"/>
              <a:t>with</a:t>
            </a:r>
            <a:r>
              <a:rPr spc="210" dirty="0"/>
              <a:t> </a:t>
            </a:r>
            <a:r>
              <a:rPr dirty="0"/>
              <a:t>very</a:t>
            </a:r>
            <a:r>
              <a:rPr spc="204" dirty="0"/>
              <a:t> </a:t>
            </a:r>
            <a:r>
              <a:rPr dirty="0"/>
              <a:t>big</a:t>
            </a:r>
            <a:r>
              <a:rPr spc="210" dirty="0"/>
              <a:t> </a:t>
            </a:r>
            <a:r>
              <a:rPr dirty="0"/>
              <a:t>hash</a:t>
            </a:r>
            <a:r>
              <a:rPr spc="204" dirty="0"/>
              <a:t> </a:t>
            </a:r>
            <a:r>
              <a:rPr spc="-10" dirty="0"/>
              <a:t>table?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3260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145" dirty="0"/>
              <a:t> </a:t>
            </a:r>
            <a:r>
              <a:rPr spc="85" dirty="0"/>
              <a:t>if</a:t>
            </a:r>
            <a:r>
              <a:rPr spc="145" dirty="0"/>
              <a:t> </a:t>
            </a:r>
            <a:r>
              <a:rPr spc="55" dirty="0"/>
              <a:t>number</a:t>
            </a:r>
            <a:r>
              <a:rPr spc="150" dirty="0"/>
              <a:t> </a:t>
            </a:r>
            <a:r>
              <a:rPr spc="65" dirty="0"/>
              <a:t>of</a:t>
            </a:r>
            <a:r>
              <a:rPr spc="145" dirty="0"/>
              <a:t> </a:t>
            </a:r>
            <a:r>
              <a:rPr dirty="0"/>
              <a:t>keys</a:t>
            </a:r>
            <a:r>
              <a:rPr spc="150" dirty="0"/>
              <a:t> </a:t>
            </a:r>
            <a:r>
              <a:rPr i="1" spc="50" dirty="0">
                <a:latin typeface="Arial Narrow"/>
                <a:cs typeface="Arial Narrow"/>
              </a:rPr>
              <a:t>n</a:t>
            </a:r>
            <a:r>
              <a:rPr i="1" spc="150" dirty="0">
                <a:latin typeface="Arial Narrow"/>
                <a:cs typeface="Arial Narrow"/>
              </a:rPr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spc="50" dirty="0"/>
              <a:t>unknown</a:t>
            </a:r>
            <a:r>
              <a:rPr spc="145" dirty="0"/>
              <a:t> </a:t>
            </a:r>
            <a:r>
              <a:rPr spc="40" dirty="0"/>
              <a:t>in </a:t>
            </a:r>
            <a:r>
              <a:rPr spc="-10" dirty="0"/>
              <a:t>advance?</a:t>
            </a:r>
          </a:p>
          <a:p>
            <a:pPr marL="487680" marR="783590">
              <a:lnSpc>
                <a:spcPct val="122100"/>
              </a:lnSpc>
            </a:pPr>
            <a:r>
              <a:rPr spc="80" dirty="0"/>
              <a:t>Start</a:t>
            </a:r>
            <a:r>
              <a:rPr spc="200" dirty="0"/>
              <a:t> </a:t>
            </a:r>
            <a:r>
              <a:rPr spc="105" dirty="0"/>
              <a:t>with</a:t>
            </a:r>
            <a:r>
              <a:rPr spc="210" dirty="0"/>
              <a:t> </a:t>
            </a:r>
            <a:r>
              <a:rPr dirty="0"/>
              <a:t>very</a:t>
            </a:r>
            <a:r>
              <a:rPr spc="204" dirty="0"/>
              <a:t> </a:t>
            </a:r>
            <a:r>
              <a:rPr dirty="0"/>
              <a:t>big</a:t>
            </a:r>
            <a:r>
              <a:rPr spc="210" dirty="0"/>
              <a:t> </a:t>
            </a:r>
            <a:r>
              <a:rPr dirty="0"/>
              <a:t>hash</a:t>
            </a:r>
            <a:r>
              <a:rPr spc="204" dirty="0"/>
              <a:t> </a:t>
            </a:r>
            <a:r>
              <a:rPr spc="-10" dirty="0"/>
              <a:t>table? </a:t>
            </a:r>
            <a:r>
              <a:rPr dirty="0"/>
              <a:t>You</a:t>
            </a:r>
            <a:r>
              <a:rPr spc="175" dirty="0"/>
              <a:t> </a:t>
            </a:r>
            <a:r>
              <a:rPr spc="75" dirty="0"/>
              <a:t>will</a:t>
            </a:r>
            <a:r>
              <a:rPr spc="185" dirty="0"/>
              <a:t> </a:t>
            </a:r>
            <a:r>
              <a:rPr dirty="0"/>
              <a:t>waste</a:t>
            </a:r>
            <a:r>
              <a:rPr spc="180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spc="95" dirty="0"/>
              <a:t>lot</a:t>
            </a:r>
            <a:r>
              <a:rPr spc="185" dirty="0"/>
              <a:t> </a:t>
            </a:r>
            <a:r>
              <a:rPr spc="65" dirty="0"/>
              <a:t>of</a:t>
            </a:r>
            <a:r>
              <a:rPr spc="185" dirty="0"/>
              <a:t> </a:t>
            </a:r>
            <a:r>
              <a:rPr spc="-10" dirty="0"/>
              <a:t>memory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3260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6423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145" dirty="0"/>
              <a:t> </a:t>
            </a:r>
            <a:r>
              <a:rPr spc="85" dirty="0"/>
              <a:t>if</a:t>
            </a:r>
            <a:r>
              <a:rPr spc="145" dirty="0"/>
              <a:t> </a:t>
            </a:r>
            <a:r>
              <a:rPr spc="55" dirty="0"/>
              <a:t>number</a:t>
            </a:r>
            <a:r>
              <a:rPr spc="150" dirty="0"/>
              <a:t> </a:t>
            </a:r>
            <a:r>
              <a:rPr spc="65" dirty="0"/>
              <a:t>of</a:t>
            </a:r>
            <a:r>
              <a:rPr spc="145" dirty="0"/>
              <a:t> </a:t>
            </a:r>
            <a:r>
              <a:rPr dirty="0"/>
              <a:t>keys</a:t>
            </a:r>
            <a:r>
              <a:rPr spc="150" dirty="0"/>
              <a:t> </a:t>
            </a:r>
            <a:r>
              <a:rPr i="1" spc="50" dirty="0">
                <a:latin typeface="Arial Narrow"/>
                <a:cs typeface="Arial Narrow"/>
              </a:rPr>
              <a:t>n</a:t>
            </a:r>
            <a:r>
              <a:rPr i="1" spc="150" dirty="0">
                <a:latin typeface="Arial Narrow"/>
                <a:cs typeface="Arial Narrow"/>
              </a:rPr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spc="50" dirty="0"/>
              <a:t>unknown</a:t>
            </a:r>
            <a:r>
              <a:rPr spc="145" dirty="0"/>
              <a:t> </a:t>
            </a:r>
            <a:r>
              <a:rPr spc="40" dirty="0"/>
              <a:t>in </a:t>
            </a:r>
            <a:r>
              <a:rPr spc="-10" dirty="0"/>
              <a:t>advance?</a:t>
            </a:r>
          </a:p>
          <a:p>
            <a:pPr marL="487680" marR="630555">
              <a:lnSpc>
                <a:spcPct val="122100"/>
              </a:lnSpc>
            </a:pPr>
            <a:r>
              <a:rPr spc="80" dirty="0"/>
              <a:t>Start</a:t>
            </a:r>
            <a:r>
              <a:rPr spc="200" dirty="0"/>
              <a:t> </a:t>
            </a:r>
            <a:r>
              <a:rPr spc="105" dirty="0"/>
              <a:t>with</a:t>
            </a:r>
            <a:r>
              <a:rPr spc="210" dirty="0"/>
              <a:t> </a:t>
            </a:r>
            <a:r>
              <a:rPr dirty="0"/>
              <a:t>very</a:t>
            </a:r>
            <a:r>
              <a:rPr spc="204" dirty="0"/>
              <a:t> </a:t>
            </a:r>
            <a:r>
              <a:rPr dirty="0"/>
              <a:t>big</a:t>
            </a:r>
            <a:r>
              <a:rPr spc="210" dirty="0"/>
              <a:t> </a:t>
            </a:r>
            <a:r>
              <a:rPr dirty="0"/>
              <a:t>hash</a:t>
            </a:r>
            <a:r>
              <a:rPr spc="204" dirty="0"/>
              <a:t> </a:t>
            </a:r>
            <a:r>
              <a:rPr spc="-10" dirty="0"/>
              <a:t>table? </a:t>
            </a:r>
            <a:r>
              <a:rPr dirty="0"/>
              <a:t>You</a:t>
            </a:r>
            <a:r>
              <a:rPr spc="175" dirty="0"/>
              <a:t> </a:t>
            </a:r>
            <a:r>
              <a:rPr spc="75" dirty="0"/>
              <a:t>will</a:t>
            </a:r>
            <a:r>
              <a:rPr spc="185" dirty="0"/>
              <a:t> </a:t>
            </a:r>
            <a:r>
              <a:rPr dirty="0"/>
              <a:t>waste</a:t>
            </a:r>
            <a:r>
              <a:rPr spc="180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spc="95" dirty="0"/>
              <a:t>lot</a:t>
            </a:r>
            <a:r>
              <a:rPr spc="185" dirty="0"/>
              <a:t> </a:t>
            </a:r>
            <a:r>
              <a:rPr spc="65" dirty="0"/>
              <a:t>of</a:t>
            </a:r>
            <a:r>
              <a:rPr spc="185" dirty="0"/>
              <a:t> </a:t>
            </a:r>
            <a:r>
              <a:rPr spc="-10" dirty="0"/>
              <a:t>memory </a:t>
            </a:r>
            <a:r>
              <a:rPr dirty="0"/>
              <a:t>Copy</a:t>
            </a:r>
            <a:r>
              <a:rPr spc="180" dirty="0"/>
              <a:t> </a:t>
            </a:r>
            <a:r>
              <a:rPr spc="60" dirty="0"/>
              <a:t>the</a:t>
            </a:r>
            <a:r>
              <a:rPr spc="190" dirty="0"/>
              <a:t> </a:t>
            </a:r>
            <a:r>
              <a:rPr dirty="0"/>
              <a:t>idea</a:t>
            </a:r>
            <a:r>
              <a:rPr spc="185" dirty="0"/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spc="50" dirty="0"/>
              <a:t>dynamic</a:t>
            </a:r>
            <a:r>
              <a:rPr spc="185" dirty="0"/>
              <a:t> </a:t>
            </a:r>
            <a:r>
              <a:rPr spc="-10" dirty="0"/>
              <a:t>arrays!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3260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6423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19586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110" dirty="0"/>
              <a:t>What</a:t>
            </a:r>
            <a:r>
              <a:rPr spc="145" dirty="0"/>
              <a:t> </a:t>
            </a:r>
            <a:r>
              <a:rPr spc="85" dirty="0"/>
              <a:t>if</a:t>
            </a:r>
            <a:r>
              <a:rPr spc="145" dirty="0"/>
              <a:t> </a:t>
            </a:r>
            <a:r>
              <a:rPr spc="55" dirty="0"/>
              <a:t>number</a:t>
            </a:r>
            <a:r>
              <a:rPr spc="150" dirty="0"/>
              <a:t> </a:t>
            </a:r>
            <a:r>
              <a:rPr spc="65" dirty="0"/>
              <a:t>of</a:t>
            </a:r>
            <a:r>
              <a:rPr spc="145" dirty="0"/>
              <a:t> </a:t>
            </a:r>
            <a:r>
              <a:rPr dirty="0"/>
              <a:t>keys</a:t>
            </a:r>
            <a:r>
              <a:rPr spc="150" dirty="0"/>
              <a:t> </a:t>
            </a:r>
            <a:r>
              <a:rPr i="1" spc="50" dirty="0">
                <a:latin typeface="Arial Narrow"/>
                <a:cs typeface="Arial Narrow"/>
              </a:rPr>
              <a:t>n</a:t>
            </a:r>
            <a:r>
              <a:rPr i="1" spc="150" dirty="0">
                <a:latin typeface="Arial Narrow"/>
                <a:cs typeface="Arial Narrow"/>
              </a:rPr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spc="50" dirty="0"/>
              <a:t>unknown</a:t>
            </a:r>
            <a:r>
              <a:rPr spc="145" dirty="0"/>
              <a:t> </a:t>
            </a:r>
            <a:r>
              <a:rPr spc="40" dirty="0"/>
              <a:t>in </a:t>
            </a:r>
            <a:r>
              <a:rPr spc="-10" dirty="0"/>
              <a:t>advance?</a:t>
            </a:r>
          </a:p>
          <a:p>
            <a:pPr marL="487680" marR="630555">
              <a:lnSpc>
                <a:spcPct val="122100"/>
              </a:lnSpc>
            </a:pPr>
            <a:r>
              <a:rPr spc="80" dirty="0"/>
              <a:t>Start</a:t>
            </a:r>
            <a:r>
              <a:rPr spc="200" dirty="0"/>
              <a:t> </a:t>
            </a:r>
            <a:r>
              <a:rPr spc="105" dirty="0"/>
              <a:t>with</a:t>
            </a:r>
            <a:r>
              <a:rPr spc="210" dirty="0"/>
              <a:t> </a:t>
            </a:r>
            <a:r>
              <a:rPr dirty="0"/>
              <a:t>very</a:t>
            </a:r>
            <a:r>
              <a:rPr spc="204" dirty="0"/>
              <a:t> </a:t>
            </a:r>
            <a:r>
              <a:rPr dirty="0"/>
              <a:t>big</a:t>
            </a:r>
            <a:r>
              <a:rPr spc="210" dirty="0"/>
              <a:t> </a:t>
            </a:r>
            <a:r>
              <a:rPr dirty="0"/>
              <a:t>hash</a:t>
            </a:r>
            <a:r>
              <a:rPr spc="204" dirty="0"/>
              <a:t> </a:t>
            </a:r>
            <a:r>
              <a:rPr spc="-10" dirty="0"/>
              <a:t>table? </a:t>
            </a:r>
            <a:r>
              <a:rPr dirty="0"/>
              <a:t>You</a:t>
            </a:r>
            <a:r>
              <a:rPr spc="175" dirty="0"/>
              <a:t> </a:t>
            </a:r>
            <a:r>
              <a:rPr spc="75" dirty="0"/>
              <a:t>will</a:t>
            </a:r>
            <a:r>
              <a:rPr spc="185" dirty="0"/>
              <a:t> </a:t>
            </a:r>
            <a:r>
              <a:rPr dirty="0"/>
              <a:t>waste</a:t>
            </a:r>
            <a:r>
              <a:rPr spc="180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spc="95" dirty="0"/>
              <a:t>lot</a:t>
            </a:r>
            <a:r>
              <a:rPr spc="185" dirty="0"/>
              <a:t> </a:t>
            </a:r>
            <a:r>
              <a:rPr spc="65" dirty="0"/>
              <a:t>of</a:t>
            </a:r>
            <a:r>
              <a:rPr spc="185" dirty="0"/>
              <a:t> </a:t>
            </a:r>
            <a:r>
              <a:rPr spc="-10" dirty="0"/>
              <a:t>memory </a:t>
            </a:r>
            <a:r>
              <a:rPr dirty="0"/>
              <a:t>Copy</a:t>
            </a:r>
            <a:r>
              <a:rPr spc="180" dirty="0"/>
              <a:t> </a:t>
            </a:r>
            <a:r>
              <a:rPr spc="60" dirty="0"/>
              <a:t>the</a:t>
            </a:r>
            <a:r>
              <a:rPr spc="190" dirty="0"/>
              <a:t> </a:t>
            </a:r>
            <a:r>
              <a:rPr dirty="0"/>
              <a:t>idea</a:t>
            </a:r>
            <a:r>
              <a:rPr spc="185" dirty="0"/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spc="50" dirty="0"/>
              <a:t>dynamic</a:t>
            </a:r>
            <a:r>
              <a:rPr spc="185" dirty="0"/>
              <a:t> </a:t>
            </a:r>
            <a:r>
              <a:rPr spc="-10" dirty="0"/>
              <a:t>arrays!</a:t>
            </a:r>
          </a:p>
          <a:p>
            <a:pPr marL="487680" marR="122555">
              <a:lnSpc>
                <a:spcPct val="107400"/>
              </a:lnSpc>
              <a:spcBef>
                <a:spcPts val="300"/>
              </a:spcBef>
            </a:pPr>
            <a:r>
              <a:rPr dirty="0"/>
              <a:t>Resize</a:t>
            </a:r>
            <a:r>
              <a:rPr spc="170" dirty="0"/>
              <a:t> </a:t>
            </a:r>
            <a:r>
              <a:rPr spc="60" dirty="0"/>
              <a:t>the</a:t>
            </a:r>
            <a:r>
              <a:rPr spc="170" dirty="0"/>
              <a:t> </a:t>
            </a:r>
            <a:r>
              <a:rPr dirty="0"/>
              <a:t>hash</a:t>
            </a:r>
            <a:r>
              <a:rPr spc="170" dirty="0"/>
              <a:t> </a:t>
            </a:r>
            <a:r>
              <a:rPr spc="50" dirty="0"/>
              <a:t>table</a:t>
            </a:r>
            <a:r>
              <a:rPr spc="170" dirty="0"/>
              <a:t> </a:t>
            </a:r>
            <a:r>
              <a:rPr dirty="0"/>
              <a:t>when</a:t>
            </a:r>
            <a:r>
              <a:rPr spc="170" dirty="0"/>
              <a:t> </a:t>
            </a:r>
            <a:r>
              <a:rPr i="1" dirty="0">
                <a:latin typeface="Verdana"/>
                <a:cs typeface="Verdana"/>
              </a:rPr>
              <a:t>α</a:t>
            </a:r>
            <a:r>
              <a:rPr i="1" spc="-30" dirty="0">
                <a:latin typeface="Verdana"/>
                <a:cs typeface="Verdana"/>
              </a:rPr>
              <a:t> </a:t>
            </a:r>
            <a:r>
              <a:rPr spc="-10" dirty="0"/>
              <a:t>becomes </a:t>
            </a:r>
            <a:r>
              <a:rPr spc="95" dirty="0"/>
              <a:t>too</a:t>
            </a:r>
            <a:r>
              <a:rPr spc="155" dirty="0"/>
              <a:t> </a:t>
            </a:r>
            <a:r>
              <a:rPr spc="-10" dirty="0"/>
              <a:t>large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3260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6423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19586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27497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Dynamic</a:t>
            </a:r>
            <a:r>
              <a:rPr spc="295" dirty="0"/>
              <a:t> </a:t>
            </a:r>
            <a:r>
              <a:rPr dirty="0"/>
              <a:t>Hash</a:t>
            </a:r>
            <a:r>
              <a:rPr spc="30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3136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78270"/>
            <a:ext cx="3475990" cy="2720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10" dirty="0">
                <a:latin typeface="Arial Narrow"/>
                <a:cs typeface="Arial Narrow"/>
              </a:rPr>
              <a:t>What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if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keys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unknown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in </a:t>
            </a:r>
            <a:r>
              <a:rPr sz="1700" spc="-10" dirty="0">
                <a:latin typeface="Arial Narrow"/>
                <a:cs typeface="Arial Narrow"/>
              </a:rPr>
              <a:t>advance?</a:t>
            </a:r>
            <a:endParaRPr sz="1700">
              <a:latin typeface="Arial Narrow"/>
              <a:cs typeface="Arial Narrow"/>
            </a:endParaRPr>
          </a:p>
          <a:p>
            <a:pPr marL="12700" marR="630555">
              <a:lnSpc>
                <a:spcPct val="122100"/>
              </a:lnSpc>
            </a:pPr>
            <a:r>
              <a:rPr sz="1700" spc="80" dirty="0">
                <a:latin typeface="Arial Narrow"/>
                <a:cs typeface="Arial Narrow"/>
              </a:rPr>
              <a:t>Start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very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big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table? </a:t>
            </a:r>
            <a:r>
              <a:rPr sz="1700" dirty="0">
                <a:latin typeface="Arial Narrow"/>
                <a:cs typeface="Arial Narrow"/>
              </a:rPr>
              <a:t>You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waste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lot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memory </a:t>
            </a:r>
            <a:r>
              <a:rPr sz="1700" dirty="0">
                <a:latin typeface="Arial Narrow"/>
                <a:cs typeface="Arial Narrow"/>
              </a:rPr>
              <a:t>Copy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idea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dynamic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arrays!</a:t>
            </a:r>
            <a:endParaRPr sz="1700">
              <a:latin typeface="Arial Narrow"/>
              <a:cs typeface="Arial Narrow"/>
            </a:endParaRPr>
          </a:p>
          <a:p>
            <a:pPr marL="12700" marR="12255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Resize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when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Verdana"/>
                <a:cs typeface="Verdana"/>
              </a:rPr>
              <a:t>α</a:t>
            </a:r>
            <a:r>
              <a:rPr sz="1700" i="1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becomes </a:t>
            </a:r>
            <a:r>
              <a:rPr sz="1700" spc="95" dirty="0">
                <a:latin typeface="Arial Narrow"/>
                <a:cs typeface="Arial Narrow"/>
              </a:rPr>
              <a:t>too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large</a:t>
            </a:r>
            <a:endParaRPr sz="1700">
              <a:latin typeface="Arial Narrow"/>
              <a:cs typeface="Arial Narrow"/>
            </a:endParaRPr>
          </a:p>
          <a:p>
            <a:pPr marL="12700" marR="21018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new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Arial Narrow"/>
                <a:cs typeface="Arial Narrow"/>
              </a:rPr>
              <a:t>rehash </a:t>
            </a:r>
            <a:r>
              <a:rPr sz="1700" dirty="0">
                <a:latin typeface="Arial Narrow"/>
                <a:cs typeface="Arial Narrow"/>
              </a:rPr>
              <a:t>all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objects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260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6423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19586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27497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" y="28696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5716956" cy="15221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 dirty="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 dirty="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 err="1">
                <a:latin typeface="Arial"/>
                <a:cs typeface="Arial"/>
              </a:rPr>
              <a:t>T</a:t>
            </a:r>
            <a:r>
              <a:rPr sz="1500" i="1" spc="-15" baseline="-11111" dirty="0" err="1">
                <a:latin typeface="Arial"/>
                <a:cs typeface="Arial"/>
              </a:rPr>
              <a:t>new</a:t>
            </a:r>
            <a:r>
              <a:rPr sz="1400" i="1" spc="-10" dirty="0" err="1">
                <a:latin typeface="Verdana"/>
                <a:cs typeface="Verdana"/>
              </a:rPr>
              <a:t>.</a:t>
            </a:r>
            <a:r>
              <a:rPr sz="1400" spc="-10" dirty="0" err="1">
                <a:latin typeface="Palatino Linotype"/>
                <a:cs typeface="Palatino Linotype"/>
              </a:rPr>
              <a:t>size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endParaRPr lang="en-US" sz="1400" spc="-10" dirty="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 dirty="0">
              <a:latin typeface="Palatino Linotype"/>
              <a:cs typeface="Palatino Linotype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i="1" spc="-60" dirty="0" err="1">
                <a:latin typeface="Arial"/>
                <a:cs typeface="Arial"/>
              </a:rPr>
              <a:t>h</a:t>
            </a:r>
            <a:r>
              <a:rPr sz="1500" i="1" spc="-89" baseline="-11111" dirty="0" err="1">
                <a:latin typeface="Arial"/>
                <a:cs typeface="Arial"/>
              </a:rPr>
              <a:t>new</a:t>
            </a:r>
            <a:r>
              <a:rPr sz="1500" i="1" spc="-89" baseline="-11111" dirty="0">
                <a:latin typeface="Arial"/>
                <a:cs typeface="Arial"/>
              </a:rPr>
              <a:t> </a:t>
            </a:r>
            <a:endParaRPr lang="en-US" sz="1500" i="1" spc="-89" baseline="-11111" dirty="0">
              <a:latin typeface="Arial"/>
              <a:cs typeface="Arial"/>
            </a:endParaRPr>
          </a:p>
          <a:p>
            <a:pPr marL="219710" marR="385445" indent="181610">
              <a:lnSpc>
                <a:spcPct val="100800"/>
              </a:lnSpc>
            </a:pPr>
            <a:r>
              <a:rPr lang="en-US" sz="1400" i="1" spc="100" dirty="0">
                <a:latin typeface="Arial"/>
                <a:cs typeface="Arial"/>
              </a:rPr>
              <a:t>       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 err="1">
                <a:latin typeface="Arial"/>
                <a:cs typeface="Arial"/>
              </a:rPr>
              <a:t>T</a:t>
            </a:r>
            <a:r>
              <a:rPr sz="1500" i="1" spc="-67" baseline="-11111" dirty="0" err="1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lang="en-US" sz="1400" i="1" spc="-45" dirty="0">
                <a:latin typeface="Verdana"/>
                <a:cs typeface="Verdana"/>
              </a:rPr>
              <a:t>  </a:t>
            </a:r>
          </a:p>
          <a:p>
            <a:pPr marL="219710" marR="385445" indent="181610">
              <a:lnSpc>
                <a:spcPct val="100800"/>
              </a:lnSpc>
            </a:pPr>
            <a:r>
              <a:rPr lang="en-US" sz="1400" i="1" spc="-45" dirty="0">
                <a:latin typeface="Verdana"/>
                <a:cs typeface="Verdana"/>
              </a:rPr>
              <a:t>        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solidFill>
                  <a:srgbClr val="0000FF"/>
                </a:solidFill>
                <a:latin typeface="Arial"/>
                <a:cs typeface="Arial"/>
              </a:rPr>
              <a:t>loadFactor</a:t>
            </a:r>
            <a:r>
              <a:rPr sz="2100" i="1" baseline="-2579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382" baseline="-25793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2100" spc="300" baseline="-25793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00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000" i="1" spc="65" dirty="0">
                <a:solidFill>
                  <a:srgbClr val="0000FF"/>
                </a:solidFill>
                <a:latin typeface="Georgia"/>
                <a:cs typeface="Georgia"/>
              </a:rPr>
              <a:t>.</a:t>
            </a:r>
            <a:r>
              <a:rPr sz="10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94" y="1693682"/>
            <a:ext cx="37090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324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32410" marR="558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32410" marR="3981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15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15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195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i="1" spc="-55" dirty="0">
                <a:latin typeface="Arial"/>
                <a:cs typeface="Arial"/>
              </a:rPr>
              <a:t>h</a:t>
            </a:r>
            <a:r>
              <a:rPr sz="1500" i="1" spc="-82" baseline="-11111" dirty="0"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836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1400" spc="3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spc="-45" dirty="0">
                <a:solidFill>
                  <a:srgbClr val="0000FF"/>
                </a:solidFill>
                <a:latin typeface="Arial"/>
                <a:cs typeface="Arial"/>
              </a:rPr>
              <a:t>loadFactor</a:t>
            </a:r>
            <a:r>
              <a:rPr sz="14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60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1400" i="1" spc="-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00FF"/>
                </a:solidFill>
                <a:latin typeface="Gill Sans MT"/>
                <a:cs typeface="Gill Sans MT"/>
              </a:rPr>
              <a:t>0</a:t>
            </a:r>
            <a:r>
              <a:rPr sz="1400" i="1" spc="4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400" spc="45" dirty="0">
                <a:solidFill>
                  <a:srgbClr val="0000FF"/>
                </a:solidFill>
                <a:latin typeface="Gill Sans MT"/>
                <a:cs typeface="Gill Sans MT"/>
              </a:rPr>
              <a:t>9</a:t>
            </a:r>
            <a:r>
              <a:rPr sz="1400" spc="45" dirty="0">
                <a:solidFill>
                  <a:srgbClr val="0000FF"/>
                </a:solidFill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i="1" spc="-60" dirty="0">
                <a:latin typeface="Arial"/>
                <a:cs typeface="Arial"/>
              </a:rPr>
              <a:t>h</a:t>
            </a:r>
            <a:r>
              <a:rPr sz="1500" i="1" spc="-89" baseline="-11111" dirty="0"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963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Create</a:t>
            </a:r>
            <a:r>
              <a:rPr sz="1400" spc="3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i="1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500" i="1" spc="742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of</a:t>
            </a:r>
            <a:r>
              <a:rPr sz="1400" spc="3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size</a:t>
            </a:r>
            <a:r>
              <a:rPr sz="1400" spc="3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0000FF"/>
                </a:solidFill>
                <a:latin typeface="Gill Sans MT"/>
                <a:cs typeface="Gill Sans MT"/>
              </a:rPr>
              <a:t>2</a:t>
            </a:r>
            <a:r>
              <a:rPr sz="1400" spc="-80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1400" spc="330" dirty="0">
                <a:solidFill>
                  <a:srgbClr val="0000FF"/>
                </a:solidFill>
                <a:latin typeface="Cambria"/>
                <a:cs typeface="Cambria"/>
              </a:rPr>
              <a:t>×</a:t>
            </a:r>
            <a:r>
              <a:rPr sz="14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4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i="1" spc="8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4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19710" marR="558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 marR="3981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i="1" spc="-60" dirty="0">
                <a:latin typeface="Arial"/>
                <a:cs typeface="Arial"/>
              </a:rPr>
              <a:t>h</a:t>
            </a:r>
            <a:r>
              <a:rPr sz="1500" i="1" spc="-89" baseline="-11111" dirty="0"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Chaining</a:t>
            </a:r>
            <a:r>
              <a:rPr spc="300" dirty="0"/>
              <a:t> </a:t>
            </a:r>
            <a:r>
              <a:rPr spc="75" dirty="0"/>
              <a:t>for</a:t>
            </a:r>
            <a:r>
              <a:rPr spc="305" dirty="0"/>
              <a:t> </a:t>
            </a:r>
            <a:r>
              <a:rPr dirty="0"/>
              <a:t>Phone</a:t>
            </a:r>
            <a:r>
              <a:rPr spc="310" dirty="0"/>
              <a:t> </a:t>
            </a:r>
            <a:r>
              <a:rPr spc="95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617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70688"/>
            <a:ext cx="3342004" cy="26828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9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cardinality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 marR="274320">
              <a:lnSpc>
                <a:spcPct val="112300"/>
              </a:lnSpc>
              <a:spcBef>
                <a:spcPts val="200"/>
              </a:spcBef>
            </a:pPr>
            <a:r>
              <a:rPr sz="1700" dirty="0">
                <a:latin typeface="Arial Narrow"/>
                <a:cs typeface="Arial Narrow"/>
              </a:rPr>
              <a:t>Create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array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165" dirty="0">
                <a:latin typeface="Palatino Linotype"/>
                <a:cs typeface="Palatino Linotype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r>
              <a:rPr sz="1700" i="1" spc="5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Each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element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16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list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of </a:t>
            </a:r>
            <a:r>
              <a:rPr sz="1700" dirty="0">
                <a:latin typeface="Arial Narrow"/>
                <a:cs typeface="Arial Narrow"/>
              </a:rPr>
              <a:t>pairs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Tahoma"/>
                <a:cs typeface="Tahoma"/>
              </a:rPr>
              <a:t>(</a:t>
            </a:r>
            <a:r>
              <a:rPr sz="1700" spc="-140" dirty="0">
                <a:latin typeface="Palatino Linotype"/>
                <a:cs typeface="Palatino Linotype"/>
              </a:rPr>
              <a:t>name</a:t>
            </a:r>
            <a:r>
              <a:rPr sz="1700" i="1" spc="-140" dirty="0">
                <a:latin typeface="Verdana"/>
                <a:cs typeface="Verdana"/>
              </a:rPr>
              <a:t>,</a:t>
            </a:r>
            <a:r>
              <a:rPr sz="1700" i="1" spc="-305" dirty="0">
                <a:latin typeface="Verdana"/>
                <a:cs typeface="Verdana"/>
              </a:rPr>
              <a:t> </a:t>
            </a:r>
            <a:r>
              <a:rPr sz="1700" spc="-100" dirty="0">
                <a:latin typeface="Palatino Linotype"/>
                <a:cs typeface="Palatino Linotype"/>
              </a:rPr>
              <a:t>phoneNumber</a:t>
            </a:r>
            <a:r>
              <a:rPr sz="1700" spc="-100" dirty="0">
                <a:latin typeface="Tahoma"/>
                <a:cs typeface="Tahoma"/>
              </a:rPr>
              <a:t>)</a:t>
            </a:r>
            <a:r>
              <a:rPr sz="1700" spc="-100" dirty="0">
                <a:latin typeface="Arial Narrow"/>
                <a:cs typeface="Arial Narrow"/>
              </a:rPr>
              <a:t>,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called </a:t>
            </a:r>
            <a:r>
              <a:rPr sz="1700" i="1" spc="-10" dirty="0">
                <a:latin typeface="Arial Narrow"/>
                <a:cs typeface="Arial Narrow"/>
              </a:rPr>
              <a:t>chain</a:t>
            </a:r>
            <a:endParaRPr sz="1700" dirty="0">
              <a:latin typeface="Arial Narrow"/>
              <a:cs typeface="Arial Narrow"/>
            </a:endParaRPr>
          </a:p>
          <a:p>
            <a:pPr marL="12700" marR="82550">
              <a:lnSpc>
                <a:spcPct val="107400"/>
              </a:lnSpc>
              <a:spcBef>
                <a:spcPts val="300"/>
              </a:spcBef>
            </a:pPr>
            <a:r>
              <a:rPr sz="1700" spc="50" dirty="0">
                <a:latin typeface="Arial Narrow"/>
                <a:cs typeface="Arial Narrow"/>
              </a:rPr>
              <a:t>Pair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-140" dirty="0">
                <a:latin typeface="Tahoma"/>
                <a:cs typeface="Tahoma"/>
              </a:rPr>
              <a:t>(</a:t>
            </a:r>
            <a:r>
              <a:rPr sz="1700" spc="-140" dirty="0">
                <a:latin typeface="Palatino Linotype"/>
                <a:cs typeface="Palatino Linotype"/>
              </a:rPr>
              <a:t>name</a:t>
            </a:r>
            <a:r>
              <a:rPr sz="1700" i="1" spc="-14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spc="-130" dirty="0">
                <a:latin typeface="Palatino Linotype"/>
                <a:cs typeface="Palatino Linotype"/>
              </a:rPr>
              <a:t>phoneNumber</a:t>
            </a:r>
            <a:r>
              <a:rPr sz="1700" spc="-130" dirty="0">
                <a:latin typeface="Tahoma"/>
                <a:cs typeface="Tahoma"/>
              </a:rPr>
              <a:t>)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goes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into </a:t>
            </a:r>
            <a:r>
              <a:rPr sz="1700" dirty="0">
                <a:latin typeface="Arial Narrow"/>
                <a:cs typeface="Arial Narrow"/>
              </a:rPr>
              <a:t>chain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at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position </a:t>
            </a:r>
            <a:r>
              <a:rPr sz="1700" i="1" spc="-40" dirty="0">
                <a:latin typeface="Arial Narrow"/>
                <a:cs typeface="Arial Narrow"/>
              </a:rPr>
              <a:t>h</a:t>
            </a:r>
            <a:r>
              <a:rPr sz="1700" spc="-40" dirty="0">
                <a:latin typeface="Tahoma"/>
                <a:cs typeface="Tahoma"/>
              </a:rPr>
              <a:t>(</a:t>
            </a:r>
            <a:r>
              <a:rPr sz="1700" spc="-40" dirty="0">
                <a:latin typeface="Palatino Linotype"/>
                <a:cs typeface="Palatino Linotype"/>
              </a:rPr>
              <a:t>ConvertToInt</a:t>
            </a:r>
            <a:r>
              <a:rPr sz="1700" spc="-40" dirty="0">
                <a:latin typeface="Tahoma"/>
                <a:cs typeface="Tahoma"/>
              </a:rPr>
              <a:t>(</a:t>
            </a:r>
            <a:r>
              <a:rPr sz="1700" spc="-40" dirty="0">
                <a:latin typeface="Palatino Linotype"/>
                <a:cs typeface="Palatino Linotype"/>
              </a:rPr>
              <a:t>phoneNumber</a:t>
            </a:r>
            <a:r>
              <a:rPr sz="1700" spc="-40" dirty="0">
                <a:latin typeface="Tahoma"/>
                <a:cs typeface="Tahoma"/>
              </a:rPr>
              <a:t>))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in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array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Chains</a:t>
            </a:r>
            <a:endParaRPr sz="17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078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3943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26738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963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19710" marR="55880">
              <a:lnSpc>
                <a:spcPct val="100800"/>
              </a:lnSpc>
            </a:pPr>
            <a:r>
              <a:rPr sz="1400" dirty="0">
                <a:solidFill>
                  <a:srgbClr val="0000FF"/>
                </a:solidFill>
                <a:latin typeface="Palatino Linotype"/>
                <a:cs typeface="Palatino Linotype"/>
              </a:rPr>
              <a:t>Choose</a:t>
            </a:r>
            <a:r>
              <a:rPr sz="1400" spc="3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i="1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500" i="1" spc="630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Palatino Linotype"/>
                <a:cs typeface="Palatino Linotype"/>
              </a:rPr>
              <a:t>with</a:t>
            </a:r>
            <a:r>
              <a:rPr sz="1400" spc="30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cardinality</a:t>
            </a:r>
            <a:r>
              <a:rPr sz="1400" spc="3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i="1" spc="-15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400" i="1" spc="-1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4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 marR="3981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15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spc="-55" dirty="0">
                <a:latin typeface="Arial"/>
                <a:cs typeface="Arial"/>
              </a:rPr>
              <a:t>h</a:t>
            </a:r>
            <a:r>
              <a:rPr sz="1500" i="1" spc="-82" baseline="-11111" dirty="0"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836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400" spc="4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0000FF"/>
                </a:solidFill>
                <a:latin typeface="Palatino Linotype"/>
                <a:cs typeface="Palatino Linotype"/>
              </a:rPr>
              <a:t>each</a:t>
            </a:r>
            <a:r>
              <a:rPr sz="1400" spc="4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object</a:t>
            </a:r>
            <a:r>
              <a:rPr sz="1400" spc="4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in</a:t>
            </a:r>
            <a:r>
              <a:rPr sz="1400" spc="4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spc="2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220" dirty="0">
                <a:solidFill>
                  <a:srgbClr val="0000FF"/>
                </a:solidFill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15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spc="-55" dirty="0">
                <a:latin typeface="Arial"/>
                <a:cs typeface="Arial"/>
              </a:rPr>
              <a:t>h</a:t>
            </a:r>
            <a:r>
              <a:rPr sz="1500" i="1" spc="-82" baseline="-11111" dirty="0"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836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>
              <a:latin typeface="Palatino Linotype"/>
              <a:cs typeface="Palatino Linotype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Insert</a:t>
            </a:r>
            <a:r>
              <a:rPr sz="1400" spc="4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30" dirty="0">
                <a:solidFill>
                  <a:srgbClr val="0000FF"/>
                </a:solidFill>
                <a:latin typeface="Palatino Linotype"/>
                <a:cs typeface="Palatino Linotype"/>
              </a:rPr>
              <a:t>object</a:t>
            </a:r>
            <a:r>
              <a:rPr sz="1400" spc="4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in</a:t>
            </a:r>
            <a:r>
              <a:rPr sz="1400" spc="4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i="1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500" i="1" spc="202" baseline="-1111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0000FF"/>
                </a:solidFill>
                <a:latin typeface="Palatino Linotype"/>
                <a:cs typeface="Palatino Linotype"/>
              </a:rPr>
              <a:t>using</a:t>
            </a:r>
            <a:r>
              <a:rPr sz="1400" spc="4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4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i="1" spc="-82" baseline="-11111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400" i="1" spc="10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Arial"/>
                <a:cs typeface="Arial"/>
              </a:rPr>
              <a:t>T</a:t>
            </a:r>
            <a:r>
              <a:rPr sz="1500" i="1" spc="-67" baseline="-11111" dirty="0">
                <a:latin typeface="Arial"/>
                <a:cs typeface="Arial"/>
              </a:rPr>
              <a:t>new</a:t>
            </a:r>
            <a:r>
              <a:rPr sz="1400" i="1" spc="-4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254" dirty="0">
                <a:latin typeface="Cambria"/>
                <a:cs typeface="Cambria"/>
              </a:rPr>
              <a:t>←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i="1" spc="-20" dirty="0">
                <a:latin typeface="Arial"/>
                <a:cs typeface="Arial"/>
              </a:rPr>
              <a:t>h</a:t>
            </a:r>
            <a:r>
              <a:rPr sz="1500" i="1" spc="-30" baseline="-11111" dirty="0">
                <a:latin typeface="Arial"/>
                <a:cs typeface="Arial"/>
              </a:rPr>
              <a:t>new</a:t>
            </a:r>
            <a:endParaRPr sz="1500" baseline="-11111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42060"/>
            <a:ext cx="4029710" cy="353695"/>
          </a:xfrm>
          <a:custGeom>
            <a:avLst/>
            <a:gdLst/>
            <a:ahLst/>
            <a:cxnLst/>
            <a:rect l="l" t="t" r="r" b="b"/>
            <a:pathLst>
              <a:path w="4029710" h="353694">
                <a:moveTo>
                  <a:pt x="0" y="353072"/>
                </a:moveTo>
                <a:lnTo>
                  <a:pt x="4029354" y="353072"/>
                </a:lnTo>
                <a:lnTo>
                  <a:pt x="4029354" y="0"/>
                </a:lnTo>
                <a:lnTo>
                  <a:pt x="0" y="0"/>
                </a:lnTo>
                <a:lnTo>
                  <a:pt x="0" y="353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14676"/>
            <a:ext cx="2391410" cy="745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dirty="0">
                <a:latin typeface="Arial Narrow"/>
                <a:cs typeface="Arial Narrow"/>
              </a:rPr>
              <a:t>Keep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load</a:t>
            </a:r>
            <a:r>
              <a:rPr sz="1700" spc="26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0" dirty="0">
                <a:solidFill>
                  <a:srgbClr val="006EB8"/>
                </a:solidFill>
                <a:latin typeface="Arial Narrow"/>
                <a:cs typeface="Arial Narrow"/>
              </a:rPr>
              <a:t>factor</a:t>
            </a:r>
            <a:r>
              <a:rPr sz="1700" spc="27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below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</a:t>
            </a:r>
            <a:r>
              <a:rPr sz="1700" i="1" spc="-20" dirty="0">
                <a:latin typeface="Verdana"/>
                <a:cs typeface="Verdana"/>
              </a:rPr>
              <a:t>.</a:t>
            </a:r>
            <a:r>
              <a:rPr sz="1700" spc="-20" dirty="0">
                <a:latin typeface="Arial Narrow"/>
                <a:cs typeface="Arial Narrow"/>
              </a:rPr>
              <a:t>9: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Rehash(</a:t>
            </a:r>
            <a:r>
              <a:rPr sz="2050" i="1" spc="7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spc="7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0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95133"/>
            <a:ext cx="4029710" cy="1675130"/>
          </a:xfrm>
          <a:custGeom>
            <a:avLst/>
            <a:gdLst/>
            <a:ahLst/>
            <a:cxnLst/>
            <a:rect l="l" t="t" r="r" b="b"/>
            <a:pathLst>
              <a:path w="4029710" h="1675130">
                <a:moveTo>
                  <a:pt x="4029354" y="0"/>
                </a:moveTo>
                <a:lnTo>
                  <a:pt x="0" y="0"/>
                </a:lnTo>
                <a:lnTo>
                  <a:pt x="0" y="1675015"/>
                </a:lnTo>
                <a:lnTo>
                  <a:pt x="4029354" y="167501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393263"/>
            <a:ext cx="2082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7" baseline="-25793" dirty="0">
                <a:latin typeface="Arial"/>
                <a:cs typeface="Arial"/>
              </a:rPr>
              <a:t>loadFactor</a:t>
            </a:r>
            <a:r>
              <a:rPr sz="2100" i="1" baseline="-25793" dirty="0">
                <a:latin typeface="Arial"/>
                <a:cs typeface="Arial"/>
              </a:rPr>
              <a:t> </a:t>
            </a:r>
            <a:r>
              <a:rPr sz="2100" spc="382" baseline="-25793" dirty="0">
                <a:latin typeface="Cambria"/>
                <a:cs typeface="Cambria"/>
              </a:rPr>
              <a:t>←</a:t>
            </a:r>
            <a:r>
              <a:rPr sz="2100" spc="300" baseline="-25793" dirty="0">
                <a:latin typeface="Cambria"/>
                <a:cs typeface="Cambria"/>
              </a:rPr>
              <a:t> 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numberOfKeys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148" y="1597093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5" dirty="0">
                <a:latin typeface="Arial"/>
                <a:cs typeface="Arial"/>
              </a:rPr>
              <a:t>T</a:t>
            </a:r>
            <a:r>
              <a:rPr sz="1000" i="1" spc="65" dirty="0">
                <a:latin typeface="Georgia"/>
                <a:cs typeface="Georgia"/>
              </a:rPr>
              <a:t>.</a:t>
            </a:r>
            <a:r>
              <a:rPr sz="1000" spc="65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93682"/>
            <a:ext cx="3683635" cy="1319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300" dirty="0">
                <a:latin typeface="Palatino Linotype"/>
                <a:cs typeface="Palatino Linotype"/>
              </a:rPr>
              <a:t>if</a:t>
            </a:r>
            <a:r>
              <a:rPr sz="1400" spc="375" dirty="0">
                <a:latin typeface="Palatino Linotype"/>
                <a:cs typeface="Palatino Linotype"/>
              </a:rPr>
              <a:t> </a:t>
            </a:r>
            <a:r>
              <a:rPr sz="1400" i="1" spc="-45" dirty="0">
                <a:latin typeface="Arial"/>
                <a:cs typeface="Arial"/>
              </a:rPr>
              <a:t>loadFactor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-60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45" dirty="0">
                <a:latin typeface="Gill Sans MT"/>
                <a:cs typeface="Gill Sans MT"/>
              </a:rPr>
              <a:t>0</a:t>
            </a:r>
            <a:r>
              <a:rPr sz="1400" i="1" spc="45" dirty="0">
                <a:latin typeface="Verdana"/>
                <a:cs typeface="Verdana"/>
              </a:rPr>
              <a:t>.</a:t>
            </a:r>
            <a:r>
              <a:rPr sz="1400" spc="45" dirty="0">
                <a:latin typeface="Gill Sans MT"/>
                <a:cs typeface="Gill Sans MT"/>
              </a:rPr>
              <a:t>9</a:t>
            </a:r>
            <a:r>
              <a:rPr sz="1400" spc="45" dirty="0">
                <a:latin typeface="Palatino Linotype"/>
                <a:cs typeface="Palatino Linotype"/>
              </a:rPr>
              <a:t>:</a:t>
            </a:r>
            <a:endParaRPr sz="1400" dirty="0">
              <a:latin typeface="Palatino Linotype"/>
              <a:cs typeface="Palatino Linotype"/>
            </a:endParaRPr>
          </a:p>
          <a:p>
            <a:pPr marL="219710">
              <a:lnSpc>
                <a:spcPct val="100000"/>
              </a:lnSpc>
              <a:spcBef>
                <a:spcPts val="10"/>
              </a:spcBef>
            </a:pPr>
            <a:r>
              <a:rPr sz="1400" spc="60" dirty="0">
                <a:latin typeface="Palatino Linotype"/>
                <a:cs typeface="Palatino Linotype"/>
              </a:rPr>
              <a:t>Create</a:t>
            </a:r>
            <a:r>
              <a:rPr sz="1400" spc="36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742" baseline="-11111" dirty="0">
                <a:latin typeface="Arial"/>
                <a:cs typeface="Arial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of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spc="140" dirty="0">
                <a:latin typeface="Palatino Linotype"/>
                <a:cs typeface="Palatino Linotype"/>
              </a:rPr>
              <a:t>size</a:t>
            </a:r>
            <a:r>
              <a:rPr sz="1400" spc="3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Gill Sans MT"/>
                <a:cs typeface="Gill Sans MT"/>
              </a:rPr>
              <a:t>2</a:t>
            </a:r>
            <a:r>
              <a:rPr sz="1400" spc="-80" dirty="0">
                <a:latin typeface="Gill Sans MT"/>
                <a:cs typeface="Gill Sans MT"/>
              </a:rPr>
              <a:t> </a:t>
            </a:r>
            <a:r>
              <a:rPr sz="1400" spc="330" dirty="0">
                <a:latin typeface="Cambria"/>
                <a:cs typeface="Cambria"/>
              </a:rPr>
              <a:t>×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Arial"/>
                <a:cs typeface="Arial"/>
              </a:rPr>
              <a:t>T</a:t>
            </a:r>
            <a:r>
              <a:rPr sz="1400" i="1" spc="80" dirty="0">
                <a:latin typeface="Verdana"/>
                <a:cs typeface="Verdana"/>
              </a:rPr>
              <a:t>.</a:t>
            </a:r>
            <a:r>
              <a:rPr sz="1400" spc="80" dirty="0">
                <a:latin typeface="Palatino Linotype"/>
                <a:cs typeface="Palatino Linotype"/>
              </a:rPr>
              <a:t>size</a:t>
            </a:r>
            <a:endParaRPr sz="1400" dirty="0">
              <a:latin typeface="Palatino Linotype"/>
              <a:cs typeface="Palatino Linotype"/>
            </a:endParaRPr>
          </a:p>
          <a:p>
            <a:pPr marL="219710" marR="43180">
              <a:lnSpc>
                <a:spcPct val="100800"/>
              </a:lnSpc>
            </a:pPr>
            <a:r>
              <a:rPr sz="1400" dirty="0">
                <a:latin typeface="Palatino Linotype"/>
                <a:cs typeface="Palatino Linotype"/>
              </a:rPr>
              <a:t>Choose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630" baseline="-11111" dirty="0">
                <a:latin typeface="Arial"/>
                <a:cs typeface="Arial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with</a:t>
            </a:r>
            <a:r>
              <a:rPr sz="1400" spc="305" dirty="0">
                <a:latin typeface="Palatino Linotype"/>
                <a:cs typeface="Palatino Linotype"/>
              </a:rPr>
              <a:t> </a:t>
            </a:r>
            <a:r>
              <a:rPr sz="1400" spc="125" dirty="0">
                <a:latin typeface="Palatino Linotype"/>
                <a:cs typeface="Palatino Linotype"/>
              </a:rPr>
              <a:t>cardinality</a:t>
            </a:r>
            <a:r>
              <a:rPr sz="1400" spc="300" dirty="0">
                <a:latin typeface="Palatino Linotype"/>
                <a:cs typeface="Palatino Linotype"/>
              </a:rPr>
              <a:t> </a:t>
            </a:r>
            <a:r>
              <a:rPr sz="1400" i="1" spc="-10" dirty="0">
                <a:latin typeface="Arial"/>
                <a:cs typeface="Arial"/>
              </a:rPr>
              <a:t>T</a:t>
            </a:r>
            <a:r>
              <a:rPr sz="1500" i="1" spc="-15" baseline="-11111" dirty="0">
                <a:latin typeface="Arial"/>
                <a:cs typeface="Arial"/>
              </a:rPr>
              <a:t>new</a:t>
            </a:r>
            <a:r>
              <a:rPr sz="1400" i="1" spc="-10" dirty="0">
                <a:latin typeface="Verdana"/>
                <a:cs typeface="Verdana"/>
              </a:rPr>
              <a:t>.</a:t>
            </a:r>
            <a:r>
              <a:rPr sz="1400" spc="-10" dirty="0">
                <a:latin typeface="Palatino Linotype"/>
                <a:cs typeface="Palatino Linotype"/>
              </a:rPr>
              <a:t>size </a:t>
            </a:r>
            <a:r>
              <a:rPr sz="1400" dirty="0">
                <a:latin typeface="Palatino Linotype"/>
                <a:cs typeface="Palatino Linotype"/>
              </a:rPr>
              <a:t>For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each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5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55" dirty="0">
                <a:latin typeface="Palatino Linotype"/>
                <a:cs typeface="Palatino Linotype"/>
              </a:rPr>
              <a:t> </a:t>
            </a:r>
            <a:r>
              <a:rPr sz="1400" i="1" spc="220" dirty="0">
                <a:latin typeface="Arial"/>
                <a:cs typeface="Arial"/>
              </a:rPr>
              <a:t>T</a:t>
            </a:r>
            <a:r>
              <a:rPr sz="1400" spc="220" dirty="0">
                <a:latin typeface="Palatino Linotype"/>
                <a:cs typeface="Palatino Linotype"/>
              </a:rPr>
              <a:t>:</a:t>
            </a:r>
            <a:endParaRPr sz="1400" dirty="0">
              <a:latin typeface="Palatino Linotype"/>
              <a:cs typeface="Palatino Linotype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spc="140" dirty="0">
                <a:latin typeface="Palatino Linotype"/>
                <a:cs typeface="Palatino Linotype"/>
              </a:rPr>
              <a:t>Insert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30" dirty="0">
                <a:latin typeface="Palatino Linotype"/>
                <a:cs typeface="Palatino Linotype"/>
              </a:rPr>
              <a:t>object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spc="120" dirty="0">
                <a:latin typeface="Palatino Linotype"/>
                <a:cs typeface="Palatino Linotype"/>
              </a:rPr>
              <a:t>in</a:t>
            </a:r>
            <a:r>
              <a:rPr sz="1400" spc="4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500" i="1" baseline="-11111" dirty="0">
                <a:latin typeface="Arial"/>
                <a:cs typeface="Arial"/>
              </a:rPr>
              <a:t>new</a:t>
            </a:r>
            <a:r>
              <a:rPr sz="1500" i="1" spc="202" baseline="-11111" dirty="0">
                <a:latin typeface="Arial"/>
                <a:cs typeface="Arial"/>
              </a:rPr>
              <a:t> 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425" dirty="0">
                <a:latin typeface="Palatino Linotype"/>
                <a:cs typeface="Palatino Linotype"/>
              </a:rPr>
              <a:t> </a:t>
            </a:r>
            <a:r>
              <a:rPr sz="1400" i="1" spc="-60" dirty="0" err="1">
                <a:latin typeface="Arial"/>
                <a:cs typeface="Arial"/>
              </a:rPr>
              <a:t>h</a:t>
            </a:r>
            <a:r>
              <a:rPr sz="1500" i="1" spc="-89" baseline="-11111" dirty="0" err="1">
                <a:latin typeface="Arial"/>
                <a:cs typeface="Arial"/>
              </a:rPr>
              <a:t>new</a:t>
            </a:r>
            <a:r>
              <a:rPr sz="1500" i="1" spc="-89" baseline="-11111" dirty="0">
                <a:latin typeface="Arial"/>
                <a:cs typeface="Arial"/>
              </a:rPr>
              <a:t> </a:t>
            </a:r>
            <a:endParaRPr lang="en-US" sz="1500" i="1" spc="-89" baseline="-11111" dirty="0">
              <a:latin typeface="Arial"/>
              <a:cs typeface="Arial"/>
            </a:endParaRPr>
          </a:p>
          <a:p>
            <a:pPr marL="219710" marR="385445" indent="181610">
              <a:lnSpc>
                <a:spcPct val="100800"/>
              </a:lnSpc>
            </a:pPr>
            <a:r>
              <a:rPr sz="14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400" spc="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i="1" spc="-67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400" i="1" spc="-4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400" i="1" spc="-2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400" spc="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i="1" spc="-30" baseline="-11111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endParaRPr sz="1500" baseline="-11111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25"/>
              </a:spcBef>
            </a:pPr>
            <a:r>
              <a:rPr dirty="0"/>
              <a:t>Rehash</a:t>
            </a:r>
            <a:r>
              <a:rPr spc="220" dirty="0"/>
              <a:t> </a:t>
            </a:r>
            <a:r>
              <a:rPr spc="65" dirty="0"/>
              <a:t>Running</a:t>
            </a:r>
            <a:r>
              <a:rPr spc="210" dirty="0"/>
              <a:t> </a:t>
            </a:r>
            <a:r>
              <a:rPr spc="11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7149"/>
            <a:ext cx="3913504" cy="184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705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You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should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call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Rehash</a:t>
            </a:r>
            <a:r>
              <a:rPr sz="1700" spc="155" dirty="0">
                <a:latin typeface="Palatino Linotype"/>
                <a:cs typeface="Palatino Linotype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after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each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operation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40" dirty="0">
                <a:latin typeface="Arial Narrow"/>
                <a:cs typeface="Arial Narrow"/>
              </a:rPr>
              <a:t>table</a:t>
            </a:r>
            <a:endParaRPr sz="1700">
              <a:latin typeface="Arial Narrow"/>
              <a:cs typeface="Arial Narrow"/>
            </a:endParaRPr>
          </a:p>
          <a:p>
            <a:pPr marL="12700" marR="5080" algn="just">
              <a:lnSpc>
                <a:spcPct val="107400"/>
              </a:lnSpc>
              <a:spcBef>
                <a:spcPts val="1195"/>
              </a:spcBef>
            </a:pPr>
            <a:r>
              <a:rPr sz="1700" spc="50" dirty="0">
                <a:latin typeface="Arial Narrow"/>
                <a:cs typeface="Arial Narrow"/>
              </a:rPr>
              <a:t>Similarly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dynamic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arrays,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single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rehashing </a:t>
            </a:r>
            <a:r>
              <a:rPr sz="1700" dirty="0">
                <a:latin typeface="Arial Narrow"/>
                <a:cs typeface="Arial Narrow"/>
              </a:rPr>
              <a:t>takes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time,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100" dirty="0">
                <a:latin typeface="Arial Narrow"/>
                <a:cs typeface="Arial Narrow"/>
              </a:rPr>
              <a:t>but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amortized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running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time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2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each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operation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is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still</a:t>
            </a:r>
            <a:r>
              <a:rPr sz="1700" spc="125" dirty="0">
                <a:latin typeface="Arial Narrow"/>
                <a:cs typeface="Arial Narrow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O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spc="-20" dirty="0">
                <a:latin typeface="Arial Narrow"/>
                <a:cs typeface="Arial Narrow"/>
              </a:rPr>
              <a:t>1</a:t>
            </a:r>
            <a:r>
              <a:rPr sz="1700" spc="-20" dirty="0">
                <a:latin typeface="Tahoma"/>
                <a:cs typeface="Tahoma"/>
              </a:rPr>
              <a:t>) </a:t>
            </a:r>
            <a:r>
              <a:rPr sz="1700" dirty="0">
                <a:latin typeface="Arial Narrow"/>
                <a:cs typeface="Arial Narrow"/>
              </a:rPr>
              <a:t>on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average,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because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rehashing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1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rare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832420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30420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775980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47759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719539"/>
            <a:ext cx="194149" cy="194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105" y="758832"/>
            <a:ext cx="2938145" cy="217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Phone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Book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5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Data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Structure</a:t>
            </a:r>
            <a:endParaRPr sz="1700" dirty="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Universal</a:t>
            </a:r>
            <a:r>
              <a:rPr sz="1700" spc="4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Family</a:t>
            </a:r>
            <a:endParaRPr sz="1700" dirty="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6" action="ppaction://hlinksldjump"/>
              </a:rPr>
              <a:t>Hashing</a:t>
            </a:r>
            <a:r>
              <a:rPr sz="1700" spc="355" dirty="0">
                <a:solidFill>
                  <a:srgbClr val="FF0000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6" action="ppaction://hlinksldjump"/>
              </a:rPr>
              <a:t>Phone</a:t>
            </a:r>
            <a:r>
              <a:rPr sz="1700" spc="360" dirty="0">
                <a:solidFill>
                  <a:srgbClr val="FF0000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Arial Narrow"/>
                <a:cs typeface="Arial Narrow"/>
                <a:hlinkClick r:id="rId6" action="ppaction://hlinksldjump"/>
              </a:rPr>
              <a:t>Numbers</a:t>
            </a:r>
            <a:endParaRPr sz="1700" dirty="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Hashing</a:t>
            </a:r>
            <a:r>
              <a:rPr sz="1700" spc="405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7" action="ppaction://hlinksldjump"/>
              </a:rPr>
              <a:t>Names</a:t>
            </a:r>
            <a:endParaRPr sz="1700" dirty="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Analysis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65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of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Polynomial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Hashing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7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499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We</a:t>
            </a:r>
            <a:r>
              <a:rPr spc="250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spc="50" dirty="0"/>
              <a:t>convert</a:t>
            </a:r>
            <a:r>
              <a:rPr spc="265" dirty="0"/>
              <a:t> </a:t>
            </a:r>
            <a:r>
              <a:rPr dirty="0"/>
              <a:t>phone</a:t>
            </a:r>
            <a:r>
              <a:rPr spc="260" dirty="0"/>
              <a:t> </a:t>
            </a:r>
            <a:r>
              <a:rPr dirty="0"/>
              <a:t>numbers</a:t>
            </a:r>
            <a:r>
              <a:rPr spc="260" dirty="0"/>
              <a:t> </a:t>
            </a:r>
            <a:r>
              <a:rPr spc="85" dirty="0"/>
              <a:t>to </a:t>
            </a:r>
            <a:r>
              <a:rPr dirty="0"/>
              <a:t>integers,</a:t>
            </a:r>
            <a:r>
              <a:rPr spc="315" dirty="0"/>
              <a:t> </a:t>
            </a:r>
            <a:r>
              <a:rPr spc="55" dirty="0"/>
              <a:t>for</a:t>
            </a:r>
            <a:r>
              <a:rPr spc="310" dirty="0"/>
              <a:t> </a:t>
            </a:r>
            <a:r>
              <a:rPr spc="-10" dirty="0"/>
              <a:t>example</a:t>
            </a:r>
          </a:p>
          <a:p>
            <a:pPr marL="487680">
              <a:lnSpc>
                <a:spcPct val="100000"/>
              </a:lnSpc>
              <a:spcBef>
                <a:spcPts val="150"/>
              </a:spcBef>
            </a:pPr>
            <a:r>
              <a:rPr dirty="0"/>
              <a:t>148-25-67</a:t>
            </a:r>
            <a:r>
              <a:rPr spc="355" dirty="0"/>
              <a:t> </a:t>
            </a:r>
            <a:r>
              <a:rPr spc="280" dirty="0">
                <a:latin typeface="Cambria"/>
                <a:cs typeface="Cambria"/>
              </a:rPr>
              <a:t>→ </a:t>
            </a:r>
            <a:r>
              <a:rPr spc="-10" dirty="0"/>
              <a:t>1482567</a:t>
            </a: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7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499" rIns="0" bIns="0" rtlCol="0">
            <a:spAutoFit/>
          </a:bodyPr>
          <a:lstStyle/>
          <a:p>
            <a:pPr marL="487680" marR="321310">
              <a:lnSpc>
                <a:spcPct val="107400"/>
              </a:lnSpc>
              <a:spcBef>
                <a:spcPts val="95"/>
              </a:spcBef>
            </a:pPr>
            <a:r>
              <a:rPr dirty="0"/>
              <a:t>We</a:t>
            </a:r>
            <a:r>
              <a:rPr spc="250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spc="50" dirty="0"/>
              <a:t>convert</a:t>
            </a:r>
            <a:r>
              <a:rPr spc="265" dirty="0"/>
              <a:t> </a:t>
            </a:r>
            <a:r>
              <a:rPr dirty="0"/>
              <a:t>phone</a:t>
            </a:r>
            <a:r>
              <a:rPr spc="260" dirty="0"/>
              <a:t> </a:t>
            </a:r>
            <a:r>
              <a:rPr dirty="0"/>
              <a:t>numbers</a:t>
            </a:r>
            <a:r>
              <a:rPr spc="260" dirty="0"/>
              <a:t> </a:t>
            </a:r>
            <a:r>
              <a:rPr spc="85" dirty="0"/>
              <a:t>to </a:t>
            </a:r>
            <a:r>
              <a:rPr dirty="0"/>
              <a:t>integers,</a:t>
            </a:r>
            <a:r>
              <a:rPr spc="315" dirty="0"/>
              <a:t> </a:t>
            </a:r>
            <a:r>
              <a:rPr spc="55" dirty="0"/>
              <a:t>for</a:t>
            </a:r>
            <a:r>
              <a:rPr spc="310" dirty="0"/>
              <a:t> </a:t>
            </a:r>
            <a:r>
              <a:rPr spc="-10" dirty="0"/>
              <a:t>example</a:t>
            </a:r>
          </a:p>
          <a:p>
            <a:pPr marL="487680">
              <a:lnSpc>
                <a:spcPct val="100000"/>
              </a:lnSpc>
              <a:spcBef>
                <a:spcPts val="150"/>
              </a:spcBef>
            </a:pPr>
            <a:r>
              <a:rPr dirty="0"/>
              <a:t>148-25-67</a:t>
            </a:r>
            <a:r>
              <a:rPr spc="355" dirty="0"/>
              <a:t> </a:t>
            </a:r>
            <a:r>
              <a:rPr spc="280" dirty="0">
                <a:latin typeface="Cambria"/>
                <a:cs typeface="Cambria"/>
              </a:rPr>
              <a:t>→ </a:t>
            </a:r>
            <a:r>
              <a:rPr spc="-10" dirty="0"/>
              <a:t>1482567</a:t>
            </a:r>
          </a:p>
          <a:p>
            <a:pPr marL="487680" marR="17780">
              <a:lnSpc>
                <a:spcPct val="107400"/>
              </a:lnSpc>
              <a:spcBef>
                <a:spcPts val="300"/>
              </a:spcBef>
            </a:pPr>
            <a:r>
              <a:rPr dirty="0"/>
              <a:t>As</a:t>
            </a:r>
            <a:r>
              <a:rPr spc="240" dirty="0"/>
              <a:t> </a:t>
            </a:r>
            <a:r>
              <a:rPr dirty="0"/>
              <a:t>a</a:t>
            </a:r>
            <a:r>
              <a:rPr spc="240" dirty="0"/>
              <a:t> </a:t>
            </a:r>
            <a:r>
              <a:rPr dirty="0"/>
              <a:t>result,</a:t>
            </a:r>
            <a:r>
              <a:rPr spc="240" dirty="0"/>
              <a:t> </a:t>
            </a:r>
            <a:r>
              <a:rPr dirty="0"/>
              <a:t>any</a:t>
            </a:r>
            <a:r>
              <a:rPr spc="240" dirty="0"/>
              <a:t> </a:t>
            </a:r>
            <a:r>
              <a:rPr dirty="0"/>
              <a:t>phone</a:t>
            </a:r>
            <a:r>
              <a:rPr spc="240" dirty="0"/>
              <a:t> </a:t>
            </a:r>
            <a:r>
              <a:rPr spc="55" dirty="0"/>
              <a:t>number</a:t>
            </a:r>
            <a:r>
              <a:rPr spc="245" dirty="0"/>
              <a:t> </a:t>
            </a:r>
            <a:r>
              <a:rPr spc="75" dirty="0"/>
              <a:t>will</a:t>
            </a:r>
            <a:r>
              <a:rPr spc="240" dirty="0"/>
              <a:t> </a:t>
            </a:r>
            <a:r>
              <a:rPr spc="-25" dirty="0"/>
              <a:t>be </a:t>
            </a:r>
            <a:r>
              <a:rPr dirty="0"/>
              <a:t>converted</a:t>
            </a:r>
            <a:r>
              <a:rPr spc="245" dirty="0"/>
              <a:t> </a:t>
            </a:r>
            <a:r>
              <a:rPr spc="110" dirty="0"/>
              <a:t>to</a:t>
            </a:r>
            <a:r>
              <a:rPr spc="245" dirty="0"/>
              <a:t> </a:t>
            </a:r>
            <a:r>
              <a:rPr dirty="0"/>
              <a:t>an</a:t>
            </a:r>
            <a:r>
              <a:rPr spc="250" dirty="0"/>
              <a:t> </a:t>
            </a:r>
            <a:r>
              <a:rPr dirty="0"/>
              <a:t>integer</a:t>
            </a:r>
            <a:r>
              <a:rPr spc="245" dirty="0"/>
              <a:t> </a:t>
            </a:r>
            <a:r>
              <a:rPr dirty="0"/>
              <a:t>less</a:t>
            </a:r>
            <a:r>
              <a:rPr spc="250" dirty="0"/>
              <a:t> </a:t>
            </a:r>
            <a:r>
              <a:rPr spc="70" dirty="0"/>
              <a:t>than</a:t>
            </a:r>
            <a:r>
              <a:rPr spc="245" dirty="0"/>
              <a:t> </a:t>
            </a:r>
            <a:r>
              <a:rPr spc="-20" dirty="0"/>
              <a:t>10</a:t>
            </a:r>
            <a:r>
              <a:rPr sz="1800" spc="-30" baseline="27777" dirty="0">
                <a:latin typeface="Gill Sans MT"/>
                <a:cs typeface="Gill Sans MT"/>
              </a:rPr>
              <a:t>15</a:t>
            </a:r>
            <a:endParaRPr sz="1800" baseline="27777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6498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7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867" y="623723"/>
            <a:ext cx="3357245" cy="260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61315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can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convert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6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 </a:t>
            </a:r>
            <a:r>
              <a:rPr sz="1700" dirty="0">
                <a:latin typeface="Arial Narrow"/>
                <a:cs typeface="Arial Narrow"/>
              </a:rPr>
              <a:t>integers,</a:t>
            </a:r>
            <a:r>
              <a:rPr sz="1700" spc="31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31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example</a:t>
            </a:r>
            <a:endParaRPr sz="1700" dirty="0">
              <a:latin typeface="Arial Narrow"/>
              <a:cs typeface="Arial Narrow"/>
            </a:endParaRPr>
          </a:p>
          <a:p>
            <a:pPr marL="25400" algn="just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Arial Narrow"/>
                <a:cs typeface="Arial Narrow"/>
              </a:rPr>
              <a:t>148-25-67</a:t>
            </a:r>
            <a:r>
              <a:rPr sz="1700" spc="3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 </a:t>
            </a:r>
            <a:r>
              <a:rPr sz="1700" spc="-10" dirty="0">
                <a:latin typeface="Arial Narrow"/>
                <a:cs typeface="Arial Narrow"/>
              </a:rPr>
              <a:t>1482567</a:t>
            </a:r>
            <a:endParaRPr sz="1700" dirty="0">
              <a:latin typeface="Arial Narrow"/>
              <a:cs typeface="Arial Narrow"/>
            </a:endParaRPr>
          </a:p>
          <a:p>
            <a:pPr marL="25400" marR="17780" algn="just">
              <a:lnSpc>
                <a:spcPct val="112300"/>
              </a:lnSpc>
              <a:spcBef>
                <a:spcPts val="200"/>
              </a:spcBef>
            </a:pPr>
            <a:r>
              <a:rPr sz="1700" dirty="0">
                <a:latin typeface="Arial Narrow"/>
                <a:cs typeface="Arial Narrow"/>
              </a:rPr>
              <a:t>As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result,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any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be </a:t>
            </a:r>
            <a:r>
              <a:rPr sz="1700" dirty="0">
                <a:latin typeface="Arial Narrow"/>
                <a:cs typeface="Arial Narrow"/>
              </a:rPr>
              <a:t>converted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integer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less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than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10</a:t>
            </a:r>
            <a:r>
              <a:rPr sz="1800" spc="-30" baseline="27777" dirty="0">
                <a:latin typeface="Gill Sans MT"/>
                <a:cs typeface="Gill Sans MT"/>
              </a:rPr>
              <a:t>15 </a:t>
            </a:r>
            <a:r>
              <a:rPr sz="1700" spc="80" dirty="0">
                <a:latin typeface="Arial Narrow"/>
                <a:cs typeface="Arial Narrow"/>
              </a:rPr>
              <a:t>If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come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up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105" dirty="0">
                <a:latin typeface="Arial Narrow"/>
                <a:cs typeface="Arial Narrow"/>
              </a:rPr>
              <a:t>with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spc="19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55" dirty="0">
                <a:solidFill>
                  <a:srgbClr val="006EB8"/>
                </a:solidFill>
                <a:latin typeface="Arial Narrow"/>
                <a:cs typeface="Arial Narrow"/>
              </a:rPr>
              <a:t>family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integers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up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800" baseline="27777" dirty="0">
                <a:latin typeface="Gill Sans MT"/>
                <a:cs typeface="Gill Sans MT"/>
              </a:rPr>
              <a:t>15</a:t>
            </a:r>
            <a:r>
              <a:rPr sz="1700" dirty="0">
                <a:latin typeface="Arial Narrow"/>
                <a:cs typeface="Arial Narrow"/>
              </a:rPr>
              <a:t>,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we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75" dirty="0">
                <a:latin typeface="Arial Narrow"/>
                <a:cs typeface="Arial Narrow"/>
              </a:rPr>
              <a:t>will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able</a:t>
            </a:r>
            <a:endParaRPr sz="1700" dirty="0">
              <a:latin typeface="Arial Narrow"/>
              <a:cs typeface="Arial Narrow"/>
            </a:endParaRPr>
          </a:p>
          <a:p>
            <a:pPr marL="25400" marR="485140" algn="just">
              <a:lnSpc>
                <a:spcPct val="107400"/>
              </a:lnSpc>
            </a:pP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map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2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names </a:t>
            </a:r>
            <a:r>
              <a:rPr sz="1700" spc="50" dirty="0">
                <a:latin typeface="Arial Narrow"/>
                <a:cs typeface="Arial Narrow"/>
              </a:rPr>
              <a:t>efficiently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using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chaining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6498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24452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0" dirty="0"/>
              <a:t> </a:t>
            </a:r>
            <a:r>
              <a:rPr spc="-10" dirty="0"/>
              <a:t>Integers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1024001"/>
            <a:ext cx="4029710" cy="334010"/>
          </a:xfrm>
          <a:custGeom>
            <a:avLst/>
            <a:gdLst/>
            <a:ahLst/>
            <a:cxnLst/>
            <a:rect l="l" t="t" r="r" b="b"/>
            <a:pathLst>
              <a:path w="4029710" h="334009">
                <a:moveTo>
                  <a:pt x="0" y="333387"/>
                </a:moveTo>
                <a:lnTo>
                  <a:pt x="4029354" y="333387"/>
                </a:lnTo>
                <a:lnTo>
                  <a:pt x="4029354" y="0"/>
                </a:lnTo>
                <a:lnTo>
                  <a:pt x="0" y="0"/>
                </a:lnTo>
                <a:lnTo>
                  <a:pt x="0" y="333387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001680"/>
            <a:ext cx="778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45" dirty="0">
                <a:solidFill>
                  <a:srgbClr val="00A4DB"/>
                </a:solidFill>
                <a:latin typeface="Arial Narrow"/>
                <a:cs typeface="Arial Narrow"/>
              </a:rPr>
              <a:t>Lemma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357388"/>
            <a:ext cx="4029710" cy="1258570"/>
          </a:xfrm>
          <a:custGeom>
            <a:avLst/>
            <a:gdLst/>
            <a:ahLst/>
            <a:cxnLst/>
            <a:rect l="l" t="t" r="r" b="b"/>
            <a:pathLst>
              <a:path w="4029710" h="1258570">
                <a:moveTo>
                  <a:pt x="4029354" y="0"/>
                </a:moveTo>
                <a:lnTo>
                  <a:pt x="0" y="0"/>
                </a:lnTo>
                <a:lnTo>
                  <a:pt x="0" y="1258379"/>
                </a:lnTo>
                <a:lnTo>
                  <a:pt x="4029354" y="1258379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0714" y="1364593"/>
            <a:ext cx="171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30" dirty="0">
                <a:latin typeface="Times New Roman"/>
                <a:cs typeface="Times New Roman"/>
              </a:rPr>
              <a:t>{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7444" y="1366377"/>
            <a:ext cx="214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latin typeface="Arial"/>
                <a:cs typeface="Arial"/>
              </a:rPr>
              <a:t>a</a:t>
            </a:r>
            <a:r>
              <a:rPr sz="1200" i="1" spc="-85" dirty="0">
                <a:latin typeface="Verdana"/>
                <a:cs typeface="Verdana"/>
              </a:rPr>
              <a:t>,</a:t>
            </a:r>
            <a:r>
              <a:rPr sz="1200" i="1" spc="-8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939" y="1504007"/>
            <a:ext cx="717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8015" algn="l"/>
              </a:tabLst>
            </a:pP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800" i="1" spc="-75" baseline="2314" dirty="0">
                <a:latin typeface="Arial"/>
                <a:cs typeface="Arial"/>
              </a:rPr>
              <a:t>p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404411"/>
            <a:ext cx="11950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0360" algn="l"/>
                <a:tab pos="706755" algn="l"/>
                <a:tab pos="1007744" algn="l"/>
              </a:tabLst>
            </a:pPr>
            <a:r>
              <a:rPr sz="1700" spc="229" dirty="0">
                <a:latin typeface="Cambria"/>
                <a:cs typeface="Cambria"/>
              </a:rPr>
              <a:t>H</a:t>
            </a:r>
            <a:r>
              <a:rPr sz="1700" dirty="0">
                <a:latin typeface="Cambria"/>
                <a:cs typeface="Cambria"/>
              </a:rPr>
              <a:t>	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i="1" dirty="0">
                <a:latin typeface="Arial Narrow"/>
                <a:cs typeface="Arial Narrow"/>
              </a:rPr>
              <a:t>h	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900" y="1404411"/>
            <a:ext cx="2528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((</a:t>
            </a:r>
            <a:r>
              <a:rPr sz="1700" i="1" dirty="0">
                <a:latin typeface="Arial Narrow"/>
                <a:cs typeface="Arial Narrow"/>
              </a:rPr>
              <a:t>ax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b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045" y="1359862"/>
            <a:ext cx="171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30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696683"/>
            <a:ext cx="3844201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all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i="1" spc="-85" dirty="0">
                <a:latin typeface="Arial Narrow"/>
                <a:cs typeface="Arial Narrow"/>
              </a:rPr>
              <a:t>a</a:t>
            </a:r>
            <a:r>
              <a:rPr sz="1700" i="1" spc="-85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spc="-160" dirty="0">
                <a:latin typeface="Tahoma"/>
                <a:cs typeface="Tahoma"/>
              </a:rPr>
              <a:t>: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70" dirty="0">
                <a:latin typeface="Arial Narrow"/>
                <a:cs typeface="Arial Narrow"/>
              </a:rPr>
              <a:t>1</a:t>
            </a:r>
            <a:r>
              <a:rPr sz="1700" i="1" spc="-70" dirty="0">
                <a:latin typeface="Verdana"/>
                <a:cs typeface="Verdana"/>
              </a:rPr>
              <a:t>,</a:t>
            </a:r>
            <a:r>
              <a:rPr sz="1700" i="1" spc="-300" dirty="0">
                <a:latin typeface="Verdana"/>
                <a:cs typeface="Verdana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10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0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is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spc="19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195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set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integers </a:t>
            </a:r>
            <a:r>
              <a:rPr sz="1700" dirty="0">
                <a:latin typeface="Arial Narrow"/>
                <a:cs typeface="Arial Narrow"/>
              </a:rPr>
              <a:t>between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5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1,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for</a:t>
            </a:r>
            <a:r>
              <a:rPr sz="1700" spc="229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any</a:t>
            </a:r>
            <a:r>
              <a:rPr sz="1700" spc="2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prime</a:t>
            </a:r>
            <a:r>
              <a:rPr sz="1700" spc="235" dirty="0">
                <a:latin typeface="Arial Narrow"/>
                <a:cs typeface="Arial Narrow"/>
              </a:rPr>
              <a:t> </a:t>
            </a:r>
            <a:r>
              <a:rPr sz="1700" i="1" spc="30" dirty="0">
                <a:latin typeface="Arial Narrow"/>
                <a:cs typeface="Arial Narrow"/>
              </a:rPr>
              <a:t>p</a:t>
            </a:r>
            <a:r>
              <a:rPr sz="1700" spc="30" dirty="0">
                <a:latin typeface="Arial Narrow"/>
                <a:cs typeface="Arial Narrow"/>
              </a:rPr>
              <a:t>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Chaining</a:t>
            </a:r>
            <a:r>
              <a:rPr spc="300" dirty="0"/>
              <a:t> </a:t>
            </a:r>
            <a:r>
              <a:rPr spc="75" dirty="0"/>
              <a:t>for</a:t>
            </a:r>
            <a:r>
              <a:rPr spc="305" dirty="0"/>
              <a:t> </a:t>
            </a:r>
            <a:r>
              <a:rPr dirty="0"/>
              <a:t>Phone</a:t>
            </a:r>
            <a:r>
              <a:rPr spc="310" dirty="0"/>
              <a:t> </a:t>
            </a:r>
            <a:r>
              <a:rPr spc="95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0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1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2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3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4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5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6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 Narrow"/>
                          <a:cs typeface="Arial Narrow"/>
                        </a:rPr>
                        <a:t>7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55" dirty="0">
                <a:latin typeface="Arial Narrow"/>
                <a:cs typeface="Arial Narrow"/>
              </a:rPr>
              <a:t>Maria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Arial Narrow"/>
                <a:cs typeface="Arial Narrow"/>
              </a:rPr>
              <a:t>01707773331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7" name="object 7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2904" y="1318406"/>
            <a:ext cx="495934" cy="288290"/>
          </a:xfrm>
          <a:prstGeom prst="rect">
            <a:avLst/>
          </a:prstGeom>
          <a:ln w="1266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25" dirty="0">
                <a:latin typeface="Arial Narrow"/>
                <a:cs typeface="Arial Narrow"/>
              </a:rPr>
              <a:t>Sasha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771" y="1318406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Arial Narrow"/>
                <a:cs typeface="Arial Narrow"/>
              </a:rPr>
              <a:t>14052391717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327" y="1430951"/>
            <a:ext cx="182245" cy="63500"/>
            <a:chOff x="654327" y="1430951"/>
            <a:chExt cx="182245" cy="63500"/>
          </a:xfrm>
        </p:grpSpPr>
        <p:sp>
          <p:nvSpPr>
            <p:cNvPr id="13" name="object 13"/>
            <p:cNvSpPr/>
            <p:nvPr/>
          </p:nvSpPr>
          <p:spPr>
            <a:xfrm>
              <a:off x="663734" y="146240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42877" y="0"/>
                  </a:lnTo>
                  <a:lnTo>
                    <a:pt x="81713" y="0"/>
                  </a:lnTo>
                  <a:lnTo>
                    <a:pt x="120549" y="0"/>
                  </a:lnTo>
                  <a:lnTo>
                    <a:pt x="16342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8647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812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49691" y="2182412"/>
            <a:ext cx="482600" cy="288290"/>
          </a:xfrm>
          <a:prstGeom prst="rect">
            <a:avLst/>
          </a:prstGeom>
          <a:ln w="1266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Arial Narrow"/>
                <a:cs typeface="Arial Narrow"/>
              </a:rPr>
              <a:t>Helen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2000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Arial Narrow"/>
                <a:cs typeface="Arial Narrow"/>
              </a:rPr>
              <a:t>15025757575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72287" y="2294959"/>
            <a:ext cx="171450" cy="63500"/>
            <a:chOff x="2472287" y="2294959"/>
            <a:chExt cx="171450" cy="63500"/>
          </a:xfrm>
        </p:grpSpPr>
        <p:sp>
          <p:nvSpPr>
            <p:cNvPr id="19" name="object 19"/>
            <p:cNvSpPr/>
            <p:nvPr/>
          </p:nvSpPr>
          <p:spPr>
            <a:xfrm>
              <a:off x="2481693" y="23264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39909" y="0"/>
                  </a:lnTo>
                  <a:lnTo>
                    <a:pt x="76133" y="0"/>
                  </a:lnTo>
                  <a:lnTo>
                    <a:pt x="112357" y="0"/>
                  </a:lnTo>
                  <a:lnTo>
                    <a:pt x="152267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6607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1361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607415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5082"/>
            <a:ext cx="895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7F00"/>
                </a:solidFill>
                <a:latin typeface="Arial Narrow"/>
                <a:cs typeface="Arial Narrow"/>
              </a:rPr>
              <a:t>Example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989863"/>
            <a:ext cx="4029710" cy="2251075"/>
          </a:xfrm>
          <a:custGeom>
            <a:avLst/>
            <a:gdLst/>
            <a:ahLst/>
            <a:cxnLst/>
            <a:rect l="l" t="t" r="r" b="b"/>
            <a:pathLst>
              <a:path w="4029710" h="2251075">
                <a:moveTo>
                  <a:pt x="4029354" y="0"/>
                </a:moveTo>
                <a:lnTo>
                  <a:pt x="0" y="0"/>
                </a:lnTo>
                <a:lnTo>
                  <a:pt x="0" y="2250782"/>
                </a:lnTo>
                <a:lnTo>
                  <a:pt x="4029354" y="2250782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036886"/>
            <a:ext cx="2645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40" dirty="0">
                <a:latin typeface="Arial Narrow"/>
                <a:cs typeface="Arial Narrow"/>
              </a:rPr>
              <a:t>34</a:t>
            </a:r>
            <a:r>
              <a:rPr sz="1700" i="1" spc="-4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2,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so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97" y="998865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Gill Sans MT"/>
                <a:cs typeface="Gill Sans MT"/>
              </a:rPr>
              <a:t>34</a:t>
            </a:r>
            <a:r>
              <a:rPr sz="1200" i="1" spc="-35" dirty="0">
                <a:latin typeface="Verdana"/>
                <a:cs typeface="Verdana"/>
              </a:rPr>
              <a:t>,</a:t>
            </a:r>
            <a:r>
              <a:rPr sz="1200" spc="-3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897" y="1132304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140" y="1036886"/>
            <a:ext cx="335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Arial Narrow"/>
                <a:cs typeface="Arial Narrow"/>
              </a:rPr>
              <a:t>and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299249"/>
            <a:ext cx="3713479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consider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482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567</a:t>
            </a:r>
            <a:r>
              <a:rPr sz="1700" spc="2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corresponding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148-25-67.</a:t>
            </a:r>
            <a:r>
              <a:rPr sz="1700" spc="459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000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019.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607415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5082"/>
            <a:ext cx="895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7F00"/>
                </a:solidFill>
                <a:latin typeface="Arial Narrow"/>
                <a:cs typeface="Arial Narrow"/>
              </a:rPr>
              <a:t>Example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989863"/>
            <a:ext cx="4029710" cy="2251075"/>
          </a:xfrm>
          <a:custGeom>
            <a:avLst/>
            <a:gdLst/>
            <a:ahLst/>
            <a:cxnLst/>
            <a:rect l="l" t="t" r="r" b="b"/>
            <a:pathLst>
              <a:path w="4029710" h="2251075">
                <a:moveTo>
                  <a:pt x="4029354" y="0"/>
                </a:moveTo>
                <a:lnTo>
                  <a:pt x="0" y="0"/>
                </a:lnTo>
                <a:lnTo>
                  <a:pt x="0" y="2250782"/>
                </a:lnTo>
                <a:lnTo>
                  <a:pt x="4029354" y="2250782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036886"/>
            <a:ext cx="2645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40" dirty="0">
                <a:latin typeface="Arial Narrow"/>
                <a:cs typeface="Arial Narrow"/>
              </a:rPr>
              <a:t>34</a:t>
            </a:r>
            <a:r>
              <a:rPr sz="1700" i="1" spc="-4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2,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so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97" y="998865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Gill Sans MT"/>
                <a:cs typeface="Gill Sans MT"/>
              </a:rPr>
              <a:t>34</a:t>
            </a:r>
            <a:r>
              <a:rPr sz="1200" i="1" spc="-35" dirty="0">
                <a:latin typeface="Verdana"/>
                <a:cs typeface="Verdana"/>
              </a:rPr>
              <a:t>,</a:t>
            </a:r>
            <a:r>
              <a:rPr sz="1200" spc="-3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897" y="1132304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140" y="1036886"/>
            <a:ext cx="335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Arial Narrow"/>
                <a:cs typeface="Arial Narrow"/>
              </a:rPr>
              <a:t>and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299249"/>
            <a:ext cx="3913504" cy="10128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consider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482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567</a:t>
            </a:r>
            <a:r>
              <a:rPr sz="1700" spc="2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corresponding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148-25-67.</a:t>
            </a:r>
            <a:r>
              <a:rPr sz="1700" spc="459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000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019.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34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1482567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8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10000019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407185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607415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5082"/>
            <a:ext cx="895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7F00"/>
                </a:solidFill>
                <a:latin typeface="Arial Narrow"/>
                <a:cs typeface="Arial Narrow"/>
              </a:rPr>
              <a:t>Example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989863"/>
            <a:ext cx="4029710" cy="2251075"/>
          </a:xfrm>
          <a:custGeom>
            <a:avLst/>
            <a:gdLst/>
            <a:ahLst/>
            <a:cxnLst/>
            <a:rect l="l" t="t" r="r" b="b"/>
            <a:pathLst>
              <a:path w="4029710" h="2251075">
                <a:moveTo>
                  <a:pt x="4029354" y="0"/>
                </a:moveTo>
                <a:lnTo>
                  <a:pt x="0" y="0"/>
                </a:lnTo>
                <a:lnTo>
                  <a:pt x="0" y="2250782"/>
                </a:lnTo>
                <a:lnTo>
                  <a:pt x="4029354" y="2250782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036886"/>
            <a:ext cx="2645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40" dirty="0">
                <a:latin typeface="Arial Narrow"/>
                <a:cs typeface="Arial Narrow"/>
              </a:rPr>
              <a:t>34</a:t>
            </a:r>
            <a:r>
              <a:rPr sz="1700" i="1" spc="-4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2,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so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97" y="998865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Gill Sans MT"/>
                <a:cs typeface="Gill Sans MT"/>
              </a:rPr>
              <a:t>34</a:t>
            </a:r>
            <a:r>
              <a:rPr sz="1200" i="1" spc="-35" dirty="0">
                <a:latin typeface="Verdana"/>
                <a:cs typeface="Verdana"/>
              </a:rPr>
              <a:t>,</a:t>
            </a:r>
            <a:r>
              <a:rPr sz="1200" spc="-3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897" y="1132304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140" y="1036886"/>
            <a:ext cx="335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Arial Narrow"/>
                <a:cs typeface="Arial Narrow"/>
              </a:rPr>
              <a:t>and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299249"/>
            <a:ext cx="3913504" cy="14427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consider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482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567</a:t>
            </a:r>
            <a:r>
              <a:rPr sz="1700" spc="2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corresponding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148-25-67.</a:t>
            </a:r>
            <a:r>
              <a:rPr sz="1700" spc="459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000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019.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34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1482567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8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10000019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407185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Arial Narrow"/>
                <a:cs typeface="Arial Narrow"/>
              </a:rPr>
              <a:t>407185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1000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185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340" dirty="0"/>
              <a:t> </a:t>
            </a:r>
            <a:r>
              <a:rPr dirty="0"/>
              <a:t>Phone</a:t>
            </a:r>
            <a:r>
              <a:rPr spc="340" dirty="0"/>
              <a:t> </a:t>
            </a:r>
            <a:r>
              <a:rPr spc="5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289331" y="607415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85082"/>
            <a:ext cx="895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7F00"/>
                </a:solidFill>
                <a:latin typeface="Arial Narrow"/>
                <a:cs typeface="Arial Narrow"/>
              </a:rPr>
              <a:t>Example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989863"/>
            <a:ext cx="4029710" cy="2251075"/>
          </a:xfrm>
          <a:custGeom>
            <a:avLst/>
            <a:gdLst/>
            <a:ahLst/>
            <a:cxnLst/>
            <a:rect l="l" t="t" r="r" b="b"/>
            <a:pathLst>
              <a:path w="4029710" h="2251075">
                <a:moveTo>
                  <a:pt x="4029354" y="0"/>
                </a:moveTo>
                <a:lnTo>
                  <a:pt x="0" y="0"/>
                </a:lnTo>
                <a:lnTo>
                  <a:pt x="0" y="2250782"/>
                </a:lnTo>
                <a:lnTo>
                  <a:pt x="4029354" y="2250782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036886"/>
            <a:ext cx="26454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Select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40" dirty="0">
                <a:latin typeface="Arial Narrow"/>
                <a:cs typeface="Arial Narrow"/>
              </a:rPr>
              <a:t>34</a:t>
            </a:r>
            <a:r>
              <a:rPr sz="1700" i="1" spc="-40" dirty="0">
                <a:latin typeface="Verdana"/>
                <a:cs typeface="Verdana"/>
              </a:rPr>
              <a:t>,</a:t>
            </a:r>
            <a:r>
              <a:rPr sz="1700" i="1" spc="-295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2,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so</a:t>
            </a:r>
            <a:r>
              <a:rPr sz="1700" spc="18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1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97" y="998865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Gill Sans MT"/>
                <a:cs typeface="Gill Sans MT"/>
              </a:rPr>
              <a:t>34</a:t>
            </a:r>
            <a:r>
              <a:rPr sz="1200" i="1" spc="-35" dirty="0">
                <a:latin typeface="Verdana"/>
                <a:cs typeface="Verdana"/>
              </a:rPr>
              <a:t>,</a:t>
            </a:r>
            <a:r>
              <a:rPr sz="1200" spc="-3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897" y="1132304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140" y="1036886"/>
            <a:ext cx="335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Arial Narrow"/>
                <a:cs typeface="Arial Narrow"/>
              </a:rPr>
              <a:t>and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299249"/>
            <a:ext cx="3913504" cy="18732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Arial Narrow"/>
                <a:cs typeface="Arial Narrow"/>
              </a:rPr>
              <a:t>consider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482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567</a:t>
            </a:r>
            <a:r>
              <a:rPr sz="1700" spc="28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corresponding</a:t>
            </a:r>
            <a:r>
              <a:rPr sz="1700" spc="28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148-25-67.</a:t>
            </a:r>
            <a:r>
              <a:rPr sz="1700" spc="459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8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000</a:t>
            </a:r>
            <a:r>
              <a:rPr sz="1700" spc="18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019.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 Narrow"/>
                <a:cs typeface="Arial Narrow"/>
              </a:rPr>
              <a:t>34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dirty="0">
                <a:latin typeface="Arial Narrow"/>
                <a:cs typeface="Arial Narrow"/>
              </a:rPr>
              <a:t>1482567</a:t>
            </a:r>
            <a:r>
              <a:rPr sz="1700" spc="-4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8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2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10000019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407185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Arial Narrow"/>
                <a:cs typeface="Arial Narrow"/>
              </a:rPr>
              <a:t>407185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1000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185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185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25"/>
              </a:spcBef>
            </a:pPr>
            <a:r>
              <a:rPr dirty="0"/>
              <a:t>General</a:t>
            </a:r>
            <a:r>
              <a:rPr spc="28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424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89357"/>
            <a:ext cx="323532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Define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maximum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L</a:t>
            </a:r>
            <a:r>
              <a:rPr sz="1700" i="1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phone </a:t>
            </a:r>
            <a:r>
              <a:rPr sz="1700" spc="45" dirty="0">
                <a:latin typeface="Arial Narrow"/>
                <a:cs typeface="Arial Narrow"/>
              </a:rPr>
              <a:t>number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25"/>
              </a:spcBef>
            </a:pPr>
            <a:r>
              <a:rPr dirty="0"/>
              <a:t>General</a:t>
            </a:r>
            <a:r>
              <a:rPr spc="28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424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133" rIns="0" bIns="0" rtlCol="0">
            <a:spAutoFit/>
          </a:bodyPr>
          <a:lstStyle/>
          <a:p>
            <a:pPr marL="487680" marR="30480">
              <a:lnSpc>
                <a:spcPct val="107400"/>
              </a:lnSpc>
              <a:spcBef>
                <a:spcPts val="95"/>
              </a:spcBef>
            </a:pPr>
            <a:r>
              <a:rPr dirty="0"/>
              <a:t>Define</a:t>
            </a:r>
            <a:r>
              <a:rPr spc="195" dirty="0"/>
              <a:t> </a:t>
            </a:r>
            <a:r>
              <a:rPr spc="65" dirty="0"/>
              <a:t>maximum</a:t>
            </a:r>
            <a:r>
              <a:rPr spc="200" dirty="0"/>
              <a:t> </a:t>
            </a:r>
            <a:r>
              <a:rPr spc="55" dirty="0"/>
              <a:t>length</a:t>
            </a:r>
            <a:r>
              <a:rPr spc="200" dirty="0"/>
              <a:t> </a:t>
            </a:r>
            <a:r>
              <a:rPr i="1" spc="100" dirty="0">
                <a:latin typeface="Arial Narrow"/>
                <a:cs typeface="Arial Narrow"/>
              </a:rPr>
              <a:t>L</a:t>
            </a:r>
            <a:r>
              <a:rPr i="1" spc="200" dirty="0">
                <a:latin typeface="Arial Narrow"/>
                <a:cs typeface="Arial Narrow"/>
              </a:rPr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spc="-10" dirty="0"/>
              <a:t>phone </a:t>
            </a:r>
            <a:r>
              <a:rPr spc="45" dirty="0"/>
              <a:t>number</a:t>
            </a:r>
          </a:p>
          <a:p>
            <a:pPr marL="487680" marR="217804">
              <a:lnSpc>
                <a:spcPct val="107400"/>
              </a:lnSpc>
              <a:spcBef>
                <a:spcPts val="300"/>
              </a:spcBef>
            </a:pPr>
            <a:r>
              <a:rPr spc="55" dirty="0"/>
              <a:t>Convert</a:t>
            </a:r>
            <a:r>
              <a:rPr spc="245" dirty="0"/>
              <a:t> </a:t>
            </a:r>
            <a:r>
              <a:rPr dirty="0"/>
              <a:t>phone</a:t>
            </a:r>
            <a:r>
              <a:rPr spc="245" dirty="0"/>
              <a:t> </a:t>
            </a:r>
            <a:r>
              <a:rPr dirty="0"/>
              <a:t>numbers</a:t>
            </a:r>
            <a:r>
              <a:rPr spc="245" dirty="0"/>
              <a:t> </a:t>
            </a:r>
            <a:r>
              <a:rPr spc="110" dirty="0"/>
              <a:t>to</a:t>
            </a:r>
            <a:r>
              <a:rPr spc="245" dirty="0"/>
              <a:t> </a:t>
            </a:r>
            <a:r>
              <a:rPr spc="-10" dirty="0"/>
              <a:t>integers </a:t>
            </a:r>
            <a:r>
              <a:rPr spc="80" dirty="0"/>
              <a:t>from</a:t>
            </a:r>
            <a:r>
              <a:rPr spc="165" dirty="0"/>
              <a:t> </a:t>
            </a:r>
            <a:r>
              <a:rPr dirty="0"/>
              <a:t>0</a:t>
            </a:r>
            <a:r>
              <a:rPr spc="165" dirty="0"/>
              <a:t> </a:t>
            </a:r>
            <a:r>
              <a:rPr spc="110" dirty="0"/>
              <a:t>to</a:t>
            </a:r>
            <a:r>
              <a:rPr spc="165" dirty="0"/>
              <a:t> </a:t>
            </a:r>
            <a:r>
              <a:rPr dirty="0"/>
              <a:t>10</a:t>
            </a:r>
            <a:r>
              <a:rPr sz="1800" i="1" baseline="27777" dirty="0">
                <a:latin typeface="Arial"/>
                <a:cs typeface="Arial"/>
              </a:rPr>
              <a:t>L</a:t>
            </a:r>
            <a:r>
              <a:rPr sz="1800" i="1" spc="157" baseline="27777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50" dirty="0"/>
              <a:t>1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371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25"/>
              </a:spcBef>
            </a:pPr>
            <a:r>
              <a:rPr dirty="0"/>
              <a:t>General</a:t>
            </a:r>
            <a:r>
              <a:rPr spc="28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424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133" rIns="0" bIns="0" rtlCol="0">
            <a:spAutoFit/>
          </a:bodyPr>
          <a:lstStyle/>
          <a:p>
            <a:pPr marL="487680" marR="30480">
              <a:lnSpc>
                <a:spcPct val="107400"/>
              </a:lnSpc>
              <a:spcBef>
                <a:spcPts val="95"/>
              </a:spcBef>
            </a:pPr>
            <a:r>
              <a:rPr dirty="0"/>
              <a:t>Define</a:t>
            </a:r>
            <a:r>
              <a:rPr spc="195" dirty="0"/>
              <a:t> </a:t>
            </a:r>
            <a:r>
              <a:rPr spc="65" dirty="0"/>
              <a:t>maximum</a:t>
            </a:r>
            <a:r>
              <a:rPr spc="200" dirty="0"/>
              <a:t> </a:t>
            </a:r>
            <a:r>
              <a:rPr spc="55" dirty="0"/>
              <a:t>length</a:t>
            </a:r>
            <a:r>
              <a:rPr spc="200" dirty="0"/>
              <a:t> </a:t>
            </a:r>
            <a:r>
              <a:rPr i="1" spc="100" dirty="0">
                <a:latin typeface="Arial Narrow"/>
                <a:cs typeface="Arial Narrow"/>
              </a:rPr>
              <a:t>L</a:t>
            </a:r>
            <a:r>
              <a:rPr i="1" spc="200" dirty="0">
                <a:latin typeface="Arial Narrow"/>
                <a:cs typeface="Arial Narrow"/>
              </a:rPr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spc="-10" dirty="0"/>
              <a:t>phone </a:t>
            </a:r>
            <a:r>
              <a:rPr spc="45" dirty="0"/>
              <a:t>number</a:t>
            </a:r>
          </a:p>
          <a:p>
            <a:pPr marL="487680" marR="217804">
              <a:lnSpc>
                <a:spcPct val="107400"/>
              </a:lnSpc>
              <a:spcBef>
                <a:spcPts val="300"/>
              </a:spcBef>
            </a:pPr>
            <a:r>
              <a:rPr spc="55" dirty="0"/>
              <a:t>Convert</a:t>
            </a:r>
            <a:r>
              <a:rPr spc="245" dirty="0"/>
              <a:t> </a:t>
            </a:r>
            <a:r>
              <a:rPr dirty="0"/>
              <a:t>phone</a:t>
            </a:r>
            <a:r>
              <a:rPr spc="245" dirty="0"/>
              <a:t> </a:t>
            </a:r>
            <a:r>
              <a:rPr dirty="0"/>
              <a:t>numbers</a:t>
            </a:r>
            <a:r>
              <a:rPr spc="245" dirty="0"/>
              <a:t> </a:t>
            </a:r>
            <a:r>
              <a:rPr spc="110" dirty="0"/>
              <a:t>to</a:t>
            </a:r>
            <a:r>
              <a:rPr spc="245" dirty="0"/>
              <a:t> </a:t>
            </a:r>
            <a:r>
              <a:rPr spc="-10" dirty="0"/>
              <a:t>integers </a:t>
            </a:r>
            <a:r>
              <a:rPr spc="80" dirty="0"/>
              <a:t>from</a:t>
            </a:r>
            <a:r>
              <a:rPr spc="165" dirty="0"/>
              <a:t> </a:t>
            </a:r>
            <a:r>
              <a:rPr dirty="0"/>
              <a:t>0</a:t>
            </a:r>
            <a:r>
              <a:rPr spc="165" dirty="0"/>
              <a:t> </a:t>
            </a:r>
            <a:r>
              <a:rPr spc="110" dirty="0"/>
              <a:t>to</a:t>
            </a:r>
            <a:r>
              <a:rPr spc="165" dirty="0"/>
              <a:t> </a:t>
            </a:r>
            <a:r>
              <a:rPr dirty="0"/>
              <a:t>10</a:t>
            </a:r>
            <a:r>
              <a:rPr sz="1800" i="1" baseline="27777" dirty="0">
                <a:latin typeface="Arial"/>
                <a:cs typeface="Arial"/>
              </a:rPr>
              <a:t>L</a:t>
            </a:r>
            <a:r>
              <a:rPr sz="1800" i="1" spc="157" baseline="27777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50" dirty="0"/>
              <a:t>1</a:t>
            </a:r>
            <a:endParaRPr sz="1700" dirty="0">
              <a:latin typeface="Cambria"/>
              <a:cs typeface="Cambria"/>
            </a:endParaRP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Choose</a:t>
            </a:r>
            <a:r>
              <a:rPr spc="204" dirty="0"/>
              <a:t> </a:t>
            </a:r>
            <a:r>
              <a:rPr dirty="0"/>
              <a:t>prime</a:t>
            </a:r>
            <a:r>
              <a:rPr spc="204" dirty="0"/>
              <a:t> </a:t>
            </a:r>
            <a:r>
              <a:rPr spc="55" dirty="0"/>
              <a:t>number</a:t>
            </a:r>
            <a:r>
              <a:rPr spc="210" dirty="0"/>
              <a:t> </a:t>
            </a:r>
            <a:r>
              <a:rPr i="1" spc="50" dirty="0">
                <a:latin typeface="Arial Narrow"/>
                <a:cs typeface="Arial Narrow"/>
              </a:rPr>
              <a:t>p</a:t>
            </a:r>
            <a:r>
              <a:rPr i="1" spc="140" dirty="0">
                <a:latin typeface="Arial Narrow"/>
                <a:cs typeface="Arial Narrow"/>
              </a:rPr>
              <a:t> </a:t>
            </a:r>
            <a:r>
              <a:rPr i="1" spc="-90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25" dirty="0"/>
              <a:t>10</a:t>
            </a:r>
            <a:r>
              <a:rPr sz="1800" i="1" spc="-37" baseline="27777" dirty="0">
                <a:latin typeface="Arial"/>
                <a:cs typeface="Arial"/>
              </a:rPr>
              <a:t>L</a:t>
            </a:r>
            <a:endParaRPr sz="1800" baseline="27777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371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9317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25"/>
              </a:spcBef>
            </a:pPr>
            <a:r>
              <a:rPr dirty="0"/>
              <a:t>General</a:t>
            </a:r>
            <a:r>
              <a:rPr spc="28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424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133" rIns="0" bIns="0" rtlCol="0">
            <a:spAutoFit/>
          </a:bodyPr>
          <a:lstStyle/>
          <a:p>
            <a:pPr marL="487680" marR="30480">
              <a:lnSpc>
                <a:spcPct val="107400"/>
              </a:lnSpc>
              <a:spcBef>
                <a:spcPts val="95"/>
              </a:spcBef>
            </a:pPr>
            <a:r>
              <a:rPr dirty="0"/>
              <a:t>Define</a:t>
            </a:r>
            <a:r>
              <a:rPr spc="195" dirty="0"/>
              <a:t> </a:t>
            </a:r>
            <a:r>
              <a:rPr spc="65" dirty="0"/>
              <a:t>maximum</a:t>
            </a:r>
            <a:r>
              <a:rPr spc="200" dirty="0"/>
              <a:t> </a:t>
            </a:r>
            <a:r>
              <a:rPr spc="55" dirty="0"/>
              <a:t>length</a:t>
            </a:r>
            <a:r>
              <a:rPr spc="200" dirty="0"/>
              <a:t> </a:t>
            </a:r>
            <a:r>
              <a:rPr i="1" spc="100" dirty="0">
                <a:latin typeface="Arial Narrow"/>
                <a:cs typeface="Arial Narrow"/>
              </a:rPr>
              <a:t>L</a:t>
            </a:r>
            <a:r>
              <a:rPr i="1" spc="200" dirty="0">
                <a:latin typeface="Arial Narrow"/>
                <a:cs typeface="Arial Narrow"/>
              </a:rPr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spc="-10" dirty="0"/>
              <a:t>phone </a:t>
            </a:r>
            <a:r>
              <a:rPr spc="45" dirty="0"/>
              <a:t>number</a:t>
            </a:r>
          </a:p>
          <a:p>
            <a:pPr marL="487680" marR="217804">
              <a:lnSpc>
                <a:spcPct val="107400"/>
              </a:lnSpc>
              <a:spcBef>
                <a:spcPts val="300"/>
              </a:spcBef>
            </a:pPr>
            <a:r>
              <a:rPr spc="55" dirty="0"/>
              <a:t>Convert</a:t>
            </a:r>
            <a:r>
              <a:rPr spc="245" dirty="0"/>
              <a:t> </a:t>
            </a:r>
            <a:r>
              <a:rPr dirty="0"/>
              <a:t>phone</a:t>
            </a:r>
            <a:r>
              <a:rPr spc="245" dirty="0"/>
              <a:t> </a:t>
            </a:r>
            <a:r>
              <a:rPr dirty="0"/>
              <a:t>numbers</a:t>
            </a:r>
            <a:r>
              <a:rPr spc="245" dirty="0"/>
              <a:t> </a:t>
            </a:r>
            <a:r>
              <a:rPr spc="110" dirty="0"/>
              <a:t>to</a:t>
            </a:r>
            <a:r>
              <a:rPr spc="245" dirty="0"/>
              <a:t> </a:t>
            </a:r>
            <a:r>
              <a:rPr spc="-10" dirty="0"/>
              <a:t>integers </a:t>
            </a:r>
            <a:r>
              <a:rPr spc="80" dirty="0"/>
              <a:t>from</a:t>
            </a:r>
            <a:r>
              <a:rPr spc="165" dirty="0"/>
              <a:t> </a:t>
            </a:r>
            <a:r>
              <a:rPr dirty="0"/>
              <a:t>0</a:t>
            </a:r>
            <a:r>
              <a:rPr spc="165" dirty="0"/>
              <a:t> </a:t>
            </a:r>
            <a:r>
              <a:rPr spc="110" dirty="0"/>
              <a:t>to</a:t>
            </a:r>
            <a:r>
              <a:rPr spc="165" dirty="0"/>
              <a:t> </a:t>
            </a:r>
            <a:r>
              <a:rPr dirty="0"/>
              <a:t>10</a:t>
            </a:r>
            <a:r>
              <a:rPr sz="1800" i="1" baseline="27777" dirty="0">
                <a:latin typeface="Arial"/>
                <a:cs typeface="Arial"/>
              </a:rPr>
              <a:t>L</a:t>
            </a:r>
            <a:r>
              <a:rPr sz="1800" i="1" spc="157" baseline="27777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50" dirty="0"/>
              <a:t>1</a:t>
            </a:r>
            <a:endParaRPr sz="1700" dirty="0">
              <a:latin typeface="Cambria"/>
              <a:cs typeface="Cambria"/>
            </a:endParaRPr>
          </a:p>
          <a:p>
            <a:pPr marL="487680" marR="615315">
              <a:lnSpc>
                <a:spcPct val="122100"/>
              </a:lnSpc>
            </a:pPr>
            <a:r>
              <a:rPr dirty="0"/>
              <a:t>Choose</a:t>
            </a:r>
            <a:r>
              <a:rPr spc="204" dirty="0"/>
              <a:t> </a:t>
            </a:r>
            <a:r>
              <a:rPr dirty="0"/>
              <a:t>prime</a:t>
            </a:r>
            <a:r>
              <a:rPr spc="204" dirty="0"/>
              <a:t> </a:t>
            </a:r>
            <a:r>
              <a:rPr spc="55" dirty="0"/>
              <a:t>number</a:t>
            </a:r>
            <a:r>
              <a:rPr spc="210" dirty="0"/>
              <a:t> </a:t>
            </a:r>
            <a:r>
              <a:rPr i="1" spc="50" dirty="0">
                <a:latin typeface="Arial Narrow"/>
                <a:cs typeface="Arial Narrow"/>
              </a:rPr>
              <a:t>p</a:t>
            </a:r>
            <a:r>
              <a:rPr i="1" spc="140" dirty="0">
                <a:latin typeface="Arial Narrow"/>
                <a:cs typeface="Arial Narrow"/>
              </a:rPr>
              <a:t> </a:t>
            </a:r>
            <a:r>
              <a:rPr i="1" spc="-90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25" dirty="0"/>
              <a:t>10</a:t>
            </a:r>
            <a:r>
              <a:rPr sz="1800" i="1" spc="-37" baseline="27777" dirty="0">
                <a:latin typeface="Arial"/>
                <a:cs typeface="Arial"/>
              </a:rPr>
              <a:t>L </a:t>
            </a:r>
            <a:r>
              <a:rPr sz="1700" dirty="0"/>
              <a:t>Choose</a:t>
            </a:r>
            <a:r>
              <a:rPr sz="1700" spc="150" dirty="0"/>
              <a:t> </a:t>
            </a:r>
            <a:r>
              <a:rPr sz="1700" dirty="0"/>
              <a:t>hash</a:t>
            </a:r>
            <a:r>
              <a:rPr sz="1700" spc="150" dirty="0"/>
              <a:t> </a:t>
            </a:r>
            <a:r>
              <a:rPr sz="1700" spc="50" dirty="0"/>
              <a:t>table</a:t>
            </a:r>
            <a:r>
              <a:rPr sz="1700" spc="155" dirty="0"/>
              <a:t> </a:t>
            </a:r>
            <a:r>
              <a:rPr sz="1700" dirty="0"/>
              <a:t>size</a:t>
            </a:r>
            <a:r>
              <a:rPr sz="1700" spc="150" dirty="0"/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371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9317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2480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25"/>
              </a:spcBef>
            </a:pPr>
            <a:r>
              <a:rPr dirty="0"/>
              <a:t>General</a:t>
            </a:r>
            <a:r>
              <a:rPr spc="28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424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589357"/>
            <a:ext cx="3286125" cy="268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Arial Narrow"/>
                <a:cs typeface="Arial Narrow"/>
              </a:rPr>
              <a:t>Define</a:t>
            </a:r>
            <a:r>
              <a:rPr sz="1700" spc="19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maximum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L</a:t>
            </a:r>
            <a:r>
              <a:rPr sz="1700" i="1" spc="200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9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20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phone </a:t>
            </a:r>
            <a:r>
              <a:rPr sz="1700" spc="45" dirty="0">
                <a:latin typeface="Arial Narrow"/>
                <a:cs typeface="Arial Narrow"/>
              </a:rPr>
              <a:t>number</a:t>
            </a:r>
            <a:endParaRPr sz="1700" dirty="0">
              <a:latin typeface="Arial Narrow"/>
              <a:cs typeface="Arial Narrow"/>
            </a:endParaRPr>
          </a:p>
          <a:p>
            <a:pPr marL="38100" marR="217804">
              <a:lnSpc>
                <a:spcPct val="107400"/>
              </a:lnSpc>
              <a:spcBef>
                <a:spcPts val="300"/>
              </a:spcBef>
            </a:pPr>
            <a:r>
              <a:rPr sz="1700" spc="55" dirty="0">
                <a:latin typeface="Arial Narrow"/>
                <a:cs typeface="Arial Narrow"/>
              </a:rPr>
              <a:t>Convert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numbers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24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integers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0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16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10</a:t>
            </a:r>
            <a:r>
              <a:rPr sz="1800" i="1" baseline="27777" dirty="0">
                <a:latin typeface="Arial"/>
                <a:cs typeface="Arial"/>
              </a:rPr>
              <a:t>L</a:t>
            </a:r>
            <a:r>
              <a:rPr sz="1800" i="1" spc="157" baseline="27777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1</a:t>
            </a:r>
            <a:endParaRPr sz="1700" dirty="0">
              <a:latin typeface="Arial Narrow"/>
              <a:cs typeface="Arial Narrow"/>
            </a:endParaRPr>
          </a:p>
          <a:p>
            <a:pPr marL="38100" marR="615315">
              <a:lnSpc>
                <a:spcPct val="122100"/>
              </a:lnSpc>
            </a:pP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prime</a:t>
            </a:r>
            <a:r>
              <a:rPr sz="1700" spc="204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number</a:t>
            </a:r>
            <a:r>
              <a:rPr sz="1700" spc="210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40" dirty="0">
                <a:latin typeface="Arial Narrow"/>
                <a:cs typeface="Arial Narrow"/>
              </a:rPr>
              <a:t> </a:t>
            </a:r>
            <a:r>
              <a:rPr sz="1700" i="1" spc="-90" dirty="0">
                <a:latin typeface="Verdana"/>
                <a:cs typeface="Verdana"/>
              </a:rPr>
              <a:t>&gt;</a:t>
            </a:r>
            <a:r>
              <a:rPr sz="1700" i="1" spc="-65" dirty="0">
                <a:latin typeface="Verdana"/>
                <a:cs typeface="Verdan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10</a:t>
            </a:r>
            <a:r>
              <a:rPr sz="1800" i="1" spc="-37" baseline="27777" dirty="0">
                <a:latin typeface="Arial"/>
                <a:cs typeface="Arial"/>
              </a:rPr>
              <a:t>L </a:t>
            </a: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table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size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38100" marR="13589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Arial Narrow"/>
                <a:cs typeface="Arial Narrow"/>
              </a:rPr>
              <a:t>Choose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random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75" dirty="0">
                <a:latin typeface="Arial Narrow"/>
                <a:cs typeface="Arial Narrow"/>
              </a:rPr>
              <a:t> </a:t>
            </a:r>
            <a:r>
              <a:rPr sz="1700" spc="70" dirty="0">
                <a:latin typeface="Arial Narrow"/>
                <a:cs typeface="Arial Narrow"/>
              </a:rPr>
              <a:t>function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from </a:t>
            </a:r>
            <a:r>
              <a:rPr sz="1700" dirty="0">
                <a:solidFill>
                  <a:srgbClr val="006EB8"/>
                </a:solidFill>
                <a:latin typeface="Arial Narrow"/>
                <a:cs typeface="Arial Narrow"/>
              </a:rPr>
              <a:t>universal</a:t>
            </a:r>
            <a:r>
              <a:rPr sz="1700" spc="254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65" dirty="0">
                <a:solidFill>
                  <a:srgbClr val="006EB8"/>
                </a:solidFill>
                <a:latin typeface="Arial Narrow"/>
                <a:cs typeface="Arial Narrow"/>
              </a:rPr>
              <a:t>family</a:t>
            </a:r>
            <a:r>
              <a:rPr sz="1700" spc="260" dirty="0">
                <a:solidFill>
                  <a:srgbClr val="006EB8"/>
                </a:solidFill>
                <a:latin typeface="Arial Narrow"/>
                <a:cs typeface="Arial Narrow"/>
              </a:rPr>
              <a:t> </a:t>
            </a:r>
            <a:r>
              <a:rPr sz="1700" spc="100" dirty="0">
                <a:latin typeface="Cambria"/>
                <a:cs typeface="Cambria"/>
              </a:rPr>
              <a:t>H</a:t>
            </a:r>
            <a:r>
              <a:rPr sz="1800" i="1" spc="150" baseline="-11574" dirty="0">
                <a:latin typeface="Arial"/>
                <a:cs typeface="Arial"/>
              </a:rPr>
              <a:t>p</a:t>
            </a:r>
            <a:r>
              <a:rPr sz="1800" i="1" spc="547" baseline="-11574" dirty="0">
                <a:latin typeface="Arial"/>
                <a:cs typeface="Arial"/>
              </a:rPr>
              <a:t> </a:t>
            </a:r>
            <a:r>
              <a:rPr sz="1700" dirty="0">
                <a:latin typeface="Arial Narrow"/>
                <a:cs typeface="Arial Narrow"/>
              </a:rPr>
              <a:t>(choose</a:t>
            </a:r>
            <a:r>
              <a:rPr sz="1700" spc="254" dirty="0">
                <a:latin typeface="Arial Narrow"/>
                <a:cs typeface="Arial Narrow"/>
              </a:rPr>
              <a:t> </a:t>
            </a:r>
            <a:r>
              <a:rPr sz="1700" spc="45" dirty="0">
                <a:latin typeface="Arial Narrow"/>
                <a:cs typeface="Arial Narrow"/>
              </a:rPr>
              <a:t>random </a:t>
            </a:r>
            <a:r>
              <a:rPr sz="1700" i="1" dirty="0">
                <a:latin typeface="Arial Narrow"/>
                <a:cs typeface="Arial Narrow"/>
              </a:rPr>
              <a:t>a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-110" dirty="0">
                <a:latin typeface="Tahoma"/>
                <a:cs typeface="Tahoma"/>
              </a:rPr>
              <a:t>[</a:t>
            </a:r>
            <a:r>
              <a:rPr sz="1700" spc="-110" dirty="0">
                <a:latin typeface="Arial Narrow"/>
                <a:cs typeface="Arial Narrow"/>
              </a:rPr>
              <a:t>1</a:t>
            </a:r>
            <a:r>
              <a:rPr sz="1700" i="1" spc="-110" dirty="0">
                <a:latin typeface="Verdana"/>
                <a:cs typeface="Verdana"/>
              </a:rPr>
              <a:t>,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-20" dirty="0">
                <a:latin typeface="Arial Narrow"/>
                <a:cs typeface="Arial Narrow"/>
              </a:rPr>
              <a:t>1</a:t>
            </a:r>
            <a:r>
              <a:rPr sz="1700" spc="-20" dirty="0">
                <a:latin typeface="Tahoma"/>
                <a:cs typeface="Tahoma"/>
              </a:rPr>
              <a:t>]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Arial Narrow"/>
                <a:cs typeface="Arial Narrow"/>
              </a:rPr>
              <a:t>and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b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110" dirty="0">
                <a:latin typeface="Tahoma"/>
                <a:cs typeface="Tahoma"/>
              </a:rPr>
              <a:t>[</a:t>
            </a:r>
            <a:r>
              <a:rPr sz="1700" spc="-110" dirty="0">
                <a:latin typeface="Arial Narrow"/>
                <a:cs typeface="Arial Narrow"/>
              </a:rPr>
              <a:t>0</a:t>
            </a:r>
            <a:r>
              <a:rPr sz="1700" i="1" spc="-110" dirty="0">
                <a:latin typeface="Verdana"/>
                <a:cs typeface="Verdana"/>
              </a:rPr>
              <a:t>,</a:t>
            </a:r>
            <a:r>
              <a:rPr sz="1700" i="1" spc="-310" dirty="0">
                <a:latin typeface="Verdana"/>
                <a:cs typeface="Verdan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-25" dirty="0">
                <a:latin typeface="Arial Narrow"/>
                <a:cs typeface="Arial Narrow"/>
              </a:rPr>
              <a:t>1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spc="-25" dirty="0">
                <a:latin typeface="Arial Narrow"/>
                <a:cs typeface="Arial Narrow"/>
              </a:rPr>
              <a:t>)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371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9317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2480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56440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832420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30420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775980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247759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719539"/>
            <a:ext cx="194149" cy="194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105" y="758832"/>
            <a:ext cx="2938145" cy="2174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Phone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Book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85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Data</a:t>
            </a:r>
            <a:r>
              <a:rPr sz="1700" spc="21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4" action="ppaction://hlinksldjump"/>
              </a:rPr>
              <a:t>Structure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Universal</a:t>
            </a:r>
            <a:r>
              <a:rPr sz="1700" spc="4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5" action="ppaction://hlinksldjump"/>
              </a:rPr>
              <a:t>Family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Hashing</a:t>
            </a:r>
            <a:r>
              <a:rPr sz="1700" spc="355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Phone</a:t>
            </a:r>
            <a:r>
              <a:rPr sz="1700" spc="36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 </a:t>
            </a:r>
            <a:r>
              <a:rPr sz="1700" spc="40" dirty="0">
                <a:solidFill>
                  <a:srgbClr val="FFCCCC"/>
                </a:solidFill>
                <a:latin typeface="Arial Narrow"/>
                <a:cs typeface="Arial Narrow"/>
                <a:hlinkClick r:id="rId6" action="ppaction://hlinksldjump"/>
              </a:rPr>
              <a:t>Numbers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Arial Narrow"/>
                <a:cs typeface="Arial Narrow"/>
                <a:hlinkClick r:id="rId7" action="ppaction://hlinksldjump"/>
              </a:rPr>
              <a:t>Hashing</a:t>
            </a:r>
            <a:r>
              <a:rPr sz="1700" spc="405" dirty="0">
                <a:solidFill>
                  <a:srgbClr val="FF0000"/>
                </a:solidFill>
                <a:latin typeface="Arial Narrow"/>
                <a:cs typeface="Arial Narrow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 Narrow"/>
                <a:cs typeface="Arial Narrow"/>
                <a:hlinkClick r:id="rId7" action="ppaction://hlinksldjump"/>
              </a:rPr>
              <a:t>Names</a:t>
            </a:r>
            <a:endParaRPr sz="1700">
              <a:latin typeface="Arial Narrow"/>
              <a:cs typeface="Arial Narrow"/>
            </a:endParaRPr>
          </a:p>
          <a:p>
            <a:pPr marL="238760" indent="-226695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Analysis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65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of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5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Polynomial</a:t>
            </a:r>
            <a:r>
              <a:rPr sz="1700" spc="229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Arial Narrow"/>
                <a:cs typeface="Arial Narrow"/>
                <a:hlinkClick r:id="rId8" action="ppaction://hlinksldjump"/>
              </a:rPr>
              <a:t>Hashing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151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78022"/>
            <a:ext cx="150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50" dirty="0">
                <a:latin typeface="Arial Narrow"/>
                <a:cs typeface="Arial Narrow"/>
              </a:rPr>
              <a:t>contacts</a:t>
            </a:r>
            <a:r>
              <a:rPr sz="1700" spc="1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stored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Lookup</a:t>
            </a:r>
            <a:r>
              <a:rPr spc="285" dirty="0"/>
              <a:t> </a:t>
            </a:r>
            <a:r>
              <a:rPr dirty="0"/>
              <a:t>Phone</a:t>
            </a:r>
            <a:r>
              <a:rPr spc="295" dirty="0"/>
              <a:t> </a:t>
            </a:r>
            <a:r>
              <a:rPr spc="65" dirty="0"/>
              <a:t>Numbers</a:t>
            </a:r>
            <a:r>
              <a:rPr spc="29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4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9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16852"/>
            <a:ext cx="344487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90" dirty="0">
                <a:latin typeface="Arial Narrow"/>
                <a:cs typeface="Arial Narrow"/>
              </a:rPr>
              <a:t>Time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110" dirty="0">
                <a:latin typeface="Arial Narrow"/>
                <a:cs typeface="Arial Narrow"/>
              </a:rPr>
              <a:t>to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implement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95" dirty="0">
                <a:latin typeface="Arial Narrow"/>
                <a:cs typeface="Arial Narrow"/>
              </a:rPr>
              <a:t>Map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80" dirty="0">
                <a:latin typeface="Arial Narrow"/>
                <a:cs typeface="Arial Narrow"/>
              </a:rPr>
              <a:t>from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names</a:t>
            </a:r>
            <a:r>
              <a:rPr sz="1700" spc="170" dirty="0">
                <a:latin typeface="Arial Narrow"/>
                <a:cs typeface="Arial Narrow"/>
              </a:rPr>
              <a:t> </a:t>
            </a:r>
            <a:r>
              <a:rPr sz="1700" spc="85" dirty="0">
                <a:latin typeface="Arial Narrow"/>
                <a:cs typeface="Arial Narrow"/>
              </a:rPr>
              <a:t>to </a:t>
            </a:r>
            <a:r>
              <a:rPr sz="1700" dirty="0">
                <a:latin typeface="Arial Narrow"/>
                <a:cs typeface="Arial Narrow"/>
              </a:rPr>
              <a:t>phone</a:t>
            </a:r>
            <a:r>
              <a:rPr sz="1700" spc="2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numbers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Lookup</a:t>
            </a:r>
            <a:r>
              <a:rPr spc="285" dirty="0"/>
              <a:t> </a:t>
            </a:r>
            <a:r>
              <a:rPr dirty="0"/>
              <a:t>Phone</a:t>
            </a:r>
            <a:r>
              <a:rPr spc="295" dirty="0"/>
              <a:t> </a:t>
            </a:r>
            <a:r>
              <a:rPr spc="65" dirty="0"/>
              <a:t>Numbers</a:t>
            </a:r>
            <a:r>
              <a:rPr spc="29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4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9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28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90" dirty="0"/>
              <a:t>Time</a:t>
            </a:r>
            <a:r>
              <a:rPr spc="170" dirty="0"/>
              <a:t> </a:t>
            </a:r>
            <a:r>
              <a:rPr spc="110" dirty="0"/>
              <a:t>to</a:t>
            </a:r>
            <a:r>
              <a:rPr spc="170" dirty="0"/>
              <a:t> </a:t>
            </a:r>
            <a:r>
              <a:rPr spc="60" dirty="0"/>
              <a:t>implement</a:t>
            </a:r>
            <a:r>
              <a:rPr spc="170" dirty="0"/>
              <a:t> </a:t>
            </a:r>
            <a:r>
              <a:rPr spc="95" dirty="0"/>
              <a:t>Map</a:t>
            </a:r>
            <a:r>
              <a:rPr spc="170" dirty="0"/>
              <a:t> </a:t>
            </a:r>
            <a:r>
              <a:rPr spc="80" dirty="0"/>
              <a:t>from</a:t>
            </a:r>
            <a:r>
              <a:rPr spc="170" dirty="0"/>
              <a:t> </a:t>
            </a:r>
            <a:r>
              <a:rPr dirty="0"/>
              <a:t>names</a:t>
            </a:r>
            <a:r>
              <a:rPr spc="170" dirty="0"/>
              <a:t> </a:t>
            </a:r>
            <a:r>
              <a:rPr spc="85" dirty="0"/>
              <a:t>to </a:t>
            </a:r>
            <a:r>
              <a:rPr dirty="0"/>
              <a:t>phone</a:t>
            </a:r>
            <a:r>
              <a:rPr spc="265" dirty="0"/>
              <a:t> </a:t>
            </a:r>
            <a:r>
              <a:rPr spc="-10" dirty="0"/>
              <a:t>numbers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Use</a:t>
            </a:r>
            <a:r>
              <a:rPr spc="305" dirty="0"/>
              <a:t> </a:t>
            </a:r>
            <a:r>
              <a:rPr dirty="0"/>
              <a:t>chaining</a:t>
            </a:r>
            <a:r>
              <a:rPr spc="305" dirty="0"/>
              <a:t> </a:t>
            </a:r>
            <a:r>
              <a:rPr spc="-10" dirty="0"/>
              <a:t>again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646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Lookup</a:t>
            </a:r>
            <a:r>
              <a:rPr spc="285" dirty="0"/>
              <a:t> </a:t>
            </a:r>
            <a:r>
              <a:rPr dirty="0"/>
              <a:t>Phone</a:t>
            </a:r>
            <a:r>
              <a:rPr spc="295" dirty="0"/>
              <a:t> </a:t>
            </a:r>
            <a:r>
              <a:rPr spc="65" dirty="0"/>
              <a:t>Numbers</a:t>
            </a:r>
            <a:r>
              <a:rPr spc="29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4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9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28" rIns="0" bIns="0" rtlCol="0">
            <a:spAutoFit/>
          </a:bodyPr>
          <a:lstStyle/>
          <a:p>
            <a:pPr marL="487680" marR="5080">
              <a:lnSpc>
                <a:spcPct val="107400"/>
              </a:lnSpc>
              <a:spcBef>
                <a:spcPts val="95"/>
              </a:spcBef>
            </a:pPr>
            <a:r>
              <a:rPr spc="90" dirty="0"/>
              <a:t>Time</a:t>
            </a:r>
            <a:r>
              <a:rPr spc="170" dirty="0"/>
              <a:t> </a:t>
            </a:r>
            <a:r>
              <a:rPr spc="110" dirty="0"/>
              <a:t>to</a:t>
            </a:r>
            <a:r>
              <a:rPr spc="170" dirty="0"/>
              <a:t> </a:t>
            </a:r>
            <a:r>
              <a:rPr spc="60" dirty="0"/>
              <a:t>implement</a:t>
            </a:r>
            <a:r>
              <a:rPr spc="170" dirty="0"/>
              <a:t> </a:t>
            </a:r>
            <a:r>
              <a:rPr spc="95" dirty="0"/>
              <a:t>Map</a:t>
            </a:r>
            <a:r>
              <a:rPr spc="170" dirty="0"/>
              <a:t> </a:t>
            </a:r>
            <a:r>
              <a:rPr spc="80" dirty="0"/>
              <a:t>from</a:t>
            </a:r>
            <a:r>
              <a:rPr spc="170" dirty="0"/>
              <a:t> </a:t>
            </a:r>
            <a:r>
              <a:rPr dirty="0"/>
              <a:t>names</a:t>
            </a:r>
            <a:r>
              <a:rPr spc="170" dirty="0"/>
              <a:t> </a:t>
            </a:r>
            <a:r>
              <a:rPr spc="85" dirty="0"/>
              <a:t>to </a:t>
            </a:r>
            <a:r>
              <a:rPr dirty="0"/>
              <a:t>phone</a:t>
            </a:r>
            <a:r>
              <a:rPr spc="265" dirty="0"/>
              <a:t> </a:t>
            </a:r>
            <a:r>
              <a:rPr spc="-10" dirty="0"/>
              <a:t>numbers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Use</a:t>
            </a:r>
            <a:r>
              <a:rPr spc="305" dirty="0"/>
              <a:t> </a:t>
            </a:r>
            <a:r>
              <a:rPr dirty="0"/>
              <a:t>chaining</a:t>
            </a:r>
            <a:r>
              <a:rPr spc="305" dirty="0"/>
              <a:t> </a:t>
            </a:r>
            <a:r>
              <a:rPr spc="-10" dirty="0"/>
              <a:t>again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Need</a:t>
            </a:r>
            <a:r>
              <a:rPr spc="175" dirty="0"/>
              <a:t> </a:t>
            </a:r>
            <a:r>
              <a:rPr dirty="0"/>
              <a:t>a</a:t>
            </a:r>
            <a:r>
              <a:rPr spc="175" dirty="0"/>
              <a:t> </a:t>
            </a:r>
            <a:r>
              <a:rPr dirty="0"/>
              <a:t>hash</a:t>
            </a:r>
            <a:r>
              <a:rPr spc="18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55" dirty="0"/>
              <a:t>for</a:t>
            </a:r>
            <a:r>
              <a:rPr spc="175" dirty="0"/>
              <a:t> </a:t>
            </a:r>
            <a:r>
              <a:rPr spc="-10" dirty="0"/>
              <a:t>names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646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80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Lookup</a:t>
            </a:r>
            <a:r>
              <a:rPr spc="285" dirty="0"/>
              <a:t> </a:t>
            </a:r>
            <a:r>
              <a:rPr dirty="0"/>
              <a:t>Phone</a:t>
            </a:r>
            <a:r>
              <a:rPr spc="295" dirty="0"/>
              <a:t> </a:t>
            </a:r>
            <a:r>
              <a:rPr spc="65" dirty="0"/>
              <a:t>Numbers</a:t>
            </a:r>
            <a:r>
              <a:rPr spc="29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4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9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28" rIns="0" bIns="0" rtlCol="0">
            <a:spAutoFit/>
          </a:bodyPr>
          <a:lstStyle/>
          <a:p>
            <a:pPr marL="487680" marR="36195">
              <a:lnSpc>
                <a:spcPct val="107400"/>
              </a:lnSpc>
              <a:spcBef>
                <a:spcPts val="95"/>
              </a:spcBef>
            </a:pPr>
            <a:r>
              <a:rPr spc="90" dirty="0"/>
              <a:t>Time</a:t>
            </a:r>
            <a:r>
              <a:rPr spc="170" dirty="0"/>
              <a:t> </a:t>
            </a:r>
            <a:r>
              <a:rPr spc="110" dirty="0"/>
              <a:t>to</a:t>
            </a:r>
            <a:r>
              <a:rPr spc="170" dirty="0"/>
              <a:t> </a:t>
            </a:r>
            <a:r>
              <a:rPr spc="60" dirty="0"/>
              <a:t>implement</a:t>
            </a:r>
            <a:r>
              <a:rPr spc="170" dirty="0"/>
              <a:t> </a:t>
            </a:r>
            <a:r>
              <a:rPr spc="95" dirty="0"/>
              <a:t>Map</a:t>
            </a:r>
            <a:r>
              <a:rPr spc="170" dirty="0"/>
              <a:t> </a:t>
            </a:r>
            <a:r>
              <a:rPr spc="80" dirty="0"/>
              <a:t>from</a:t>
            </a:r>
            <a:r>
              <a:rPr spc="170" dirty="0"/>
              <a:t> </a:t>
            </a:r>
            <a:r>
              <a:rPr dirty="0"/>
              <a:t>names</a:t>
            </a:r>
            <a:r>
              <a:rPr spc="170" dirty="0"/>
              <a:t> </a:t>
            </a:r>
            <a:r>
              <a:rPr spc="85" dirty="0"/>
              <a:t>to </a:t>
            </a:r>
            <a:r>
              <a:rPr dirty="0"/>
              <a:t>phone</a:t>
            </a:r>
            <a:r>
              <a:rPr spc="265" dirty="0"/>
              <a:t> </a:t>
            </a:r>
            <a:r>
              <a:rPr spc="-10" dirty="0"/>
              <a:t>numbers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Use</a:t>
            </a:r>
            <a:r>
              <a:rPr spc="305" dirty="0"/>
              <a:t> </a:t>
            </a:r>
            <a:r>
              <a:rPr dirty="0"/>
              <a:t>chaining</a:t>
            </a:r>
            <a:r>
              <a:rPr spc="305" dirty="0"/>
              <a:t> </a:t>
            </a:r>
            <a:r>
              <a:rPr spc="-10" dirty="0"/>
              <a:t>again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Need</a:t>
            </a:r>
            <a:r>
              <a:rPr spc="175" dirty="0"/>
              <a:t> </a:t>
            </a:r>
            <a:r>
              <a:rPr dirty="0"/>
              <a:t>a</a:t>
            </a:r>
            <a:r>
              <a:rPr spc="175" dirty="0"/>
              <a:t> </a:t>
            </a:r>
            <a:r>
              <a:rPr dirty="0"/>
              <a:t>hash</a:t>
            </a:r>
            <a:r>
              <a:rPr spc="18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55" dirty="0"/>
              <a:t>for</a:t>
            </a:r>
            <a:r>
              <a:rPr spc="175" dirty="0"/>
              <a:t> </a:t>
            </a:r>
            <a:r>
              <a:rPr spc="-10" dirty="0"/>
              <a:t>names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Hash</a:t>
            </a:r>
            <a:r>
              <a:rPr spc="250" dirty="0"/>
              <a:t> </a:t>
            </a:r>
            <a:r>
              <a:rPr spc="55" dirty="0"/>
              <a:t>arbitrary</a:t>
            </a:r>
            <a:r>
              <a:rPr spc="254" dirty="0"/>
              <a:t> </a:t>
            </a:r>
            <a:r>
              <a:rPr dirty="0"/>
              <a:t>strings</a:t>
            </a:r>
            <a:r>
              <a:rPr spc="254" dirty="0"/>
              <a:t> </a:t>
            </a:r>
            <a:r>
              <a:rPr spc="65" dirty="0"/>
              <a:t>of</a:t>
            </a:r>
            <a:r>
              <a:rPr spc="254" dirty="0"/>
              <a:t> </a:t>
            </a:r>
            <a:r>
              <a:rPr dirty="0"/>
              <a:t>bounded</a:t>
            </a:r>
            <a:r>
              <a:rPr spc="250" dirty="0"/>
              <a:t> </a:t>
            </a:r>
            <a:r>
              <a:rPr spc="45" dirty="0"/>
              <a:t>length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646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80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972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0" dirty="0"/>
              <a:t>Lookup</a:t>
            </a:r>
            <a:r>
              <a:rPr spc="285" dirty="0"/>
              <a:t> </a:t>
            </a:r>
            <a:r>
              <a:rPr dirty="0"/>
              <a:t>Phone</a:t>
            </a:r>
            <a:r>
              <a:rPr spc="295" dirty="0"/>
              <a:t> </a:t>
            </a:r>
            <a:r>
              <a:rPr spc="65" dirty="0"/>
              <a:t>Numbers</a:t>
            </a:r>
            <a:r>
              <a:rPr spc="29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45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699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628" rIns="0" bIns="0" rtlCol="0">
            <a:spAutoFit/>
          </a:bodyPr>
          <a:lstStyle/>
          <a:p>
            <a:pPr marL="487680" marR="36195">
              <a:lnSpc>
                <a:spcPct val="107400"/>
              </a:lnSpc>
              <a:spcBef>
                <a:spcPts val="95"/>
              </a:spcBef>
            </a:pPr>
            <a:r>
              <a:rPr spc="90" dirty="0"/>
              <a:t>Time</a:t>
            </a:r>
            <a:r>
              <a:rPr spc="170" dirty="0"/>
              <a:t> </a:t>
            </a:r>
            <a:r>
              <a:rPr spc="110" dirty="0"/>
              <a:t>to</a:t>
            </a:r>
            <a:r>
              <a:rPr spc="170" dirty="0"/>
              <a:t> </a:t>
            </a:r>
            <a:r>
              <a:rPr spc="60" dirty="0"/>
              <a:t>implement</a:t>
            </a:r>
            <a:r>
              <a:rPr spc="170" dirty="0"/>
              <a:t> </a:t>
            </a:r>
            <a:r>
              <a:rPr spc="95" dirty="0"/>
              <a:t>Map</a:t>
            </a:r>
            <a:r>
              <a:rPr spc="170" dirty="0"/>
              <a:t> </a:t>
            </a:r>
            <a:r>
              <a:rPr spc="80" dirty="0"/>
              <a:t>from</a:t>
            </a:r>
            <a:r>
              <a:rPr spc="170" dirty="0"/>
              <a:t> </a:t>
            </a:r>
            <a:r>
              <a:rPr dirty="0"/>
              <a:t>names</a:t>
            </a:r>
            <a:r>
              <a:rPr spc="170" dirty="0"/>
              <a:t> </a:t>
            </a:r>
            <a:r>
              <a:rPr spc="85" dirty="0"/>
              <a:t>to </a:t>
            </a:r>
            <a:r>
              <a:rPr dirty="0"/>
              <a:t>phone</a:t>
            </a:r>
            <a:r>
              <a:rPr spc="265" dirty="0"/>
              <a:t> </a:t>
            </a:r>
            <a:r>
              <a:rPr spc="-10" dirty="0"/>
              <a:t>numbers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Use</a:t>
            </a:r>
            <a:r>
              <a:rPr spc="305" dirty="0"/>
              <a:t> </a:t>
            </a:r>
            <a:r>
              <a:rPr dirty="0"/>
              <a:t>chaining</a:t>
            </a:r>
            <a:r>
              <a:rPr spc="305" dirty="0"/>
              <a:t> </a:t>
            </a:r>
            <a:r>
              <a:rPr spc="-10" dirty="0"/>
              <a:t>again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dirty="0"/>
              <a:t>Need</a:t>
            </a:r>
            <a:r>
              <a:rPr spc="175" dirty="0"/>
              <a:t> </a:t>
            </a:r>
            <a:r>
              <a:rPr dirty="0"/>
              <a:t>a</a:t>
            </a:r>
            <a:r>
              <a:rPr spc="175" dirty="0"/>
              <a:t> </a:t>
            </a:r>
            <a:r>
              <a:rPr dirty="0"/>
              <a:t>hash</a:t>
            </a:r>
            <a:r>
              <a:rPr spc="180" dirty="0"/>
              <a:t> </a:t>
            </a:r>
            <a:r>
              <a:rPr spc="70" dirty="0"/>
              <a:t>function</a:t>
            </a:r>
            <a:r>
              <a:rPr spc="175" dirty="0"/>
              <a:t> </a:t>
            </a:r>
            <a:r>
              <a:rPr spc="55" dirty="0"/>
              <a:t>for</a:t>
            </a:r>
            <a:r>
              <a:rPr spc="175" dirty="0"/>
              <a:t> </a:t>
            </a:r>
            <a:r>
              <a:rPr spc="-10" dirty="0"/>
              <a:t>names</a:t>
            </a:r>
          </a:p>
          <a:p>
            <a:pPr marL="487680" marR="5080">
              <a:lnSpc>
                <a:spcPct val="114799"/>
              </a:lnSpc>
              <a:spcBef>
                <a:spcPts val="150"/>
              </a:spcBef>
            </a:pPr>
            <a:r>
              <a:rPr dirty="0"/>
              <a:t>Hash</a:t>
            </a:r>
            <a:r>
              <a:rPr spc="250" dirty="0"/>
              <a:t> </a:t>
            </a:r>
            <a:r>
              <a:rPr spc="55" dirty="0"/>
              <a:t>arbitrary</a:t>
            </a:r>
            <a:r>
              <a:rPr spc="254" dirty="0"/>
              <a:t> </a:t>
            </a:r>
            <a:r>
              <a:rPr dirty="0"/>
              <a:t>strings</a:t>
            </a:r>
            <a:r>
              <a:rPr spc="254" dirty="0"/>
              <a:t> </a:t>
            </a:r>
            <a:r>
              <a:rPr spc="65" dirty="0"/>
              <a:t>of</a:t>
            </a:r>
            <a:r>
              <a:rPr spc="254" dirty="0"/>
              <a:t> </a:t>
            </a:r>
            <a:r>
              <a:rPr dirty="0"/>
              <a:t>bounded</a:t>
            </a:r>
            <a:r>
              <a:rPr spc="250" dirty="0"/>
              <a:t> </a:t>
            </a:r>
            <a:r>
              <a:rPr spc="45" dirty="0"/>
              <a:t>length </a:t>
            </a:r>
            <a:r>
              <a:rPr dirty="0"/>
              <a:t>You</a:t>
            </a:r>
            <a:r>
              <a:rPr spc="229" dirty="0"/>
              <a:t> </a:t>
            </a:r>
            <a:r>
              <a:rPr spc="75" dirty="0"/>
              <a:t>will</a:t>
            </a:r>
            <a:r>
              <a:rPr spc="240" dirty="0"/>
              <a:t> </a:t>
            </a:r>
            <a:r>
              <a:rPr dirty="0"/>
              <a:t>learn</a:t>
            </a:r>
            <a:r>
              <a:rPr spc="235" dirty="0"/>
              <a:t> </a:t>
            </a:r>
            <a:r>
              <a:rPr dirty="0"/>
              <a:t>how</a:t>
            </a:r>
            <a:r>
              <a:rPr spc="229" dirty="0"/>
              <a:t> </a:t>
            </a:r>
            <a:r>
              <a:rPr spc="55" dirty="0"/>
              <a:t>string</a:t>
            </a:r>
            <a:r>
              <a:rPr spc="240" dirty="0"/>
              <a:t> </a:t>
            </a:r>
            <a:r>
              <a:rPr dirty="0"/>
              <a:t>hashing</a:t>
            </a:r>
            <a:r>
              <a:rPr spc="240" dirty="0"/>
              <a:t> </a:t>
            </a:r>
            <a:r>
              <a:rPr spc="-25" dirty="0"/>
              <a:t>is </a:t>
            </a:r>
            <a:r>
              <a:rPr spc="50" dirty="0"/>
              <a:t>implemented</a:t>
            </a:r>
            <a:r>
              <a:rPr spc="150" dirty="0"/>
              <a:t> </a:t>
            </a:r>
            <a:r>
              <a:rPr spc="65" dirty="0"/>
              <a:t>in</a:t>
            </a:r>
            <a:r>
              <a:rPr spc="155" dirty="0"/>
              <a:t> </a:t>
            </a:r>
            <a:r>
              <a:rPr spc="-10" dirty="0"/>
              <a:t>Java!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5646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809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19722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51354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String</a:t>
            </a:r>
            <a:r>
              <a:rPr spc="225" dirty="0"/>
              <a:t> </a:t>
            </a:r>
            <a:r>
              <a:rPr spc="90" dirty="0"/>
              <a:t>Length</a:t>
            </a:r>
            <a:r>
              <a:rPr spc="225" dirty="0"/>
              <a:t> </a:t>
            </a:r>
            <a:r>
              <a:rPr spc="11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777290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70" dirty="0">
                <a:solidFill>
                  <a:srgbClr val="00A4DB"/>
                </a:solidFill>
                <a:latin typeface="Arial Narrow"/>
                <a:cs typeface="Arial Narrow"/>
              </a:rPr>
              <a:t>Definition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112761"/>
            <a:ext cx="4029710" cy="403860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spc="50" dirty="0">
                <a:latin typeface="Arial Narrow"/>
                <a:cs typeface="Arial Narrow"/>
              </a:rPr>
              <a:t>Denote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by</a:t>
            </a:r>
            <a:r>
              <a:rPr sz="1700" spc="135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the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length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spc="65" dirty="0">
                <a:latin typeface="Arial Narrow"/>
                <a:cs typeface="Arial Narrow"/>
              </a:rPr>
              <a:t>of</a:t>
            </a:r>
            <a:r>
              <a:rPr sz="1700" spc="14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string</a:t>
            </a:r>
            <a:r>
              <a:rPr sz="1700" spc="145" dirty="0">
                <a:latin typeface="Arial Narrow"/>
                <a:cs typeface="Arial Narrow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Arial Narrow"/>
                <a:cs typeface="Arial Narrow"/>
              </a:rPr>
              <a:t>.</a:t>
            </a:r>
            <a:endParaRPr sz="1700">
              <a:latin typeface="Arial Narrow"/>
              <a:cs typeface="Arial Narro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331" y="1642986"/>
            <a:ext cx="4029710" cy="1343025"/>
            <a:chOff x="289331" y="1642986"/>
            <a:chExt cx="4029710" cy="1343025"/>
          </a:xfrm>
        </p:grpSpPr>
        <p:sp>
          <p:nvSpPr>
            <p:cNvPr id="6" name="object 6"/>
            <p:cNvSpPr/>
            <p:nvPr/>
          </p:nvSpPr>
          <p:spPr>
            <a:xfrm>
              <a:off x="289331" y="1642986"/>
              <a:ext cx="4029710" cy="382905"/>
            </a:xfrm>
            <a:custGeom>
              <a:avLst/>
              <a:gdLst/>
              <a:ahLst/>
              <a:cxnLst/>
              <a:rect l="l" t="t" r="r" b="b"/>
              <a:pathLst>
                <a:path w="4029710" h="382905">
                  <a:moveTo>
                    <a:pt x="0" y="382460"/>
                  </a:moveTo>
                  <a:lnTo>
                    <a:pt x="4029354" y="38246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246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" y="2025446"/>
              <a:ext cx="4029710" cy="960755"/>
            </a:xfrm>
            <a:custGeom>
              <a:avLst/>
              <a:gdLst/>
              <a:ahLst/>
              <a:cxnLst/>
              <a:rect l="l" t="t" r="r" b="b"/>
              <a:pathLst>
                <a:path w="4029710" h="960755">
                  <a:moveTo>
                    <a:pt x="4029354" y="0"/>
                  </a:moveTo>
                  <a:lnTo>
                    <a:pt x="0" y="0"/>
                  </a:lnTo>
                  <a:lnTo>
                    <a:pt x="0" y="960399"/>
                  </a:lnTo>
                  <a:lnTo>
                    <a:pt x="4029354" y="96039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56332"/>
            <a:ext cx="1433195" cy="146113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50" spc="-10" dirty="0">
                <a:solidFill>
                  <a:srgbClr val="007F00"/>
                </a:solidFill>
                <a:latin typeface="Arial Narrow"/>
                <a:cs typeface="Arial Narrow"/>
              </a:rPr>
              <a:t>Examples</a:t>
            </a:r>
            <a:endParaRPr sz="205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spc="70" dirty="0">
                <a:latin typeface="Cambria"/>
                <a:cs typeface="Cambria"/>
              </a:rPr>
              <a:t>|</a:t>
            </a:r>
            <a:r>
              <a:rPr sz="1700" spc="70" dirty="0">
                <a:latin typeface="Arial Narrow"/>
                <a:cs typeface="Arial Narrow"/>
              </a:rPr>
              <a:t>“edx”</a:t>
            </a:r>
            <a:r>
              <a:rPr sz="1700" spc="70" dirty="0">
                <a:latin typeface="Cambria"/>
                <a:cs typeface="Cambria"/>
              </a:rPr>
              <a:t>|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3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65" dirty="0">
                <a:latin typeface="Cambria"/>
                <a:cs typeface="Cambria"/>
              </a:rPr>
              <a:t>|</a:t>
            </a:r>
            <a:r>
              <a:rPr sz="1700" spc="65" dirty="0">
                <a:latin typeface="Arial Narrow"/>
                <a:cs typeface="Arial Narrow"/>
              </a:rPr>
              <a:t>“ucsd”</a:t>
            </a:r>
            <a:r>
              <a:rPr sz="1700" spc="65" dirty="0">
                <a:latin typeface="Cambria"/>
                <a:cs typeface="Cambria"/>
              </a:rPr>
              <a:t>|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4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70" dirty="0">
                <a:latin typeface="Cambria"/>
                <a:cs typeface="Cambria"/>
              </a:rPr>
              <a:t>|</a:t>
            </a:r>
            <a:r>
              <a:rPr sz="1700" spc="70" dirty="0">
                <a:latin typeface="Arial Narrow"/>
                <a:cs typeface="Arial Narrow"/>
              </a:rPr>
              <a:t>“chaining”</a:t>
            </a:r>
            <a:r>
              <a:rPr sz="1700" spc="70" dirty="0">
                <a:latin typeface="Cambria"/>
                <a:cs typeface="Cambria"/>
              </a:rPr>
              <a:t>|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-50" dirty="0">
                <a:latin typeface="Arial Narrow"/>
                <a:cs typeface="Arial Narrow"/>
              </a:rPr>
              <a:t>8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5" dirty="0"/>
              <a:t> </a:t>
            </a:r>
            <a:r>
              <a:rPr spc="5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6757"/>
            <a:ext cx="34766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Arial Narrow"/>
                <a:cs typeface="Arial Narrow"/>
              </a:rPr>
              <a:t>Given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a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55" dirty="0">
                <a:latin typeface="Arial Narrow"/>
                <a:cs typeface="Arial Narrow"/>
              </a:rPr>
              <a:t>string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Arial Narrow"/>
                <a:cs typeface="Arial Narrow"/>
              </a:rPr>
              <a:t>,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compute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spc="60" dirty="0">
                <a:latin typeface="Arial Narrow"/>
                <a:cs typeface="Arial Narrow"/>
              </a:rPr>
              <a:t>its</a:t>
            </a:r>
            <a:r>
              <a:rPr sz="1700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Arial Narrow"/>
                <a:cs typeface="Arial Narrow"/>
              </a:rPr>
              <a:t>hash</a:t>
            </a:r>
            <a:r>
              <a:rPr sz="1700" spc="15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Arial Narrow"/>
                <a:cs typeface="Arial Narrow"/>
              </a:rPr>
              <a:t>value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5" dirty="0"/>
              <a:t> </a:t>
            </a:r>
            <a:r>
              <a:rPr spc="5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Given</a:t>
            </a:r>
            <a:r>
              <a:rPr spc="150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spc="55" dirty="0"/>
              <a:t>string</a:t>
            </a:r>
            <a:r>
              <a:rPr spc="150" dirty="0"/>
              <a:t> </a:t>
            </a:r>
            <a:r>
              <a:rPr i="1" dirty="0">
                <a:latin typeface="Arial Narrow"/>
                <a:cs typeface="Arial Narrow"/>
              </a:rPr>
              <a:t>S</a:t>
            </a:r>
            <a:r>
              <a:rPr dirty="0"/>
              <a:t>,</a:t>
            </a:r>
            <a:r>
              <a:rPr spc="155" dirty="0"/>
              <a:t> </a:t>
            </a:r>
            <a:r>
              <a:rPr spc="60" dirty="0"/>
              <a:t>compute</a:t>
            </a:r>
            <a:r>
              <a:rPr spc="150" dirty="0"/>
              <a:t> </a:t>
            </a:r>
            <a:r>
              <a:rPr spc="60" dirty="0"/>
              <a:t>its</a:t>
            </a:r>
            <a:r>
              <a:rPr spc="150" dirty="0"/>
              <a:t> </a:t>
            </a:r>
            <a:r>
              <a:rPr dirty="0"/>
              <a:t>hash</a:t>
            </a:r>
            <a:r>
              <a:rPr spc="155" dirty="0"/>
              <a:t> </a:t>
            </a:r>
            <a:r>
              <a:rPr spc="-10" dirty="0"/>
              <a:t>value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dirty="0">
                <a:latin typeface="Arial Narrow"/>
                <a:cs typeface="Arial Narrow"/>
              </a:rPr>
              <a:t>S</a:t>
            </a:r>
            <a:r>
              <a:rPr i="1" spc="9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0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1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spc="-240" dirty="0">
                <a:latin typeface="Tahoma"/>
                <a:cs typeface="Tahom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10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95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/>
              <a:t>1</a:t>
            </a:r>
            <a:r>
              <a:rPr dirty="0">
                <a:latin typeface="Tahoma"/>
                <a:cs typeface="Tahoma"/>
              </a:rPr>
              <a:t>]</a:t>
            </a:r>
            <a:r>
              <a:rPr dirty="0"/>
              <a:t>,</a:t>
            </a:r>
            <a:r>
              <a:rPr spc="160" dirty="0"/>
              <a:t> </a:t>
            </a:r>
            <a:r>
              <a:rPr dirty="0"/>
              <a:t>where</a:t>
            </a:r>
            <a:r>
              <a:rPr spc="160" dirty="0"/>
              <a:t> </a:t>
            </a:r>
            <a:r>
              <a:rPr i="1" spc="-20" dirty="0">
                <a:latin typeface="Arial Narrow"/>
                <a:cs typeface="Arial Narrow"/>
              </a:rPr>
              <a:t>S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i="1" spc="-20" dirty="0">
                <a:latin typeface="Arial Narrow"/>
                <a:cs typeface="Arial Narrow"/>
              </a:rPr>
              <a:t>i</a:t>
            </a:r>
            <a:r>
              <a:rPr spc="-20" dirty="0">
                <a:latin typeface="Tahoma"/>
                <a:cs typeface="Tahoma"/>
              </a:rPr>
              <a:t>]</a:t>
            </a:r>
          </a:p>
          <a:p>
            <a:pPr marL="487680">
              <a:lnSpc>
                <a:spcPct val="100000"/>
              </a:lnSpc>
              <a:spcBef>
                <a:spcPts val="150"/>
              </a:spcBef>
            </a:pPr>
            <a:r>
              <a:rPr dirty="0"/>
              <a:t>are</a:t>
            </a:r>
            <a:r>
              <a:rPr spc="145" dirty="0"/>
              <a:t> </a:t>
            </a:r>
            <a:r>
              <a:rPr spc="50" dirty="0"/>
              <a:t>individual</a:t>
            </a:r>
            <a:r>
              <a:rPr spc="150" dirty="0"/>
              <a:t> </a:t>
            </a:r>
            <a:r>
              <a:rPr spc="-10" dirty="0"/>
              <a:t>characters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170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5" dirty="0"/>
              <a:t> </a:t>
            </a:r>
            <a:r>
              <a:rPr spc="5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Given</a:t>
            </a:r>
            <a:r>
              <a:rPr spc="150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spc="55" dirty="0"/>
              <a:t>string</a:t>
            </a:r>
            <a:r>
              <a:rPr spc="150" dirty="0"/>
              <a:t> </a:t>
            </a:r>
            <a:r>
              <a:rPr i="1" dirty="0">
                <a:latin typeface="Arial Narrow"/>
                <a:cs typeface="Arial Narrow"/>
              </a:rPr>
              <a:t>S</a:t>
            </a:r>
            <a:r>
              <a:rPr dirty="0"/>
              <a:t>,</a:t>
            </a:r>
            <a:r>
              <a:rPr spc="155" dirty="0"/>
              <a:t> </a:t>
            </a:r>
            <a:r>
              <a:rPr spc="60" dirty="0"/>
              <a:t>compute</a:t>
            </a:r>
            <a:r>
              <a:rPr spc="150" dirty="0"/>
              <a:t> </a:t>
            </a:r>
            <a:r>
              <a:rPr spc="60" dirty="0"/>
              <a:t>its</a:t>
            </a:r>
            <a:r>
              <a:rPr spc="150" dirty="0"/>
              <a:t> </a:t>
            </a:r>
            <a:r>
              <a:rPr dirty="0"/>
              <a:t>hash</a:t>
            </a:r>
            <a:r>
              <a:rPr spc="155" dirty="0"/>
              <a:t> </a:t>
            </a:r>
            <a:r>
              <a:rPr spc="-10" dirty="0"/>
              <a:t>value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dirty="0">
                <a:latin typeface="Arial Narrow"/>
                <a:cs typeface="Arial Narrow"/>
              </a:rPr>
              <a:t>S</a:t>
            </a:r>
            <a:r>
              <a:rPr i="1" spc="9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0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1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spc="-240" dirty="0">
                <a:latin typeface="Tahoma"/>
                <a:cs typeface="Tahom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10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95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/>
              <a:t>1</a:t>
            </a:r>
            <a:r>
              <a:rPr dirty="0">
                <a:latin typeface="Tahoma"/>
                <a:cs typeface="Tahoma"/>
              </a:rPr>
              <a:t>]</a:t>
            </a:r>
            <a:r>
              <a:rPr dirty="0"/>
              <a:t>,</a:t>
            </a:r>
            <a:r>
              <a:rPr spc="160" dirty="0"/>
              <a:t> </a:t>
            </a:r>
            <a:r>
              <a:rPr dirty="0"/>
              <a:t>where</a:t>
            </a:r>
            <a:r>
              <a:rPr spc="160" dirty="0"/>
              <a:t> </a:t>
            </a:r>
            <a:r>
              <a:rPr i="1" spc="-20" dirty="0">
                <a:latin typeface="Arial Narrow"/>
                <a:cs typeface="Arial Narrow"/>
              </a:rPr>
              <a:t>S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i="1" spc="-20" dirty="0">
                <a:latin typeface="Arial Narrow"/>
                <a:cs typeface="Arial Narrow"/>
              </a:rPr>
              <a:t>i</a:t>
            </a:r>
            <a:r>
              <a:rPr spc="-20" dirty="0">
                <a:latin typeface="Tahoma"/>
                <a:cs typeface="Tahoma"/>
              </a:rPr>
              <a:t>]</a:t>
            </a:r>
          </a:p>
          <a:p>
            <a:pPr marL="487680">
              <a:lnSpc>
                <a:spcPct val="100000"/>
              </a:lnSpc>
              <a:spcBef>
                <a:spcPts val="150"/>
              </a:spcBef>
            </a:pPr>
            <a:r>
              <a:rPr dirty="0"/>
              <a:t>are</a:t>
            </a:r>
            <a:r>
              <a:rPr spc="145" dirty="0"/>
              <a:t> </a:t>
            </a:r>
            <a:r>
              <a:rPr spc="50" dirty="0"/>
              <a:t>individual</a:t>
            </a:r>
            <a:r>
              <a:rPr spc="150" dirty="0"/>
              <a:t> </a:t>
            </a:r>
            <a:r>
              <a:rPr spc="-10" dirty="0"/>
              <a:t>characters</a:t>
            </a:r>
          </a:p>
          <a:p>
            <a:pPr marL="487680" marR="114935">
              <a:lnSpc>
                <a:spcPct val="107400"/>
              </a:lnSpc>
              <a:spcBef>
                <a:spcPts val="300"/>
              </a:spcBef>
            </a:pPr>
            <a:r>
              <a:rPr dirty="0"/>
              <a:t>We</a:t>
            </a:r>
            <a:r>
              <a:rPr spc="225" dirty="0"/>
              <a:t> </a:t>
            </a:r>
            <a:r>
              <a:rPr dirty="0"/>
              <a:t>should</a:t>
            </a:r>
            <a:r>
              <a:rPr spc="240" dirty="0"/>
              <a:t> </a:t>
            </a:r>
            <a:r>
              <a:rPr dirty="0"/>
              <a:t>use</a:t>
            </a:r>
            <a:r>
              <a:rPr spc="235" dirty="0"/>
              <a:t> </a:t>
            </a:r>
            <a:r>
              <a:rPr dirty="0"/>
              <a:t>all</a:t>
            </a:r>
            <a:r>
              <a:rPr spc="235" dirty="0"/>
              <a:t> </a:t>
            </a:r>
            <a:r>
              <a:rPr spc="60" dirty="0"/>
              <a:t>the</a:t>
            </a:r>
            <a:r>
              <a:rPr spc="235" dirty="0"/>
              <a:t> </a:t>
            </a:r>
            <a:r>
              <a:rPr dirty="0"/>
              <a:t>characters</a:t>
            </a:r>
            <a:r>
              <a:rPr spc="229" dirty="0"/>
              <a:t> </a:t>
            </a:r>
            <a:r>
              <a:rPr spc="65" dirty="0"/>
              <a:t>in</a:t>
            </a:r>
            <a:r>
              <a:rPr spc="235" dirty="0"/>
              <a:t> </a:t>
            </a:r>
            <a:r>
              <a:rPr spc="35" dirty="0"/>
              <a:t>the </a:t>
            </a:r>
            <a:r>
              <a:rPr dirty="0"/>
              <a:t>hash</a:t>
            </a:r>
            <a:r>
              <a:rPr spc="180" dirty="0"/>
              <a:t> </a:t>
            </a:r>
            <a:r>
              <a:rPr spc="6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170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Hashing</a:t>
            </a:r>
            <a:r>
              <a:rPr spc="225" dirty="0"/>
              <a:t> </a:t>
            </a:r>
            <a:r>
              <a:rPr spc="5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8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545"/>
              </a:spcBef>
            </a:pPr>
            <a:r>
              <a:rPr dirty="0"/>
              <a:t>Given</a:t>
            </a:r>
            <a:r>
              <a:rPr spc="150" dirty="0"/>
              <a:t> </a:t>
            </a:r>
            <a:r>
              <a:rPr dirty="0"/>
              <a:t>a</a:t>
            </a:r>
            <a:r>
              <a:rPr spc="150" dirty="0"/>
              <a:t> </a:t>
            </a:r>
            <a:r>
              <a:rPr spc="55" dirty="0"/>
              <a:t>string</a:t>
            </a:r>
            <a:r>
              <a:rPr spc="150" dirty="0"/>
              <a:t> </a:t>
            </a:r>
            <a:r>
              <a:rPr i="1" dirty="0">
                <a:latin typeface="Arial Narrow"/>
                <a:cs typeface="Arial Narrow"/>
              </a:rPr>
              <a:t>S</a:t>
            </a:r>
            <a:r>
              <a:rPr dirty="0"/>
              <a:t>,</a:t>
            </a:r>
            <a:r>
              <a:rPr spc="155" dirty="0"/>
              <a:t> </a:t>
            </a:r>
            <a:r>
              <a:rPr spc="60" dirty="0"/>
              <a:t>compute</a:t>
            </a:r>
            <a:r>
              <a:rPr spc="150" dirty="0"/>
              <a:t> </a:t>
            </a:r>
            <a:r>
              <a:rPr spc="60" dirty="0"/>
              <a:t>its</a:t>
            </a:r>
            <a:r>
              <a:rPr spc="150" dirty="0"/>
              <a:t> </a:t>
            </a:r>
            <a:r>
              <a:rPr dirty="0"/>
              <a:t>hash</a:t>
            </a:r>
            <a:r>
              <a:rPr spc="155" dirty="0"/>
              <a:t> </a:t>
            </a:r>
            <a:r>
              <a:rPr spc="-10" dirty="0"/>
              <a:t>value</a:t>
            </a:r>
          </a:p>
          <a:p>
            <a:pPr marL="487680">
              <a:lnSpc>
                <a:spcPct val="100000"/>
              </a:lnSpc>
              <a:spcBef>
                <a:spcPts val="450"/>
              </a:spcBef>
            </a:pPr>
            <a:r>
              <a:rPr i="1" dirty="0">
                <a:latin typeface="Arial Narrow"/>
                <a:cs typeface="Arial Narrow"/>
              </a:rPr>
              <a:t>S</a:t>
            </a:r>
            <a:r>
              <a:rPr i="1" spc="95" dirty="0">
                <a:latin typeface="Arial Narrow"/>
                <a:cs typeface="Arial Narrow"/>
              </a:rPr>
              <a:t> </a:t>
            </a:r>
            <a:r>
              <a:rPr dirty="0">
                <a:latin typeface="Tahoma"/>
                <a:cs typeface="Tahoma"/>
              </a:rPr>
              <a:t>=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0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i="1" spc="-105" dirty="0">
                <a:latin typeface="Arial Narrow"/>
                <a:cs typeface="Arial Narrow"/>
              </a:rPr>
              <a:t>S</a:t>
            </a:r>
            <a:r>
              <a:rPr spc="-105" dirty="0">
                <a:latin typeface="Tahoma"/>
                <a:cs typeface="Tahoma"/>
              </a:rPr>
              <a:t>[</a:t>
            </a:r>
            <a:r>
              <a:rPr spc="-105" dirty="0"/>
              <a:t>1</a:t>
            </a:r>
            <a:r>
              <a:rPr spc="-105" dirty="0">
                <a:latin typeface="Tahoma"/>
                <a:cs typeface="Tahoma"/>
              </a:rPr>
              <a:t>]</a:t>
            </a:r>
            <a:r>
              <a:rPr spc="-240" dirty="0">
                <a:latin typeface="Tahoma"/>
                <a:cs typeface="Tahom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10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160" dirty="0">
                <a:latin typeface="Verdana"/>
                <a:cs typeface="Verdana"/>
              </a:rPr>
              <a:t>.</a:t>
            </a:r>
            <a:r>
              <a:rPr i="1" spc="-305" dirty="0">
                <a:latin typeface="Verdana"/>
                <a:cs typeface="Verdana"/>
              </a:rPr>
              <a:t> 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i="1" spc="-75" dirty="0">
                <a:latin typeface="Arial Narrow"/>
                <a:cs typeface="Arial Narrow"/>
              </a:rPr>
              <a:t>S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95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/>
              <a:t>1</a:t>
            </a:r>
            <a:r>
              <a:rPr dirty="0">
                <a:latin typeface="Tahoma"/>
                <a:cs typeface="Tahoma"/>
              </a:rPr>
              <a:t>]</a:t>
            </a:r>
            <a:r>
              <a:rPr dirty="0"/>
              <a:t>,</a:t>
            </a:r>
            <a:r>
              <a:rPr spc="160" dirty="0"/>
              <a:t> </a:t>
            </a:r>
            <a:r>
              <a:rPr dirty="0"/>
              <a:t>where</a:t>
            </a:r>
            <a:r>
              <a:rPr spc="160" dirty="0"/>
              <a:t> </a:t>
            </a:r>
            <a:r>
              <a:rPr i="1" spc="-20" dirty="0">
                <a:latin typeface="Arial Narrow"/>
                <a:cs typeface="Arial Narrow"/>
              </a:rPr>
              <a:t>S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i="1" spc="-20" dirty="0">
                <a:latin typeface="Arial Narrow"/>
                <a:cs typeface="Arial Narrow"/>
              </a:rPr>
              <a:t>i</a:t>
            </a:r>
            <a:r>
              <a:rPr spc="-20" dirty="0">
                <a:latin typeface="Tahoma"/>
                <a:cs typeface="Tahoma"/>
              </a:rPr>
              <a:t>]</a:t>
            </a:r>
          </a:p>
          <a:p>
            <a:pPr marL="487680">
              <a:lnSpc>
                <a:spcPct val="100000"/>
              </a:lnSpc>
              <a:spcBef>
                <a:spcPts val="150"/>
              </a:spcBef>
            </a:pPr>
            <a:r>
              <a:rPr dirty="0"/>
              <a:t>are</a:t>
            </a:r>
            <a:r>
              <a:rPr spc="145" dirty="0"/>
              <a:t> </a:t>
            </a:r>
            <a:r>
              <a:rPr spc="50" dirty="0"/>
              <a:t>individual</a:t>
            </a:r>
            <a:r>
              <a:rPr spc="150" dirty="0"/>
              <a:t> </a:t>
            </a:r>
            <a:r>
              <a:rPr spc="-10" dirty="0"/>
              <a:t>characters</a:t>
            </a:r>
          </a:p>
          <a:p>
            <a:pPr marL="487680" marR="114935">
              <a:lnSpc>
                <a:spcPct val="107400"/>
              </a:lnSpc>
              <a:spcBef>
                <a:spcPts val="300"/>
              </a:spcBef>
            </a:pPr>
            <a:r>
              <a:rPr dirty="0"/>
              <a:t>We</a:t>
            </a:r>
            <a:r>
              <a:rPr spc="225" dirty="0"/>
              <a:t> </a:t>
            </a:r>
            <a:r>
              <a:rPr dirty="0"/>
              <a:t>should</a:t>
            </a:r>
            <a:r>
              <a:rPr spc="240" dirty="0"/>
              <a:t> </a:t>
            </a:r>
            <a:r>
              <a:rPr dirty="0"/>
              <a:t>use</a:t>
            </a:r>
            <a:r>
              <a:rPr spc="235" dirty="0"/>
              <a:t> </a:t>
            </a:r>
            <a:r>
              <a:rPr dirty="0"/>
              <a:t>all</a:t>
            </a:r>
            <a:r>
              <a:rPr spc="235" dirty="0"/>
              <a:t> </a:t>
            </a:r>
            <a:r>
              <a:rPr spc="60" dirty="0"/>
              <a:t>the</a:t>
            </a:r>
            <a:r>
              <a:rPr spc="235" dirty="0"/>
              <a:t> </a:t>
            </a:r>
            <a:r>
              <a:rPr dirty="0"/>
              <a:t>characters</a:t>
            </a:r>
            <a:r>
              <a:rPr spc="229" dirty="0"/>
              <a:t> </a:t>
            </a:r>
            <a:r>
              <a:rPr spc="65" dirty="0"/>
              <a:t>in</a:t>
            </a:r>
            <a:r>
              <a:rPr spc="235" dirty="0"/>
              <a:t> </a:t>
            </a:r>
            <a:r>
              <a:rPr spc="35" dirty="0"/>
              <a:t>the </a:t>
            </a:r>
            <a:r>
              <a:rPr dirty="0"/>
              <a:t>hash</a:t>
            </a:r>
            <a:r>
              <a:rPr spc="180" dirty="0"/>
              <a:t> </a:t>
            </a:r>
            <a:r>
              <a:rPr spc="60" dirty="0"/>
              <a:t>function</a:t>
            </a:r>
          </a:p>
          <a:p>
            <a:pPr marL="487680">
              <a:lnSpc>
                <a:spcPct val="100000"/>
              </a:lnSpc>
              <a:spcBef>
                <a:spcPts val="455"/>
              </a:spcBef>
            </a:pPr>
            <a:r>
              <a:rPr dirty="0"/>
              <a:t>Otherwise</a:t>
            </a:r>
            <a:r>
              <a:rPr spc="275" dirty="0"/>
              <a:t> </a:t>
            </a:r>
            <a:r>
              <a:rPr dirty="0"/>
              <a:t>there</a:t>
            </a:r>
            <a:r>
              <a:rPr spc="280" dirty="0"/>
              <a:t> </a:t>
            </a:r>
            <a:r>
              <a:rPr spc="75" dirty="0"/>
              <a:t>will</a:t>
            </a:r>
            <a:r>
              <a:rPr spc="280" dirty="0"/>
              <a:t> </a:t>
            </a:r>
            <a:r>
              <a:rPr dirty="0"/>
              <a:t>be</a:t>
            </a:r>
            <a:r>
              <a:rPr spc="280" dirty="0"/>
              <a:t> </a:t>
            </a:r>
            <a:r>
              <a:rPr spc="50" dirty="0"/>
              <a:t>many</a:t>
            </a:r>
            <a:r>
              <a:rPr spc="280" dirty="0"/>
              <a:t> </a:t>
            </a:r>
            <a:r>
              <a:rPr spc="-10" dirty="0"/>
              <a:t>collisions</a:t>
            </a:r>
          </a:p>
        </p:txBody>
      </p:sp>
      <p:sp>
        <p:nvSpPr>
          <p:cNvPr id="5" name="object 5"/>
          <p:cNvSpPr/>
          <p:nvPr/>
        </p:nvSpPr>
        <p:spPr>
          <a:xfrm>
            <a:off x="593725" y="11701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8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5950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4797</Words>
  <Application>Microsoft Office PowerPoint</Application>
  <PresentationFormat>Custom</PresentationFormat>
  <Paragraphs>658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5" baseType="lpstr">
      <vt:lpstr>Arial</vt:lpstr>
      <vt:lpstr>Arial Black</vt:lpstr>
      <vt:lpstr>Arial Narrow</vt:lpstr>
      <vt:lpstr>Calibri</vt:lpstr>
      <vt:lpstr>Cambria</vt:lpstr>
      <vt:lpstr>Georgia</vt:lpstr>
      <vt:lpstr>Gill Sans MT</vt:lpstr>
      <vt:lpstr>Palatino Linotype</vt:lpstr>
      <vt:lpstr>Tahoma</vt:lpstr>
      <vt:lpstr>Times New Roman</vt:lpstr>
      <vt:lpstr>Verdana</vt:lpstr>
      <vt:lpstr>Office Theme</vt:lpstr>
      <vt:lpstr>Hashing: Hash Functions</vt:lpstr>
      <vt:lpstr>Outline</vt:lpstr>
      <vt:lpstr>Phone Book</vt:lpstr>
      <vt:lpstr>PowerPoint Presentation</vt:lpstr>
      <vt:lpstr>PowerPoint Presentation</vt:lpstr>
      <vt:lpstr>PowerPoint Presentation</vt:lpstr>
      <vt:lpstr>Chaining for Phone Book</vt:lpstr>
      <vt:lpstr>Chaining for Phone Book</vt:lpstr>
      <vt:lpstr>Parameters</vt:lpstr>
      <vt:lpstr>Parameters</vt:lpstr>
      <vt:lpstr>Parameters</vt:lpstr>
      <vt:lpstr>Parameters</vt:lpstr>
      <vt:lpstr>Parameters</vt:lpstr>
      <vt:lpstr>Parameters</vt:lpstr>
      <vt:lpstr>Parameters</vt:lpstr>
      <vt:lpstr>Good Example</vt:lpstr>
      <vt:lpstr>Bad Example</vt:lpstr>
      <vt:lpstr>First Digits</vt:lpstr>
      <vt:lpstr>First Digits</vt:lpstr>
      <vt:lpstr>First Digits</vt:lpstr>
      <vt:lpstr>First Digits</vt:lpstr>
      <vt:lpstr>First Digits</vt:lpstr>
      <vt:lpstr>Last Digits</vt:lpstr>
      <vt:lpstr>Last Digits</vt:lpstr>
      <vt:lpstr>Last Digits</vt:lpstr>
      <vt:lpstr>Last Digits</vt:lpstr>
      <vt:lpstr>Random Value</vt:lpstr>
      <vt:lpstr>Random Value</vt:lpstr>
      <vt:lpstr>Random Value</vt:lpstr>
      <vt:lpstr>Random Value</vt:lpstr>
      <vt:lpstr>Random Value</vt:lpstr>
      <vt:lpstr>Good Hash Functions</vt:lpstr>
      <vt:lpstr>No Universal Hash Function</vt:lpstr>
      <vt:lpstr>PowerPoint Presentation</vt:lpstr>
      <vt:lpstr>PowerPoint Presentation</vt:lpstr>
      <vt:lpstr>PowerPoint Presentation</vt:lpstr>
      <vt:lpstr>PowerPoint Presentation</vt:lpstr>
      <vt:lpstr>Outline</vt:lpstr>
      <vt:lpstr>Idea</vt:lpstr>
      <vt:lpstr>Idea</vt:lpstr>
      <vt:lpstr>Idea</vt:lpstr>
      <vt:lpstr>Idea</vt:lpstr>
      <vt:lpstr>Idea</vt:lpstr>
      <vt:lpstr>Universal  Family</vt:lpstr>
      <vt:lpstr>Universal  Family</vt:lpstr>
      <vt:lpstr>Universal  Family</vt:lpstr>
      <vt:lpstr>Universal  Family</vt:lpstr>
      <vt:lpstr>Universal  Family</vt:lpstr>
      <vt:lpstr>How Randomization Works</vt:lpstr>
      <vt:lpstr>How Randomization Works</vt:lpstr>
      <vt:lpstr>How Randomization Works</vt:lpstr>
      <vt:lpstr>How Randomization Works</vt:lpstr>
      <vt:lpstr>How Randomization Works</vt:lpstr>
      <vt:lpstr>Load Factor</vt:lpstr>
      <vt:lpstr>Running Time</vt:lpstr>
      <vt:lpstr>Choosing Hash Table Size</vt:lpstr>
      <vt:lpstr>Choosing Hash Table Size</vt:lpstr>
      <vt:lpstr>Choosing Hash Table Size</vt:lpstr>
      <vt:lpstr>Choosing Hash Table Size</vt:lpstr>
      <vt:lpstr>Dynamic Hash Tables</vt:lpstr>
      <vt:lpstr>Dynamic Hash Tables</vt:lpstr>
      <vt:lpstr>Dynamic Hash Tables</vt:lpstr>
      <vt:lpstr>Dynamic Hash Tables</vt:lpstr>
      <vt:lpstr>Dynamic Hash Tables</vt:lpstr>
      <vt:lpstr>Dynamic Hash Tables</vt:lpstr>
      <vt:lpstr>Rehashing</vt:lpstr>
      <vt:lpstr>Rehashing</vt:lpstr>
      <vt:lpstr>Rehashing</vt:lpstr>
      <vt:lpstr>Rehashing</vt:lpstr>
      <vt:lpstr>Rehashing</vt:lpstr>
      <vt:lpstr>Rehashing</vt:lpstr>
      <vt:lpstr>Rehashing</vt:lpstr>
      <vt:lpstr>Rehashing</vt:lpstr>
      <vt:lpstr>Rehash Running Time</vt:lpstr>
      <vt:lpstr>Outline</vt:lpstr>
      <vt:lpstr>Hashing Phone Numbers</vt:lpstr>
      <vt:lpstr>Hashing Phone Numbers</vt:lpstr>
      <vt:lpstr>Hashing Phone Numbers</vt:lpstr>
      <vt:lpstr>Hashing Integers</vt:lpstr>
      <vt:lpstr>Hashing Phone Numbers</vt:lpstr>
      <vt:lpstr>Hashing Phone Numbers</vt:lpstr>
      <vt:lpstr>Hashing Phone Numbers</vt:lpstr>
      <vt:lpstr>Hashing Phone Numbers</vt:lpstr>
      <vt:lpstr>General Case</vt:lpstr>
      <vt:lpstr>General Case</vt:lpstr>
      <vt:lpstr>General Case</vt:lpstr>
      <vt:lpstr>General Case</vt:lpstr>
      <vt:lpstr>General Case</vt:lpstr>
      <vt:lpstr>Outline</vt:lpstr>
      <vt:lpstr>Lookup Phone Numbers by Name</vt:lpstr>
      <vt:lpstr>Lookup Phone Numbers by Name</vt:lpstr>
      <vt:lpstr>Lookup Phone Numbers by Name</vt:lpstr>
      <vt:lpstr>Lookup Phone Numbers by Name</vt:lpstr>
      <vt:lpstr>Lookup Phone Numbers by Name</vt:lpstr>
      <vt:lpstr>String Length Notation</vt:lpstr>
      <vt:lpstr>Hashing Strings</vt:lpstr>
      <vt:lpstr>Hashing Strings</vt:lpstr>
      <vt:lpstr>Hashing Strings</vt:lpstr>
      <vt:lpstr>Hashing Strings</vt:lpstr>
      <vt:lpstr>Hashing Strings</vt:lpstr>
      <vt:lpstr>Preparation</vt:lpstr>
      <vt:lpstr>Preparation</vt:lpstr>
      <vt:lpstr>Preparation</vt:lpstr>
      <vt:lpstr>Polynomial Hashing</vt:lpstr>
      <vt:lpstr>PolyHash(S, p, x)</vt:lpstr>
      <vt:lpstr>PolyHash(S, p, x)</vt:lpstr>
      <vt:lpstr>PolyHash(S, p, x)</vt:lpstr>
      <vt:lpstr>PolyHash(S, p, x)</vt:lpstr>
      <vt:lpstr>PolyHash(S, p, x)</vt:lpstr>
      <vt:lpstr>PolyHash(S, p, x)</vt:lpstr>
      <vt:lpstr>PolyHash(S, p, x)</vt:lpstr>
      <vt:lpstr>PolyHash(S, p, x)</vt:lpstr>
      <vt:lpstr>PolyHash(S, p, x)</vt:lpstr>
      <vt:lpstr>PolyHash(S, p, x)</vt:lpstr>
      <vt:lpstr>why</vt:lpstr>
      <vt:lpstr>Java Implementation</vt:lpstr>
      <vt:lpstr>Java Implementation</vt:lpstr>
      <vt:lpstr>Outline</vt:lpstr>
      <vt:lpstr>Lemma</vt:lpstr>
      <vt:lpstr>Cardinality Fix</vt:lpstr>
      <vt:lpstr>Cardinality Fix</vt:lpstr>
      <vt:lpstr>Cardinality Fix</vt:lpstr>
      <vt:lpstr>Cardinality Fix</vt:lpstr>
      <vt:lpstr>Cardinality Fix</vt:lpstr>
      <vt:lpstr>Cardinality Fix</vt:lpstr>
      <vt:lpstr>Lemma</vt:lpstr>
      <vt:lpstr>Polynomial Hashing</vt:lpstr>
      <vt:lpstr>Running Time</vt:lpstr>
      <vt:lpstr>Running Time</vt:lpstr>
      <vt:lpstr>Running Time</vt:lpstr>
      <vt:lpstr>Conclusion</vt:lpstr>
      <vt:lpstr>Mapping the to families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Hashing: Hash Functions</dc:title>
  <dc:subject>Algorithms and Data Structures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Luis Jaimes</cp:lastModifiedBy>
  <cp:revision>6</cp:revision>
  <dcterms:created xsi:type="dcterms:W3CDTF">2023-04-12T03:52:53Z</dcterms:created>
  <dcterms:modified xsi:type="dcterms:W3CDTF">2023-04-12T19:25:33Z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2018-03-03T00:00:00Z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XeTeX 0.99998</vt:lpwstr>
  </property>
  <property fmtid="{D5CDD505-2E9C-101B-9397-08002B2CF9AE}" pid="5" name="LastSaved">
    <vt:filetime>2018-03-03T00:00:00Z</vt:filetime>
  </property>
</Properties>
</file>