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63" r:id="rId4"/>
    <p:sldId id="264" r:id="rId5"/>
    <p:sldId id="325" r:id="rId6"/>
    <p:sldId id="323" r:id="rId7"/>
    <p:sldId id="324" r:id="rId8"/>
    <p:sldId id="266" r:id="rId9"/>
    <p:sldId id="267" r:id="rId10"/>
    <p:sldId id="268" r:id="rId11"/>
    <p:sldId id="320" r:id="rId12"/>
    <p:sldId id="321" r:id="rId13"/>
    <p:sldId id="322" r:id="rId14"/>
    <p:sldId id="316" r:id="rId15"/>
    <p:sldId id="273" r:id="rId16"/>
    <p:sldId id="313" r:id="rId17"/>
    <p:sldId id="314" r:id="rId18"/>
    <p:sldId id="315" r:id="rId19"/>
    <p:sldId id="274" r:id="rId20"/>
    <p:sldId id="318" r:id="rId21"/>
    <p:sldId id="319" r:id="rId22"/>
  </p:sldIdLst>
  <p:sldSz cx="13004800" cy="9753600"/>
  <p:notesSz cx="13004800" cy="9753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722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0100" y="342900"/>
            <a:ext cx="2272665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1">
                <a:solidFill>
                  <a:srgbClr val="D5D5D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889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13004800" y="0"/>
                </a:moveTo>
                <a:lnTo>
                  <a:pt x="0" y="0"/>
                </a:lnTo>
                <a:lnTo>
                  <a:pt x="0" y="9753600"/>
                </a:lnTo>
                <a:lnTo>
                  <a:pt x="13004800" y="97536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F2F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1">
                <a:solidFill>
                  <a:srgbClr val="D5D5D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889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889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889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889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13004800" y="0"/>
                </a:moveTo>
                <a:lnTo>
                  <a:pt x="0" y="0"/>
                </a:lnTo>
                <a:lnTo>
                  <a:pt x="0" y="9753600"/>
                </a:lnTo>
                <a:lnTo>
                  <a:pt x="13004800" y="97536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F2F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25500" y="990573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4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100" y="342900"/>
            <a:ext cx="7071359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16600" y="2527300"/>
            <a:ext cx="6568440" cy="320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1">
                <a:solidFill>
                  <a:srgbClr val="D5D5D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357100" y="9344253"/>
            <a:ext cx="281940" cy="206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889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guru99.com/cpp-lis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www.geeksforgeeks.org/list-cpp-stl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778500" y="2349500"/>
            <a:ext cx="6515100" cy="0"/>
          </a:xfrm>
          <a:custGeom>
            <a:avLst/>
            <a:gdLst/>
            <a:ahLst/>
            <a:cxnLst/>
            <a:rect l="l" t="t" r="r" b="b"/>
            <a:pathLst>
              <a:path w="6515100">
                <a:moveTo>
                  <a:pt x="0" y="0"/>
                </a:moveTo>
                <a:lnTo>
                  <a:pt x="651510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16600" y="1612900"/>
            <a:ext cx="2290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125" algn="l"/>
              </a:tabLst>
            </a:pPr>
            <a:r>
              <a:rPr sz="3600" b="1" cap="small" spc="90" dirty="0">
                <a:latin typeface="Century Gothic"/>
                <a:cs typeface="Century Gothic"/>
              </a:rPr>
              <a:t>3.</a:t>
            </a:r>
            <a:r>
              <a:rPr sz="3600" b="1" cap="small" dirty="0">
                <a:latin typeface="Century Gothic"/>
                <a:cs typeface="Century Gothic"/>
              </a:rPr>
              <a:t>	</a:t>
            </a:r>
            <a:r>
              <a:rPr sz="3600" b="1" cap="small" spc="-65" dirty="0">
                <a:latin typeface="Century Gothic"/>
                <a:cs typeface="Century Gothic"/>
              </a:rPr>
              <a:t>Graphs</a:t>
            </a:r>
            <a:r>
              <a:rPr lang="en-US" sz="3600" b="1" cap="small" spc="-65" dirty="0">
                <a:latin typeface="Century Gothic"/>
                <a:cs typeface="Century Gothic"/>
              </a:rPr>
              <a:t> </a:t>
            </a:r>
            <a:endParaRPr sz="3600" dirty="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1500"/>
              </a:spcBef>
              <a:buFont typeface="Tahoma"/>
              <a:buChar char="‣"/>
              <a:tabLst>
                <a:tab pos="330200" algn="l"/>
              </a:tabLst>
            </a:pPr>
            <a:r>
              <a:rPr sz="3000" spc="70" dirty="0">
                <a:solidFill>
                  <a:srgbClr val="000000"/>
                </a:solidFill>
              </a:rPr>
              <a:t>basic</a:t>
            </a:r>
            <a:r>
              <a:rPr sz="3000" spc="19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definitions</a:t>
            </a:r>
            <a:r>
              <a:rPr sz="3000" spc="195" dirty="0">
                <a:solidFill>
                  <a:srgbClr val="000000"/>
                </a:solidFill>
              </a:rPr>
              <a:t> </a:t>
            </a:r>
            <a:r>
              <a:rPr sz="3000" spc="75" dirty="0">
                <a:solidFill>
                  <a:srgbClr val="000000"/>
                </a:solidFill>
              </a:rPr>
              <a:t>and</a:t>
            </a:r>
            <a:r>
              <a:rPr sz="3000" spc="195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applications</a:t>
            </a:r>
            <a:endParaRPr sz="3000" dirty="0"/>
          </a:p>
          <a:p>
            <a:pPr marL="330200" indent="-317500">
              <a:lnSpc>
                <a:spcPct val="100000"/>
              </a:lnSpc>
              <a:spcBef>
                <a:spcPts val="1400"/>
              </a:spcBef>
              <a:buFont typeface="Tahoma"/>
              <a:buChar char="‣"/>
              <a:tabLst>
                <a:tab pos="330200" algn="l"/>
              </a:tabLst>
            </a:pPr>
            <a:r>
              <a:rPr sz="3000" spc="70" dirty="0"/>
              <a:t>graph</a:t>
            </a:r>
            <a:r>
              <a:rPr sz="3000" spc="190" dirty="0"/>
              <a:t> </a:t>
            </a:r>
            <a:r>
              <a:rPr sz="3000" dirty="0"/>
              <a:t>connectivity</a:t>
            </a:r>
            <a:r>
              <a:rPr sz="3000" spc="190" dirty="0"/>
              <a:t> </a:t>
            </a:r>
            <a:r>
              <a:rPr sz="3000" spc="75" dirty="0"/>
              <a:t>and</a:t>
            </a:r>
            <a:r>
              <a:rPr sz="3000" spc="190" dirty="0"/>
              <a:t> </a:t>
            </a:r>
            <a:r>
              <a:rPr sz="3000" spc="70" dirty="0"/>
              <a:t>graph</a:t>
            </a:r>
            <a:r>
              <a:rPr sz="3000" spc="195" dirty="0"/>
              <a:t> </a:t>
            </a:r>
            <a:r>
              <a:rPr sz="3000" spc="-10" dirty="0"/>
              <a:t>traversal</a:t>
            </a:r>
            <a:endParaRPr sz="3000" dirty="0"/>
          </a:p>
          <a:p>
            <a:pPr marL="330200" indent="-317500">
              <a:lnSpc>
                <a:spcPct val="100000"/>
              </a:lnSpc>
              <a:spcBef>
                <a:spcPts val="1400"/>
              </a:spcBef>
              <a:buFont typeface="Tahoma"/>
              <a:buChar char="‣"/>
              <a:tabLst>
                <a:tab pos="330200" algn="l"/>
              </a:tabLst>
            </a:pPr>
            <a:r>
              <a:rPr sz="3000" spc="-10" dirty="0"/>
              <a:t>testing</a:t>
            </a:r>
            <a:r>
              <a:rPr sz="3000" spc="-85" dirty="0"/>
              <a:t> </a:t>
            </a:r>
            <a:r>
              <a:rPr sz="3000" spc="-10" dirty="0"/>
              <a:t>bipartiteness</a:t>
            </a:r>
            <a:endParaRPr sz="3000" dirty="0"/>
          </a:p>
          <a:p>
            <a:pPr marL="330200" indent="-317500">
              <a:lnSpc>
                <a:spcPct val="100000"/>
              </a:lnSpc>
              <a:spcBef>
                <a:spcPts val="1400"/>
              </a:spcBef>
              <a:buFont typeface="Tahoma"/>
              <a:buChar char="‣"/>
              <a:tabLst>
                <a:tab pos="330200" algn="l"/>
              </a:tabLst>
            </a:pPr>
            <a:r>
              <a:rPr sz="3000" dirty="0"/>
              <a:t>connectivity</a:t>
            </a:r>
            <a:r>
              <a:rPr sz="3000" spc="280" dirty="0"/>
              <a:t> </a:t>
            </a:r>
            <a:r>
              <a:rPr sz="3000" dirty="0"/>
              <a:t>in</a:t>
            </a:r>
            <a:r>
              <a:rPr sz="3000" spc="280" dirty="0"/>
              <a:t> </a:t>
            </a:r>
            <a:r>
              <a:rPr sz="3000" dirty="0"/>
              <a:t>directed</a:t>
            </a:r>
            <a:r>
              <a:rPr sz="3000" spc="280" dirty="0"/>
              <a:t> </a:t>
            </a:r>
            <a:r>
              <a:rPr sz="3000" spc="45" dirty="0"/>
              <a:t>graphs</a:t>
            </a:r>
            <a:endParaRPr sz="3000" dirty="0"/>
          </a:p>
          <a:p>
            <a:pPr marL="330200" indent="-317500">
              <a:lnSpc>
                <a:spcPct val="100000"/>
              </a:lnSpc>
              <a:spcBef>
                <a:spcPts val="1400"/>
              </a:spcBef>
              <a:buFont typeface="Tahoma"/>
              <a:buChar char="‣"/>
              <a:tabLst>
                <a:tab pos="330200" algn="l"/>
              </a:tabLst>
            </a:pPr>
            <a:r>
              <a:rPr sz="3000" spc="229" dirty="0"/>
              <a:t>DAGs</a:t>
            </a:r>
            <a:r>
              <a:rPr sz="3000" spc="325" dirty="0"/>
              <a:t> </a:t>
            </a:r>
            <a:r>
              <a:rPr sz="3000" spc="75" dirty="0"/>
              <a:t>and</a:t>
            </a:r>
            <a:r>
              <a:rPr sz="3000" spc="325" dirty="0"/>
              <a:t> </a:t>
            </a:r>
            <a:r>
              <a:rPr sz="3000" dirty="0"/>
              <a:t>topological</a:t>
            </a:r>
            <a:r>
              <a:rPr sz="3000" spc="325" dirty="0"/>
              <a:t> </a:t>
            </a:r>
            <a:r>
              <a:rPr sz="3000" spc="40" dirty="0"/>
              <a:t>ordering</a:t>
            </a:r>
            <a:endParaRPr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7100" y="4163907"/>
            <a:ext cx="11569700" cy="4547870"/>
          </a:xfrm>
          <a:custGeom>
            <a:avLst/>
            <a:gdLst/>
            <a:ahLst/>
            <a:cxnLst/>
            <a:rect l="l" t="t" r="r" b="b"/>
            <a:pathLst>
              <a:path w="11569700" h="4547870">
                <a:moveTo>
                  <a:pt x="0" y="0"/>
                </a:moveTo>
                <a:lnTo>
                  <a:pt x="11569701" y="0"/>
                </a:lnTo>
                <a:lnTo>
                  <a:pt x="11569701" y="4547780"/>
                </a:lnTo>
                <a:lnTo>
                  <a:pt x="0" y="45477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5500" y="990573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4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2047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Rooted</a:t>
            </a:r>
            <a:r>
              <a:rPr spc="35" dirty="0"/>
              <a:t> </a:t>
            </a:r>
            <a:r>
              <a:rPr spc="-25" dirty="0"/>
              <a:t>trees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0100" y="1333500"/>
            <a:ext cx="10525760" cy="135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Lucida Sans"/>
                <a:cs typeface="Lucida Sans"/>
              </a:rPr>
              <a:t>Given</a:t>
            </a:r>
            <a:r>
              <a:rPr sz="2400" spc="-2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a</a:t>
            </a:r>
            <a:r>
              <a:rPr sz="2400" spc="-2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tree</a:t>
            </a:r>
            <a:r>
              <a:rPr sz="2400" spc="-25" dirty="0">
                <a:latin typeface="Lucida Sans"/>
                <a:cs typeface="Lucida Sans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Lucida Sans"/>
                <a:cs typeface="Lucida Sans"/>
              </a:rPr>
              <a:t>,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choose</a:t>
            </a:r>
            <a:r>
              <a:rPr sz="2400" spc="-2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a</a:t>
            </a:r>
            <a:r>
              <a:rPr sz="2400" spc="-2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root</a:t>
            </a:r>
            <a:r>
              <a:rPr sz="2400" spc="-2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node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r</a:t>
            </a:r>
            <a:r>
              <a:rPr sz="2400" i="1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Lucida Sans"/>
                <a:cs typeface="Lucida Sans"/>
              </a:rPr>
              <a:t>and</a:t>
            </a:r>
            <a:r>
              <a:rPr sz="2400" spc="-2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orient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each</a:t>
            </a:r>
            <a:r>
              <a:rPr sz="2400" spc="-2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edge</a:t>
            </a:r>
            <a:r>
              <a:rPr sz="2400" spc="-25" dirty="0">
                <a:latin typeface="Lucida Sans"/>
                <a:cs typeface="Lucida Sans"/>
              </a:rPr>
              <a:t> </a:t>
            </a:r>
            <a:r>
              <a:rPr sz="2400" spc="55" dirty="0">
                <a:latin typeface="Lucida Sans"/>
                <a:cs typeface="Lucida Sans"/>
              </a:rPr>
              <a:t>away</a:t>
            </a:r>
            <a:r>
              <a:rPr sz="2400" spc="-2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from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r</a:t>
            </a:r>
            <a:r>
              <a:rPr sz="2400" spc="-25" dirty="0">
                <a:latin typeface="Lucida Sans"/>
                <a:cs typeface="Lucida Sans"/>
              </a:rPr>
              <a:t>.</a:t>
            </a:r>
            <a:endParaRPr sz="2400" dirty="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00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976755" algn="l"/>
              </a:tabLst>
            </a:pPr>
            <a:r>
              <a:rPr sz="2400" spc="-10" dirty="0">
                <a:solidFill>
                  <a:srgbClr val="0048AA"/>
                </a:solidFill>
                <a:latin typeface="Lucida Sans"/>
                <a:cs typeface="Lucida Sans"/>
              </a:rPr>
              <a:t>Importance.</a:t>
            </a:r>
            <a:r>
              <a:rPr sz="2400" dirty="0">
                <a:solidFill>
                  <a:srgbClr val="0048AA"/>
                </a:solidFill>
                <a:latin typeface="Lucida Sans"/>
                <a:cs typeface="Lucida Sans"/>
              </a:rPr>
              <a:t>	</a:t>
            </a:r>
            <a:r>
              <a:rPr sz="2400" dirty="0">
                <a:latin typeface="Lucida Sans"/>
                <a:cs typeface="Lucida Sans"/>
              </a:rPr>
              <a:t>Models</a:t>
            </a:r>
            <a:r>
              <a:rPr sz="2400" spc="-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hierarchical</a:t>
            </a:r>
            <a:r>
              <a:rPr sz="2400" spc="-5" dirty="0">
                <a:latin typeface="Lucida Sans"/>
                <a:cs typeface="Lucida Sans"/>
              </a:rPr>
              <a:t> </a:t>
            </a:r>
            <a:r>
              <a:rPr sz="2400" spc="-10" dirty="0">
                <a:latin typeface="Lucida Sans"/>
                <a:cs typeface="Lucida Sans"/>
              </a:rPr>
              <a:t>structure.</a:t>
            </a:r>
            <a:endParaRPr sz="2400" dirty="0">
              <a:latin typeface="Lucida Sans"/>
              <a:cs typeface="Lucida San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7100" y="4163907"/>
            <a:ext cx="10102745" cy="34290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111500" y="8026400"/>
            <a:ext cx="687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2323"/>
                </a:solidFill>
                <a:latin typeface="Tahoma"/>
                <a:cs typeface="Tahoma"/>
              </a:rPr>
              <a:t>a</a:t>
            </a:r>
            <a:r>
              <a:rPr sz="1800" b="1" spc="40" dirty="0">
                <a:solidFill>
                  <a:srgbClr val="232323"/>
                </a:solidFill>
                <a:latin typeface="Tahoma"/>
                <a:cs typeface="Tahoma"/>
              </a:rPr>
              <a:t> </a:t>
            </a:r>
            <a:r>
              <a:rPr sz="1800" b="1" spc="-20" dirty="0">
                <a:solidFill>
                  <a:srgbClr val="232323"/>
                </a:solidFill>
                <a:latin typeface="Tahoma"/>
                <a:cs typeface="Tahoma"/>
              </a:rPr>
              <a:t>tree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934200" y="8039100"/>
            <a:ext cx="3057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2323"/>
                </a:solidFill>
                <a:latin typeface="Tahoma"/>
                <a:cs typeface="Tahoma"/>
              </a:rPr>
              <a:t>the</a:t>
            </a:r>
            <a:r>
              <a:rPr sz="1800" b="1" spc="40" dirty="0">
                <a:solidFill>
                  <a:srgbClr val="232323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32323"/>
                </a:solidFill>
                <a:latin typeface="Tahoma"/>
                <a:cs typeface="Tahoma"/>
              </a:rPr>
              <a:t>same</a:t>
            </a:r>
            <a:r>
              <a:rPr sz="1800" b="1" spc="45" dirty="0">
                <a:solidFill>
                  <a:srgbClr val="232323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32323"/>
                </a:solidFill>
                <a:latin typeface="Tahoma"/>
                <a:cs typeface="Tahoma"/>
              </a:rPr>
              <a:t>tree,</a:t>
            </a:r>
            <a:r>
              <a:rPr sz="1800" b="1" spc="40" dirty="0">
                <a:solidFill>
                  <a:srgbClr val="232323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32323"/>
                </a:solidFill>
                <a:latin typeface="Tahoma"/>
                <a:cs typeface="Tahoma"/>
              </a:rPr>
              <a:t>rooted</a:t>
            </a:r>
            <a:r>
              <a:rPr sz="1800" b="1" spc="40" dirty="0">
                <a:solidFill>
                  <a:srgbClr val="232323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32323"/>
                </a:solidFill>
                <a:latin typeface="Tahoma"/>
                <a:cs typeface="Tahoma"/>
              </a:rPr>
              <a:t>at</a:t>
            </a:r>
            <a:r>
              <a:rPr sz="1800" b="1" spc="40" dirty="0">
                <a:solidFill>
                  <a:srgbClr val="232323"/>
                </a:solidFill>
                <a:latin typeface="Tahoma"/>
                <a:cs typeface="Tahoma"/>
              </a:rPr>
              <a:t> </a:t>
            </a:r>
            <a:r>
              <a:rPr sz="1800" b="1" spc="-50" dirty="0">
                <a:solidFill>
                  <a:srgbClr val="232323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12400" y="5930900"/>
            <a:ext cx="143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solidFill>
                  <a:srgbClr val="0048AA"/>
                </a:solidFill>
                <a:latin typeface="Lucida Sans"/>
                <a:cs typeface="Lucida Sans"/>
              </a:rPr>
              <a:t>v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96600" y="7086600"/>
            <a:ext cx="1247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48AA"/>
                </a:solidFill>
                <a:latin typeface="Lucida Sans"/>
                <a:cs typeface="Lucida Sans"/>
              </a:rPr>
              <a:t>a</a:t>
            </a:r>
            <a:r>
              <a:rPr sz="1800" spc="-15" dirty="0">
                <a:solidFill>
                  <a:srgbClr val="0048AA"/>
                </a:solidFill>
                <a:latin typeface="Lucida Sans"/>
                <a:cs typeface="Lucida Sans"/>
              </a:rPr>
              <a:t> </a:t>
            </a:r>
            <a:r>
              <a:rPr sz="1800" dirty="0">
                <a:solidFill>
                  <a:srgbClr val="0048AA"/>
                </a:solidFill>
                <a:latin typeface="Lucida Sans"/>
                <a:cs typeface="Lucida Sans"/>
              </a:rPr>
              <a:t>child</a:t>
            </a:r>
            <a:r>
              <a:rPr sz="1800" spc="-15" dirty="0">
                <a:solidFill>
                  <a:srgbClr val="0048AA"/>
                </a:solidFill>
                <a:latin typeface="Lucida Sans"/>
                <a:cs typeface="Lucida Sans"/>
              </a:rPr>
              <a:t> </a:t>
            </a:r>
            <a:r>
              <a:rPr sz="1800" dirty="0">
                <a:solidFill>
                  <a:srgbClr val="0048AA"/>
                </a:solidFill>
                <a:latin typeface="Lucida Sans"/>
                <a:cs typeface="Lucida Sans"/>
              </a:rPr>
              <a:t>of</a:t>
            </a:r>
            <a:r>
              <a:rPr sz="1800" spc="-15" dirty="0">
                <a:solidFill>
                  <a:srgbClr val="0048AA"/>
                </a:solidFill>
                <a:latin typeface="Lucida Sans"/>
                <a:cs typeface="Lucida Sans"/>
              </a:rPr>
              <a:t> </a:t>
            </a:r>
            <a:r>
              <a:rPr sz="1800" spc="40" dirty="0">
                <a:solidFill>
                  <a:srgbClr val="0048AA"/>
                </a:solidFill>
                <a:latin typeface="Lucida Sans"/>
                <a:cs typeface="Lucida Sans"/>
              </a:rPr>
              <a:t>v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29600" y="4254500"/>
            <a:ext cx="2393950" cy="820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48AA"/>
                </a:solidFill>
                <a:latin typeface="Lucida Sans"/>
                <a:cs typeface="Lucida Sans"/>
              </a:rPr>
              <a:t>root</a:t>
            </a:r>
            <a:r>
              <a:rPr sz="1800" spc="-45" dirty="0">
                <a:solidFill>
                  <a:srgbClr val="0048AA"/>
                </a:solidFill>
                <a:latin typeface="Lucida Sans"/>
                <a:cs typeface="Lucida Sans"/>
              </a:rPr>
              <a:t> </a:t>
            </a:r>
            <a:r>
              <a:rPr sz="1800" spc="-50" dirty="0">
                <a:solidFill>
                  <a:srgbClr val="0048AA"/>
                </a:solidFill>
                <a:latin typeface="Lucida Sans"/>
                <a:cs typeface="Lucida Sans"/>
              </a:rPr>
              <a:t>r</a:t>
            </a:r>
            <a:endParaRPr sz="18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Lucida Sans"/>
              <a:cs typeface="Lucida Sans"/>
            </a:endParaRPr>
          </a:p>
          <a:p>
            <a:pPr marL="736600">
              <a:lnSpc>
                <a:spcPct val="100000"/>
              </a:lnSpc>
            </a:pPr>
            <a:r>
              <a:rPr sz="1800" dirty="0">
                <a:solidFill>
                  <a:srgbClr val="0048AA"/>
                </a:solidFill>
                <a:latin typeface="Lucida Sans"/>
                <a:cs typeface="Lucida Sans"/>
              </a:rPr>
              <a:t>the</a:t>
            </a:r>
            <a:r>
              <a:rPr sz="1800" spc="-40" dirty="0">
                <a:solidFill>
                  <a:srgbClr val="0048AA"/>
                </a:solidFill>
                <a:latin typeface="Lucida Sans"/>
                <a:cs typeface="Lucida Sans"/>
              </a:rPr>
              <a:t> </a:t>
            </a:r>
            <a:r>
              <a:rPr sz="1800" dirty="0">
                <a:solidFill>
                  <a:srgbClr val="0048AA"/>
                </a:solidFill>
                <a:latin typeface="Lucida Sans"/>
                <a:cs typeface="Lucida Sans"/>
              </a:rPr>
              <a:t>parent</a:t>
            </a:r>
            <a:r>
              <a:rPr sz="1800" spc="-40" dirty="0">
                <a:solidFill>
                  <a:srgbClr val="0048AA"/>
                </a:solidFill>
                <a:latin typeface="Lucida Sans"/>
                <a:cs typeface="Lucida Sans"/>
              </a:rPr>
              <a:t> </a:t>
            </a:r>
            <a:r>
              <a:rPr sz="1800" dirty="0">
                <a:solidFill>
                  <a:srgbClr val="0048AA"/>
                </a:solidFill>
                <a:latin typeface="Lucida Sans"/>
                <a:cs typeface="Lucida Sans"/>
              </a:rPr>
              <a:t>of</a:t>
            </a:r>
            <a:r>
              <a:rPr sz="1800" spc="-40" dirty="0">
                <a:solidFill>
                  <a:srgbClr val="0048AA"/>
                </a:solidFill>
                <a:latin typeface="Lucida Sans"/>
                <a:cs typeface="Lucida Sans"/>
              </a:rPr>
              <a:t> </a:t>
            </a:r>
            <a:r>
              <a:rPr sz="1800" spc="30" dirty="0">
                <a:solidFill>
                  <a:srgbClr val="0048AA"/>
                </a:solidFill>
                <a:latin typeface="Lucida Sans"/>
                <a:cs typeface="Lucida Sans"/>
              </a:rPr>
              <a:t>v</a:t>
            </a:r>
            <a:endParaRPr sz="18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85BA-2566-8F0D-5125-6B97B37FE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2900"/>
            <a:ext cx="7071359" cy="430887"/>
          </a:xfrm>
        </p:spPr>
        <p:txBody>
          <a:bodyPr/>
          <a:lstStyle/>
          <a:p>
            <a:r>
              <a:rPr lang="en-US" dirty="0"/>
              <a:t>Graph 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40F08-9DC4-BBF7-36E2-1F8A127A2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62" y="1638300"/>
            <a:ext cx="12030075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36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C7734B-DD42-E096-72F3-8E90BBA44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143000"/>
            <a:ext cx="7324725" cy="819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DCAAA-D931-41AA-90AD-27781C78C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2362200"/>
            <a:ext cx="8915400" cy="603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75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D5ECF6-A6C0-184E-54A2-88B6D1DB0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319212"/>
            <a:ext cx="11839575" cy="71151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5613DC-FEE3-5D5E-99A2-68DA656839EC}"/>
              </a:ext>
            </a:extLst>
          </p:cNvPr>
          <p:cNvSpPr/>
          <p:nvPr/>
        </p:nvSpPr>
        <p:spPr>
          <a:xfrm>
            <a:off x="11964987" y="7953375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94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5B8A1-BFA2-2CAA-0B71-65550409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2900"/>
            <a:ext cx="7071359" cy="430887"/>
          </a:xfrm>
        </p:spPr>
        <p:txBody>
          <a:bodyPr/>
          <a:lstStyle/>
          <a:p>
            <a:r>
              <a:rPr lang="en-US" dirty="0"/>
              <a:t>How to explore a graph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1799C8-7CAB-A4AA-3CBD-234E0C07A5E6}"/>
              </a:ext>
            </a:extLst>
          </p:cNvPr>
          <p:cNvSpPr txBox="1">
            <a:spLocks/>
          </p:cNvSpPr>
          <p:nvPr/>
        </p:nvSpPr>
        <p:spPr>
          <a:xfrm>
            <a:off x="939800" y="2667000"/>
            <a:ext cx="7071359" cy="2585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dirty="0"/>
              <a:t>BSF: </a:t>
            </a:r>
            <a:r>
              <a:rPr lang="en-US" b="1" i="0" dirty="0">
                <a:solidFill>
                  <a:srgbClr val="273239"/>
                </a:solidFill>
                <a:effectLst/>
                <a:latin typeface="sofia-pro"/>
              </a:rPr>
              <a:t>Breadth First Search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US" dirty="0"/>
              <a:t>DFS: </a:t>
            </a:r>
            <a:r>
              <a:rPr lang="en-US" b="1" i="0" dirty="0">
                <a:solidFill>
                  <a:srgbClr val="273239"/>
                </a:solidFill>
                <a:effectLst/>
                <a:latin typeface="sofia-pro"/>
              </a:rPr>
              <a:t>Depth First Search (Next set of slides)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01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3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4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Breadth-</a:t>
            </a:r>
            <a:r>
              <a:rPr dirty="0"/>
              <a:t>first</a:t>
            </a:r>
            <a:r>
              <a:rPr spc="40" dirty="0"/>
              <a:t> </a:t>
            </a:r>
            <a:r>
              <a:rPr spc="-10" dirty="0"/>
              <a:t>search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0100" y="1216660"/>
            <a:ext cx="10570845" cy="99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900"/>
              </a:lnSpc>
              <a:spcBef>
                <a:spcPts val="100"/>
              </a:spcBef>
              <a:tabLst>
                <a:tab pos="2146935" algn="l"/>
              </a:tabLst>
            </a:pPr>
            <a:r>
              <a:rPr sz="2400" dirty="0">
                <a:solidFill>
                  <a:srgbClr val="0048AA"/>
                </a:solidFill>
                <a:latin typeface="Lucida Sans"/>
                <a:cs typeface="Lucida Sans"/>
              </a:rPr>
              <a:t>BFS</a:t>
            </a:r>
            <a:r>
              <a:rPr sz="2400" spc="-15" dirty="0">
                <a:solidFill>
                  <a:srgbClr val="0048AA"/>
                </a:solidFill>
                <a:latin typeface="Lucida Sans"/>
                <a:cs typeface="Lucida Sans"/>
              </a:rPr>
              <a:t> </a:t>
            </a:r>
            <a:r>
              <a:rPr sz="2400" spc="-10" dirty="0">
                <a:solidFill>
                  <a:srgbClr val="0048AA"/>
                </a:solidFill>
                <a:latin typeface="Lucida Sans"/>
                <a:cs typeface="Lucida Sans"/>
              </a:rPr>
              <a:t>intuition.</a:t>
            </a:r>
            <a:r>
              <a:rPr sz="2400" dirty="0">
                <a:solidFill>
                  <a:srgbClr val="0048AA"/>
                </a:solidFill>
                <a:latin typeface="Lucida Sans"/>
                <a:cs typeface="Lucida Sans"/>
              </a:rPr>
              <a:t>	</a:t>
            </a:r>
            <a:r>
              <a:rPr sz="2400" dirty="0">
                <a:latin typeface="Lucida Sans"/>
                <a:cs typeface="Lucida Sans"/>
              </a:rPr>
              <a:t>Explore</a:t>
            </a:r>
            <a:r>
              <a:rPr sz="2400" spc="-1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outward</a:t>
            </a:r>
            <a:r>
              <a:rPr sz="2400" spc="-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from</a:t>
            </a:r>
            <a:r>
              <a:rPr sz="2400" spc="-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s</a:t>
            </a:r>
            <a:r>
              <a:rPr sz="2400" spc="-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in</a:t>
            </a:r>
            <a:r>
              <a:rPr sz="2400" spc="-1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all</a:t>
            </a:r>
            <a:r>
              <a:rPr sz="2400" spc="-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possible</a:t>
            </a:r>
            <a:r>
              <a:rPr sz="2400" spc="-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directions,</a:t>
            </a:r>
            <a:r>
              <a:rPr sz="2400" spc="-5" dirty="0">
                <a:latin typeface="Lucida Sans"/>
                <a:cs typeface="Lucida Sans"/>
              </a:rPr>
              <a:t> </a:t>
            </a:r>
            <a:r>
              <a:rPr sz="2400" spc="-10" dirty="0">
                <a:latin typeface="Lucida Sans"/>
                <a:cs typeface="Lucida Sans"/>
              </a:rPr>
              <a:t>adding </a:t>
            </a:r>
            <a:r>
              <a:rPr sz="2400" dirty="0">
                <a:latin typeface="Lucida Sans"/>
                <a:cs typeface="Lucida Sans"/>
              </a:rPr>
              <a:t>nodes</a:t>
            </a:r>
            <a:r>
              <a:rPr sz="2400" spc="-1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one</a:t>
            </a:r>
            <a:r>
              <a:rPr sz="2400" spc="-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“layer”</a:t>
            </a:r>
            <a:r>
              <a:rPr sz="2400" spc="-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at</a:t>
            </a:r>
            <a:r>
              <a:rPr sz="2400" spc="-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a</a:t>
            </a:r>
            <a:r>
              <a:rPr sz="2400" spc="-5" dirty="0">
                <a:latin typeface="Lucida Sans"/>
                <a:cs typeface="Lucida Sans"/>
              </a:rPr>
              <a:t> </a:t>
            </a:r>
            <a:r>
              <a:rPr sz="2400" spc="-10" dirty="0">
                <a:latin typeface="Lucida Sans"/>
                <a:cs typeface="Lucida Sans"/>
              </a:rPr>
              <a:t>time.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4700" y="3263900"/>
            <a:ext cx="2205990" cy="91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615"/>
              </a:lnSpc>
              <a:spcBef>
                <a:spcPts val="100"/>
              </a:spcBef>
            </a:pPr>
            <a:r>
              <a:rPr sz="2400" dirty="0">
                <a:solidFill>
                  <a:srgbClr val="0048AA"/>
                </a:solidFill>
                <a:latin typeface="Lucida Sans"/>
                <a:cs typeface="Lucida Sans"/>
              </a:rPr>
              <a:t>BFS</a:t>
            </a:r>
            <a:r>
              <a:rPr sz="2400" spc="-5" dirty="0">
                <a:solidFill>
                  <a:srgbClr val="0048AA"/>
                </a:solidFill>
                <a:latin typeface="Lucida Sans"/>
                <a:cs typeface="Lucida Sans"/>
              </a:rPr>
              <a:t> </a:t>
            </a:r>
            <a:r>
              <a:rPr sz="2400" spc="-10" dirty="0">
                <a:solidFill>
                  <a:srgbClr val="0048AA"/>
                </a:solidFill>
                <a:latin typeface="Lucida Sans"/>
                <a:cs typeface="Lucida Sans"/>
              </a:rPr>
              <a:t>algorithm.</a:t>
            </a:r>
            <a:endParaRPr sz="2400" dirty="0">
              <a:latin typeface="Lucida Sans"/>
              <a:cs typeface="Lucida Sans"/>
            </a:endParaRPr>
          </a:p>
          <a:p>
            <a:pPr marL="165100">
              <a:lnSpc>
                <a:spcPts val="4355"/>
              </a:lnSpc>
            </a:pPr>
            <a:r>
              <a:rPr sz="5775" spc="-127" baseline="-8658" dirty="0">
                <a:latin typeface="Microsoft JhengHei UI"/>
                <a:cs typeface="Microsoft JhengHei UI"/>
              </a:rPr>
              <a:t>・</a:t>
            </a:r>
            <a:r>
              <a:rPr sz="2400" i="1" dirty="0">
                <a:latin typeface="Times New Roman"/>
                <a:cs typeface="Times New Roman"/>
              </a:rPr>
              <a:t>L</a:t>
            </a:r>
            <a:r>
              <a:rPr sz="2400" baseline="-19097" dirty="0">
                <a:latin typeface="Times New Roman"/>
                <a:cs typeface="Times New Roman"/>
              </a:rPr>
              <a:t>0</a:t>
            </a:r>
            <a:r>
              <a:rPr sz="2400" spc="300" baseline="-19097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= { </a:t>
            </a:r>
            <a:r>
              <a:rPr sz="2400" i="1" dirty="0">
                <a:latin typeface="Times New Roman"/>
                <a:cs typeface="Times New Roman"/>
              </a:rPr>
              <a:t>s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}</a:t>
            </a:r>
            <a:r>
              <a:rPr sz="2400" spc="-25" dirty="0">
                <a:latin typeface="Lucida Sans"/>
                <a:cs typeface="Lucida Sans"/>
              </a:rPr>
              <a:t>.</a:t>
            </a:r>
            <a:endParaRPr sz="2400" dirty="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4046220"/>
            <a:ext cx="11059160" cy="25044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4210"/>
              </a:lnSpc>
              <a:spcBef>
                <a:spcPts val="90"/>
              </a:spcBef>
            </a:pPr>
            <a:r>
              <a:rPr sz="5775" spc="-127" baseline="-8658" dirty="0">
                <a:latin typeface="Microsoft JhengHei UI"/>
                <a:cs typeface="Microsoft JhengHei UI"/>
              </a:rPr>
              <a:t>・</a:t>
            </a:r>
            <a:r>
              <a:rPr sz="2400" i="1" dirty="0">
                <a:latin typeface="Times New Roman"/>
                <a:cs typeface="Times New Roman"/>
              </a:rPr>
              <a:t>L</a:t>
            </a:r>
            <a:r>
              <a:rPr sz="2400" baseline="-19097" dirty="0">
                <a:latin typeface="Times New Roman"/>
                <a:cs typeface="Times New Roman"/>
              </a:rPr>
              <a:t>1</a:t>
            </a:r>
            <a:r>
              <a:rPr sz="2400" spc="254" baseline="-19097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= </a:t>
            </a:r>
            <a:r>
              <a:rPr sz="2400" dirty="0">
                <a:latin typeface="Lucida Sans"/>
                <a:cs typeface="Lucida Sans"/>
              </a:rPr>
              <a:t>all</a:t>
            </a:r>
            <a:r>
              <a:rPr sz="2400" spc="-3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neighbors</a:t>
            </a:r>
            <a:r>
              <a:rPr sz="2400" spc="-4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of</a:t>
            </a:r>
            <a:r>
              <a:rPr sz="2400" spc="-40" dirty="0">
                <a:latin typeface="Lucida Sans"/>
                <a:cs typeface="Lucida Sans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L</a:t>
            </a:r>
            <a:r>
              <a:rPr sz="2400" spc="-37" baseline="-19097" dirty="0">
                <a:latin typeface="Times New Roman"/>
                <a:cs typeface="Times New Roman"/>
              </a:rPr>
              <a:t>0</a:t>
            </a:r>
            <a:r>
              <a:rPr sz="2400" spc="-25" dirty="0">
                <a:latin typeface="Lucida Sans"/>
                <a:cs typeface="Lucida Sans"/>
              </a:rPr>
              <a:t>.</a:t>
            </a:r>
            <a:endParaRPr sz="2400" dirty="0">
              <a:latin typeface="Lucida Sans"/>
              <a:cs typeface="Lucida Sans"/>
            </a:endParaRPr>
          </a:p>
          <a:p>
            <a:pPr marL="495300" marR="30480" indent="-457200">
              <a:lnSpc>
                <a:spcPts val="3800"/>
              </a:lnSpc>
              <a:spcBef>
                <a:spcPts val="400"/>
              </a:spcBef>
            </a:pPr>
            <a:r>
              <a:rPr sz="5775" spc="-127" baseline="-8658" dirty="0">
                <a:latin typeface="Microsoft JhengHei UI"/>
                <a:cs typeface="Microsoft JhengHei UI"/>
              </a:rPr>
              <a:t>・</a:t>
            </a:r>
            <a:r>
              <a:rPr sz="2400" i="1" dirty="0">
                <a:latin typeface="Times New Roman"/>
                <a:cs typeface="Times New Roman"/>
              </a:rPr>
              <a:t>L</a:t>
            </a:r>
            <a:r>
              <a:rPr sz="2400" baseline="-19097" dirty="0">
                <a:latin typeface="Times New Roman"/>
                <a:cs typeface="Times New Roman"/>
              </a:rPr>
              <a:t>2</a:t>
            </a:r>
            <a:r>
              <a:rPr sz="2400" spc="277" baseline="-19097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= </a:t>
            </a:r>
            <a:r>
              <a:rPr sz="2400" dirty="0">
                <a:latin typeface="Lucida Sans"/>
                <a:cs typeface="Lucida Sans"/>
              </a:rPr>
              <a:t>all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nodes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that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do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not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belong</a:t>
            </a:r>
            <a:r>
              <a:rPr sz="2400" spc="-2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to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L</a:t>
            </a:r>
            <a:r>
              <a:rPr sz="2400" baseline="-19097" dirty="0">
                <a:latin typeface="Times New Roman"/>
                <a:cs typeface="Times New Roman"/>
              </a:rPr>
              <a:t>0</a:t>
            </a:r>
            <a:r>
              <a:rPr sz="2400" spc="509" baseline="-1909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Lucida Sans"/>
                <a:cs typeface="Lucida Sans"/>
              </a:rPr>
              <a:t>or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L</a:t>
            </a:r>
            <a:r>
              <a:rPr sz="2400" baseline="-19097" dirty="0">
                <a:latin typeface="Times New Roman"/>
                <a:cs typeface="Times New Roman"/>
              </a:rPr>
              <a:t>1</a:t>
            </a:r>
            <a:r>
              <a:rPr sz="2400" spc="-10" dirty="0">
                <a:latin typeface="Lucida Sans"/>
                <a:cs typeface="Lucida Sans"/>
              </a:rPr>
              <a:t>, </a:t>
            </a:r>
            <a:r>
              <a:rPr sz="2400" dirty="0">
                <a:latin typeface="Lucida Sans"/>
                <a:cs typeface="Lucida Sans"/>
              </a:rPr>
              <a:t>and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that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have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an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edge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to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spc="-50" dirty="0">
                <a:latin typeface="Lucida Sans"/>
                <a:cs typeface="Lucida Sans"/>
              </a:rPr>
              <a:t>a </a:t>
            </a:r>
            <a:r>
              <a:rPr sz="2400" dirty="0">
                <a:latin typeface="Lucida Sans"/>
                <a:cs typeface="Lucida Sans"/>
              </a:rPr>
              <a:t>node</a:t>
            </a:r>
            <a:r>
              <a:rPr sz="2400" spc="-4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in</a:t>
            </a:r>
            <a:r>
              <a:rPr sz="2400" spc="-45" dirty="0">
                <a:latin typeface="Lucida Sans"/>
                <a:cs typeface="Lucida Sans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L</a:t>
            </a:r>
            <a:r>
              <a:rPr sz="2400" spc="-37" baseline="-19097" dirty="0">
                <a:latin typeface="Times New Roman"/>
                <a:cs typeface="Times New Roman"/>
              </a:rPr>
              <a:t>1</a:t>
            </a:r>
            <a:r>
              <a:rPr sz="2400" spc="-25" dirty="0">
                <a:latin typeface="Lucida Sans"/>
                <a:cs typeface="Lucida Sans"/>
              </a:rPr>
              <a:t>.</a:t>
            </a:r>
            <a:endParaRPr sz="2400" dirty="0">
              <a:latin typeface="Lucida Sans"/>
              <a:cs typeface="Lucida Sans"/>
            </a:endParaRPr>
          </a:p>
          <a:p>
            <a:pPr marL="495300" marR="178435" indent="-457200">
              <a:lnSpc>
                <a:spcPts val="3800"/>
              </a:lnSpc>
            </a:pPr>
            <a:r>
              <a:rPr sz="5775" spc="-127" baseline="-8658" dirty="0">
                <a:latin typeface="Microsoft JhengHei UI"/>
                <a:cs typeface="Microsoft JhengHei UI"/>
              </a:rPr>
              <a:t>・</a:t>
            </a:r>
            <a:r>
              <a:rPr sz="2400" i="1" dirty="0">
                <a:latin typeface="Times New Roman"/>
                <a:cs typeface="Times New Roman"/>
              </a:rPr>
              <a:t>L</a:t>
            </a:r>
            <a:r>
              <a:rPr sz="2400" i="1" baseline="-19097" dirty="0">
                <a:latin typeface="Times New Roman"/>
                <a:cs typeface="Times New Roman"/>
              </a:rPr>
              <a:t>i</a:t>
            </a:r>
            <a:r>
              <a:rPr sz="2400" baseline="-19097" dirty="0">
                <a:latin typeface="Times New Roman"/>
                <a:cs typeface="Times New Roman"/>
              </a:rPr>
              <a:t>+1</a:t>
            </a:r>
            <a:r>
              <a:rPr sz="2400" spc="270" baseline="-19097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= </a:t>
            </a:r>
            <a:r>
              <a:rPr sz="2400" dirty="0">
                <a:latin typeface="Lucida Sans"/>
                <a:cs typeface="Lucida Sans"/>
              </a:rPr>
              <a:t>all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nodes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that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do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not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belong</a:t>
            </a:r>
            <a:r>
              <a:rPr sz="2400" spc="-2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to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an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earlier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layer,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and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that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have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spc="-25" dirty="0">
                <a:latin typeface="Lucida Sans"/>
                <a:cs typeface="Lucida Sans"/>
              </a:rPr>
              <a:t>an </a:t>
            </a:r>
            <a:r>
              <a:rPr sz="2400" dirty="0">
                <a:latin typeface="Lucida Sans"/>
                <a:cs typeface="Lucida Sans"/>
              </a:rPr>
              <a:t>edge</a:t>
            </a:r>
            <a:r>
              <a:rPr sz="2400" spc="-5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to</a:t>
            </a:r>
            <a:r>
              <a:rPr sz="2400" spc="-4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a</a:t>
            </a:r>
            <a:r>
              <a:rPr sz="2400" spc="-4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node</a:t>
            </a:r>
            <a:r>
              <a:rPr sz="2400" spc="-4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in</a:t>
            </a:r>
            <a:r>
              <a:rPr sz="2400" spc="-40" dirty="0">
                <a:latin typeface="Lucida Sans"/>
                <a:cs typeface="Lucida Sans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L</a:t>
            </a:r>
            <a:r>
              <a:rPr sz="2400" i="1" spc="-37" baseline="-19097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Lucida Sans"/>
                <a:cs typeface="Lucida Sans"/>
              </a:rPr>
              <a:t>.</a:t>
            </a:r>
            <a:endParaRPr sz="2400" dirty="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4700" y="7490459"/>
            <a:ext cx="9708515" cy="990600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20"/>
              </a:spcBef>
              <a:tabLst>
                <a:tab pos="1644650" algn="l"/>
              </a:tabLst>
            </a:pPr>
            <a:r>
              <a:rPr sz="2400" spc="-10" dirty="0">
                <a:solidFill>
                  <a:srgbClr val="0048AA"/>
                </a:solidFill>
                <a:latin typeface="Lucida Sans"/>
                <a:cs typeface="Lucida Sans"/>
              </a:rPr>
              <a:t>Theorem.</a:t>
            </a:r>
            <a:r>
              <a:rPr sz="2400" dirty="0">
                <a:solidFill>
                  <a:srgbClr val="0048AA"/>
                </a:solidFill>
                <a:latin typeface="Lucida Sans"/>
                <a:cs typeface="Lucida Sans"/>
              </a:rPr>
              <a:t>	</a:t>
            </a:r>
            <a:r>
              <a:rPr sz="2400" dirty="0">
                <a:latin typeface="Lucida Sans"/>
                <a:cs typeface="Lucida Sans"/>
              </a:rPr>
              <a:t>For</a:t>
            </a:r>
            <a:r>
              <a:rPr sz="2400" spc="-1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each</a:t>
            </a:r>
            <a:r>
              <a:rPr sz="2400" spc="-10" dirty="0">
                <a:latin typeface="Lucida Sans"/>
                <a:cs typeface="Lucida Sans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Lucida Sans"/>
                <a:cs typeface="Lucida Sans"/>
              </a:rPr>
              <a:t>,</a:t>
            </a:r>
            <a:r>
              <a:rPr sz="2400" spc="-5" dirty="0">
                <a:latin typeface="Lucida Sans"/>
                <a:cs typeface="Lucida Sans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L</a:t>
            </a:r>
            <a:r>
              <a:rPr sz="2400" i="1" baseline="-19097" dirty="0">
                <a:latin typeface="Times New Roman"/>
                <a:cs typeface="Times New Roman"/>
              </a:rPr>
              <a:t>i</a:t>
            </a:r>
            <a:r>
              <a:rPr sz="2400" i="1" spc="525" baseline="-1909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Lucida Sans"/>
                <a:cs typeface="Lucida Sans"/>
              </a:rPr>
              <a:t>consists</a:t>
            </a:r>
            <a:r>
              <a:rPr sz="2400" spc="-1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of</a:t>
            </a:r>
            <a:r>
              <a:rPr sz="2400" spc="-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all</a:t>
            </a:r>
            <a:r>
              <a:rPr sz="2400" spc="-1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nodes</a:t>
            </a:r>
            <a:r>
              <a:rPr sz="2400" spc="-1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at</a:t>
            </a:r>
            <a:r>
              <a:rPr sz="2400" spc="-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distance</a:t>
            </a:r>
            <a:r>
              <a:rPr sz="2400" spc="-1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exactly</a:t>
            </a:r>
            <a:r>
              <a:rPr sz="2400" spc="-10" dirty="0">
                <a:latin typeface="Lucida Sans"/>
                <a:cs typeface="Lucida Sans"/>
              </a:rPr>
              <a:t> </a:t>
            </a:r>
            <a:r>
              <a:rPr sz="2400" i="1" spc="-50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920"/>
              </a:spcBef>
              <a:tabLst>
                <a:tab pos="1249680" algn="l"/>
              </a:tabLst>
            </a:pPr>
            <a:r>
              <a:rPr sz="2400" dirty="0">
                <a:latin typeface="Lucida Sans"/>
                <a:cs typeface="Lucida Sans"/>
              </a:rPr>
              <a:t>from</a:t>
            </a:r>
            <a:r>
              <a:rPr sz="2400" spc="-65" dirty="0">
                <a:latin typeface="Lucida Sans"/>
                <a:cs typeface="Lucida Sans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s</a:t>
            </a:r>
            <a:r>
              <a:rPr sz="2400" spc="-25" dirty="0">
                <a:latin typeface="Lucida Sans"/>
                <a:cs typeface="Lucida Sans"/>
              </a:rPr>
              <a:t>.</a:t>
            </a:r>
            <a:r>
              <a:rPr sz="2400" dirty="0">
                <a:latin typeface="Lucida Sans"/>
                <a:cs typeface="Lucida Sans"/>
              </a:rPr>
              <a:t>	There</a:t>
            </a:r>
            <a:r>
              <a:rPr sz="2400" spc="-2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is</a:t>
            </a:r>
            <a:r>
              <a:rPr sz="2400" spc="-2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a</a:t>
            </a:r>
            <a:r>
              <a:rPr sz="2400" spc="-2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path</a:t>
            </a:r>
            <a:r>
              <a:rPr sz="2400" spc="-2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from</a:t>
            </a:r>
            <a:r>
              <a:rPr sz="2400" spc="-25" dirty="0">
                <a:latin typeface="Lucida Sans"/>
                <a:cs typeface="Lucida Sans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</a:t>
            </a:r>
            <a:r>
              <a:rPr sz="2400" i="1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Lucida Sans"/>
                <a:cs typeface="Lucida Sans"/>
              </a:rPr>
              <a:t>to</a:t>
            </a:r>
            <a:r>
              <a:rPr sz="2400" spc="-25" dirty="0">
                <a:latin typeface="Lucida Sans"/>
                <a:cs typeface="Lucida Sans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i="1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Lucida Sans"/>
                <a:cs typeface="Lucida Sans"/>
              </a:rPr>
              <a:t>iff</a:t>
            </a:r>
            <a:r>
              <a:rPr sz="2400" spc="-25" dirty="0">
                <a:latin typeface="Lucida Sans"/>
                <a:cs typeface="Lucida Sans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i="1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Lucida Sans"/>
                <a:cs typeface="Lucida Sans"/>
              </a:rPr>
              <a:t>appears</a:t>
            </a:r>
            <a:r>
              <a:rPr sz="2400" spc="-2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in</a:t>
            </a:r>
            <a:r>
              <a:rPr sz="2400" spc="-2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some</a:t>
            </a:r>
            <a:r>
              <a:rPr sz="2400" spc="-25" dirty="0">
                <a:latin typeface="Lucida Sans"/>
                <a:cs typeface="Lucida Sans"/>
              </a:rPr>
              <a:t> </a:t>
            </a:r>
            <a:r>
              <a:rPr sz="2400" spc="-10" dirty="0">
                <a:latin typeface="Lucida Sans"/>
                <a:cs typeface="Lucida Sans"/>
              </a:rPr>
              <a:t>layer.</a:t>
            </a:r>
            <a:endParaRPr sz="2400">
              <a:latin typeface="Lucida Sans"/>
              <a:cs typeface="Lucida San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493174" y="2897377"/>
            <a:ext cx="3416300" cy="812165"/>
            <a:chOff x="5493174" y="2897377"/>
            <a:chExt cx="3416300" cy="812165"/>
          </a:xfrm>
        </p:grpSpPr>
        <p:sp>
          <p:nvSpPr>
            <p:cNvPr id="9" name="object 9"/>
            <p:cNvSpPr/>
            <p:nvPr/>
          </p:nvSpPr>
          <p:spPr>
            <a:xfrm>
              <a:off x="8400670" y="2910077"/>
              <a:ext cx="459740" cy="27305"/>
            </a:xfrm>
            <a:custGeom>
              <a:avLst/>
              <a:gdLst/>
              <a:ahLst/>
              <a:cxnLst/>
              <a:rect l="l" t="t" r="r" b="b"/>
              <a:pathLst>
                <a:path w="459740" h="27305">
                  <a:moveTo>
                    <a:pt x="0" y="0"/>
                  </a:moveTo>
                  <a:lnTo>
                    <a:pt x="459335" y="26873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59133" y="3623443"/>
              <a:ext cx="459740" cy="73660"/>
            </a:xfrm>
            <a:custGeom>
              <a:avLst/>
              <a:gdLst/>
              <a:ahLst/>
              <a:cxnLst/>
              <a:rect l="l" t="t" r="r" b="b"/>
              <a:pathLst>
                <a:path w="459740" h="73660">
                  <a:moveTo>
                    <a:pt x="0" y="0"/>
                  </a:moveTo>
                  <a:lnTo>
                    <a:pt x="459335" y="7329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20390" y="3293634"/>
              <a:ext cx="376555" cy="71120"/>
            </a:xfrm>
            <a:custGeom>
              <a:avLst/>
              <a:gdLst/>
              <a:ahLst/>
              <a:cxnLst/>
              <a:rect l="l" t="t" r="r" b="b"/>
              <a:pathLst>
                <a:path w="376554" h="71120">
                  <a:moveTo>
                    <a:pt x="0" y="70847"/>
                  </a:moveTo>
                  <a:lnTo>
                    <a:pt x="37626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93517" y="2966267"/>
              <a:ext cx="946150" cy="129539"/>
            </a:xfrm>
            <a:custGeom>
              <a:avLst/>
              <a:gdLst/>
              <a:ahLst/>
              <a:cxnLst/>
              <a:rect l="l" t="t" r="r" b="b"/>
              <a:pathLst>
                <a:path w="946150" h="129539">
                  <a:moveTo>
                    <a:pt x="0" y="129480"/>
                  </a:moveTo>
                  <a:lnTo>
                    <a:pt x="945547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93168" y="3618557"/>
              <a:ext cx="1092200" cy="44450"/>
            </a:xfrm>
            <a:custGeom>
              <a:avLst/>
              <a:gdLst/>
              <a:ahLst/>
              <a:cxnLst/>
              <a:rect l="l" t="t" r="r" b="b"/>
              <a:pathLst>
                <a:path w="1092200" h="44450">
                  <a:moveTo>
                    <a:pt x="0" y="43974"/>
                  </a:moveTo>
                  <a:lnTo>
                    <a:pt x="109214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56869" y="3200798"/>
              <a:ext cx="946150" cy="173990"/>
            </a:xfrm>
            <a:custGeom>
              <a:avLst/>
              <a:gdLst/>
              <a:ahLst/>
              <a:cxnLst/>
              <a:rect l="l" t="t" r="r" b="b"/>
              <a:pathLst>
                <a:path w="946150" h="173989">
                  <a:moveTo>
                    <a:pt x="0" y="173455"/>
                  </a:moveTo>
                  <a:lnTo>
                    <a:pt x="945547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69264" y="2990698"/>
              <a:ext cx="1016635" cy="217804"/>
            </a:xfrm>
            <a:custGeom>
              <a:avLst/>
              <a:gdLst/>
              <a:ahLst/>
              <a:cxnLst/>
              <a:rect l="l" t="t" r="r" b="b"/>
              <a:pathLst>
                <a:path w="1016634" h="217805">
                  <a:moveTo>
                    <a:pt x="0" y="217429"/>
                  </a:moveTo>
                  <a:lnTo>
                    <a:pt x="101640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15684" y="3283861"/>
              <a:ext cx="840740" cy="288290"/>
            </a:xfrm>
            <a:custGeom>
              <a:avLst/>
              <a:gdLst/>
              <a:ahLst/>
              <a:cxnLst/>
              <a:rect l="l" t="t" r="r" b="b"/>
              <a:pathLst>
                <a:path w="840740" h="288289">
                  <a:moveTo>
                    <a:pt x="0" y="0"/>
                  </a:moveTo>
                  <a:lnTo>
                    <a:pt x="840485" y="28827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93174" y="3078647"/>
              <a:ext cx="376555" cy="376555"/>
            </a:xfrm>
            <a:custGeom>
              <a:avLst/>
              <a:gdLst/>
              <a:ahLst/>
              <a:cxnLst/>
              <a:rect l="l" t="t" r="r" b="b"/>
              <a:pathLst>
                <a:path w="376554" h="376554">
                  <a:moveTo>
                    <a:pt x="188131" y="0"/>
                  </a:moveTo>
                  <a:lnTo>
                    <a:pt x="140407" y="6121"/>
                  </a:lnTo>
                  <a:lnTo>
                    <a:pt x="95219" y="24487"/>
                  </a:lnTo>
                  <a:lnTo>
                    <a:pt x="55103" y="55097"/>
                  </a:lnTo>
                  <a:lnTo>
                    <a:pt x="24490" y="95209"/>
                  </a:lnTo>
                  <a:lnTo>
                    <a:pt x="6122" y="140393"/>
                  </a:lnTo>
                  <a:lnTo>
                    <a:pt x="0" y="188113"/>
                  </a:lnTo>
                  <a:lnTo>
                    <a:pt x="6122" y="235832"/>
                  </a:lnTo>
                  <a:lnTo>
                    <a:pt x="24490" y="281016"/>
                  </a:lnTo>
                  <a:lnTo>
                    <a:pt x="55103" y="321129"/>
                  </a:lnTo>
                  <a:lnTo>
                    <a:pt x="95219" y="351738"/>
                  </a:lnTo>
                  <a:lnTo>
                    <a:pt x="140407" y="370104"/>
                  </a:lnTo>
                  <a:lnTo>
                    <a:pt x="188131" y="376226"/>
                  </a:lnTo>
                  <a:lnTo>
                    <a:pt x="235856" y="370104"/>
                  </a:lnTo>
                  <a:lnTo>
                    <a:pt x="281045" y="351738"/>
                  </a:lnTo>
                  <a:lnTo>
                    <a:pt x="321161" y="321129"/>
                  </a:lnTo>
                  <a:lnTo>
                    <a:pt x="351774" y="281016"/>
                  </a:lnTo>
                  <a:lnTo>
                    <a:pt x="370141" y="235832"/>
                  </a:lnTo>
                  <a:lnTo>
                    <a:pt x="376263" y="188113"/>
                  </a:lnTo>
                  <a:lnTo>
                    <a:pt x="370141" y="140393"/>
                  </a:lnTo>
                  <a:lnTo>
                    <a:pt x="351774" y="95209"/>
                  </a:lnTo>
                  <a:lnTo>
                    <a:pt x="321161" y="55097"/>
                  </a:lnTo>
                  <a:lnTo>
                    <a:pt x="281045" y="24487"/>
                  </a:lnTo>
                  <a:lnTo>
                    <a:pt x="235856" y="6121"/>
                  </a:lnTo>
                  <a:lnTo>
                    <a:pt x="188131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0274176" y="2585156"/>
            <a:ext cx="1240155" cy="1304925"/>
            <a:chOff x="10274176" y="2585156"/>
            <a:chExt cx="1240155" cy="1304925"/>
          </a:xfrm>
        </p:grpSpPr>
        <p:sp>
          <p:nvSpPr>
            <p:cNvPr id="19" name="object 19"/>
            <p:cNvSpPr/>
            <p:nvPr/>
          </p:nvSpPr>
          <p:spPr>
            <a:xfrm>
              <a:off x="10475009" y="2995584"/>
              <a:ext cx="579120" cy="17145"/>
            </a:xfrm>
            <a:custGeom>
              <a:avLst/>
              <a:gdLst/>
              <a:ahLst/>
              <a:cxnLst/>
              <a:rect l="l" t="t" r="r" b="b"/>
              <a:pathLst>
                <a:path w="579120" h="17144">
                  <a:moveTo>
                    <a:pt x="0" y="17101"/>
                  </a:moveTo>
                  <a:lnTo>
                    <a:pt x="57905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286876" y="3467089"/>
              <a:ext cx="449580" cy="97790"/>
            </a:xfrm>
            <a:custGeom>
              <a:avLst/>
              <a:gdLst/>
              <a:ahLst/>
              <a:cxnLst/>
              <a:rect l="l" t="t" r="r" b="b"/>
              <a:pathLst>
                <a:path w="449579" h="97789">
                  <a:moveTo>
                    <a:pt x="0" y="0"/>
                  </a:moveTo>
                  <a:lnTo>
                    <a:pt x="449562" y="97721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558082" y="2585156"/>
              <a:ext cx="956310" cy="1304925"/>
            </a:xfrm>
            <a:custGeom>
              <a:avLst/>
              <a:gdLst/>
              <a:ahLst/>
              <a:cxnLst/>
              <a:rect l="l" t="t" r="r" b="b"/>
              <a:pathLst>
                <a:path w="956309" h="1304925">
                  <a:moveTo>
                    <a:pt x="265066" y="45953"/>
                  </a:moveTo>
                  <a:lnTo>
                    <a:pt x="260413" y="107705"/>
                  </a:lnTo>
                  <a:lnTo>
                    <a:pt x="257291" y="156474"/>
                  </a:lnTo>
                  <a:lnTo>
                    <a:pt x="255280" y="194325"/>
                  </a:lnTo>
                  <a:lnTo>
                    <a:pt x="253954" y="223322"/>
                  </a:lnTo>
                  <a:lnTo>
                    <a:pt x="252892" y="245527"/>
                  </a:lnTo>
                  <a:lnTo>
                    <a:pt x="247053" y="292035"/>
                  </a:lnTo>
                  <a:lnTo>
                    <a:pt x="228354" y="351720"/>
                  </a:lnTo>
                  <a:lnTo>
                    <a:pt x="217288" y="384175"/>
                  </a:lnTo>
                  <a:lnTo>
                    <a:pt x="203102" y="426349"/>
                  </a:lnTo>
                  <a:lnTo>
                    <a:pt x="187773" y="450722"/>
                  </a:lnTo>
                  <a:lnTo>
                    <a:pt x="163084" y="471983"/>
                  </a:lnTo>
                  <a:lnTo>
                    <a:pt x="137750" y="492766"/>
                  </a:lnTo>
                  <a:lnTo>
                    <a:pt x="120484" y="515703"/>
                  </a:lnTo>
                  <a:lnTo>
                    <a:pt x="99031" y="556000"/>
                  </a:lnTo>
                  <a:lnTo>
                    <a:pt x="73612" y="594825"/>
                  </a:lnTo>
                  <a:lnTo>
                    <a:pt x="46872" y="633161"/>
                  </a:lnTo>
                  <a:lnTo>
                    <a:pt x="21453" y="671987"/>
                  </a:lnTo>
                  <a:lnTo>
                    <a:pt x="0" y="712284"/>
                  </a:lnTo>
                  <a:lnTo>
                    <a:pt x="2181" y="761554"/>
                  </a:lnTo>
                  <a:lnTo>
                    <a:pt x="4193" y="810677"/>
                  </a:lnTo>
                  <a:lnTo>
                    <a:pt x="8046" y="908650"/>
                  </a:lnTo>
                  <a:lnTo>
                    <a:pt x="10058" y="957584"/>
                  </a:lnTo>
                  <a:lnTo>
                    <a:pt x="12240" y="1006539"/>
                  </a:lnTo>
                  <a:lnTo>
                    <a:pt x="14676" y="1055557"/>
                  </a:lnTo>
                  <a:lnTo>
                    <a:pt x="17453" y="1104681"/>
                  </a:lnTo>
                  <a:lnTo>
                    <a:pt x="20655" y="1153951"/>
                  </a:lnTo>
                  <a:lnTo>
                    <a:pt x="35715" y="1205330"/>
                  </a:lnTo>
                  <a:lnTo>
                    <a:pt x="58521" y="1258624"/>
                  </a:lnTo>
                  <a:lnTo>
                    <a:pt x="117903" y="1283515"/>
                  </a:lnTo>
                  <a:lnTo>
                    <a:pt x="151466" y="1293089"/>
                  </a:lnTo>
                  <a:lnTo>
                    <a:pt x="182448" y="1304578"/>
                  </a:lnTo>
                  <a:lnTo>
                    <a:pt x="546309" y="1298214"/>
                  </a:lnTo>
                  <a:lnTo>
                    <a:pt x="650316" y="1294842"/>
                  </a:lnTo>
                  <a:lnTo>
                    <a:pt x="702172" y="1292379"/>
                  </a:lnTo>
                  <a:lnTo>
                    <a:pt x="753888" y="1289260"/>
                  </a:lnTo>
                  <a:lnTo>
                    <a:pt x="817788" y="1268357"/>
                  </a:lnTo>
                  <a:lnTo>
                    <a:pt x="877816" y="1227350"/>
                  </a:lnTo>
                  <a:lnTo>
                    <a:pt x="922352" y="1187300"/>
                  </a:lnTo>
                  <a:lnTo>
                    <a:pt x="951344" y="1132622"/>
                  </a:lnTo>
                  <a:lnTo>
                    <a:pt x="955700" y="1090966"/>
                  </a:lnTo>
                  <a:lnTo>
                    <a:pt x="953818" y="1045250"/>
                  </a:lnTo>
                  <a:lnTo>
                    <a:pt x="946664" y="996423"/>
                  </a:lnTo>
                  <a:lnTo>
                    <a:pt x="935207" y="945432"/>
                  </a:lnTo>
                  <a:lnTo>
                    <a:pt x="920415" y="893227"/>
                  </a:lnTo>
                  <a:lnTo>
                    <a:pt x="903257" y="840757"/>
                  </a:lnTo>
                  <a:lnTo>
                    <a:pt x="884700" y="788968"/>
                  </a:lnTo>
                  <a:lnTo>
                    <a:pt x="865713" y="738811"/>
                  </a:lnTo>
                  <a:lnTo>
                    <a:pt x="847264" y="691233"/>
                  </a:lnTo>
                  <a:lnTo>
                    <a:pt x="830320" y="647184"/>
                  </a:lnTo>
                  <a:lnTo>
                    <a:pt x="815851" y="607611"/>
                  </a:lnTo>
                  <a:lnTo>
                    <a:pt x="814246" y="567603"/>
                  </a:lnTo>
                  <a:lnTo>
                    <a:pt x="813907" y="525832"/>
                  </a:lnTo>
                  <a:lnTo>
                    <a:pt x="813808" y="482873"/>
                  </a:lnTo>
                  <a:lnTo>
                    <a:pt x="812919" y="439302"/>
                  </a:lnTo>
                  <a:lnTo>
                    <a:pt x="810214" y="395696"/>
                  </a:lnTo>
                  <a:lnTo>
                    <a:pt x="804664" y="352631"/>
                  </a:lnTo>
                  <a:lnTo>
                    <a:pt x="795241" y="310682"/>
                  </a:lnTo>
                  <a:lnTo>
                    <a:pt x="780918" y="270427"/>
                  </a:lnTo>
                  <a:lnTo>
                    <a:pt x="760666" y="232441"/>
                  </a:lnTo>
                  <a:lnTo>
                    <a:pt x="733457" y="197300"/>
                  </a:lnTo>
                  <a:lnTo>
                    <a:pt x="698264" y="165581"/>
                  </a:lnTo>
                  <a:lnTo>
                    <a:pt x="654058" y="137861"/>
                  </a:lnTo>
                  <a:lnTo>
                    <a:pt x="621116" y="103182"/>
                  </a:lnTo>
                  <a:lnTo>
                    <a:pt x="586740" y="73185"/>
                  </a:lnTo>
                  <a:lnTo>
                    <a:pt x="559354" y="54569"/>
                  </a:lnTo>
                  <a:lnTo>
                    <a:pt x="293896" y="54569"/>
                  </a:lnTo>
                  <a:lnTo>
                    <a:pt x="265066" y="45953"/>
                  </a:lnTo>
                  <a:close/>
                </a:path>
                <a:path w="956309" h="1304925">
                  <a:moveTo>
                    <a:pt x="406205" y="0"/>
                  </a:moveTo>
                  <a:lnTo>
                    <a:pt x="358011" y="20104"/>
                  </a:lnTo>
                  <a:lnTo>
                    <a:pt x="322726" y="42123"/>
                  </a:lnTo>
                  <a:lnTo>
                    <a:pt x="293896" y="54569"/>
                  </a:lnTo>
                  <a:lnTo>
                    <a:pt x="559354" y="54569"/>
                  </a:lnTo>
                  <a:lnTo>
                    <a:pt x="549495" y="47867"/>
                  </a:lnTo>
                  <a:lnTo>
                    <a:pt x="507947" y="27231"/>
                  </a:lnTo>
                  <a:lnTo>
                    <a:pt x="460662" y="11275"/>
                  </a:lnTo>
                  <a:lnTo>
                    <a:pt x="406205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638800" y="3086100"/>
            <a:ext cx="142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ucida Sans"/>
                <a:cs typeface="Lucida Sans"/>
              </a:rPr>
              <a:t>s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419726" y="2642953"/>
            <a:ext cx="786765" cy="1336040"/>
          </a:xfrm>
          <a:custGeom>
            <a:avLst/>
            <a:gdLst/>
            <a:ahLst/>
            <a:cxnLst/>
            <a:rect l="l" t="t" r="r" b="b"/>
            <a:pathLst>
              <a:path w="786765" h="1336039">
                <a:moveTo>
                  <a:pt x="26881" y="627376"/>
                </a:moveTo>
                <a:lnTo>
                  <a:pt x="9904" y="678619"/>
                </a:lnTo>
                <a:lnTo>
                  <a:pt x="2874" y="810791"/>
                </a:lnTo>
                <a:lnTo>
                  <a:pt x="930" y="860386"/>
                </a:lnTo>
                <a:lnTo>
                  <a:pt x="0" y="909902"/>
                </a:lnTo>
                <a:lnTo>
                  <a:pt x="591" y="959233"/>
                </a:lnTo>
                <a:lnTo>
                  <a:pt x="3213" y="1008273"/>
                </a:lnTo>
                <a:lnTo>
                  <a:pt x="8371" y="1056915"/>
                </a:lnTo>
                <a:lnTo>
                  <a:pt x="16573" y="1105054"/>
                </a:lnTo>
                <a:lnTo>
                  <a:pt x="28326" y="1152584"/>
                </a:lnTo>
                <a:lnTo>
                  <a:pt x="85036" y="1195982"/>
                </a:lnTo>
                <a:lnTo>
                  <a:pt x="174621" y="1214051"/>
                </a:lnTo>
                <a:lnTo>
                  <a:pt x="213249" y="1229804"/>
                </a:lnTo>
                <a:lnTo>
                  <a:pt x="224040" y="1267719"/>
                </a:lnTo>
                <a:lnTo>
                  <a:pt x="243854" y="1317604"/>
                </a:lnTo>
                <a:lnTo>
                  <a:pt x="277887" y="1335982"/>
                </a:lnTo>
                <a:lnTo>
                  <a:pt x="306450" y="1334515"/>
                </a:lnTo>
                <a:lnTo>
                  <a:pt x="346028" y="1326561"/>
                </a:lnTo>
                <a:lnTo>
                  <a:pt x="399104" y="1312585"/>
                </a:lnTo>
                <a:lnTo>
                  <a:pt x="555700" y="1268415"/>
                </a:lnTo>
                <a:lnTo>
                  <a:pt x="585237" y="1211706"/>
                </a:lnTo>
                <a:lnTo>
                  <a:pt x="587003" y="1170230"/>
                </a:lnTo>
                <a:lnTo>
                  <a:pt x="596795" y="1133279"/>
                </a:lnTo>
                <a:lnTo>
                  <a:pt x="619749" y="1097535"/>
                </a:lnTo>
                <a:lnTo>
                  <a:pt x="646878" y="1059679"/>
                </a:lnTo>
                <a:lnTo>
                  <a:pt x="669512" y="1029665"/>
                </a:lnTo>
                <a:lnTo>
                  <a:pt x="678983" y="1017449"/>
                </a:lnTo>
                <a:lnTo>
                  <a:pt x="692940" y="968164"/>
                </a:lnTo>
                <a:lnTo>
                  <a:pt x="708036" y="919441"/>
                </a:lnTo>
                <a:lnTo>
                  <a:pt x="723731" y="871057"/>
                </a:lnTo>
                <a:lnTo>
                  <a:pt x="739485" y="822785"/>
                </a:lnTo>
                <a:lnTo>
                  <a:pt x="754761" y="774400"/>
                </a:lnTo>
                <a:lnTo>
                  <a:pt x="769018" y="725677"/>
                </a:lnTo>
                <a:lnTo>
                  <a:pt x="776527" y="696537"/>
                </a:lnTo>
                <a:lnTo>
                  <a:pt x="62075" y="696537"/>
                </a:lnTo>
                <a:lnTo>
                  <a:pt x="61233" y="695044"/>
                </a:lnTo>
                <a:lnTo>
                  <a:pt x="58736" y="687795"/>
                </a:lnTo>
                <a:lnTo>
                  <a:pt x="54389" y="673722"/>
                </a:lnTo>
                <a:lnTo>
                  <a:pt x="51003" y="662080"/>
                </a:lnTo>
                <a:lnTo>
                  <a:pt x="48173" y="655089"/>
                </a:lnTo>
                <a:lnTo>
                  <a:pt x="43120" y="644500"/>
                </a:lnTo>
                <a:lnTo>
                  <a:pt x="37759" y="635639"/>
                </a:lnTo>
                <a:lnTo>
                  <a:pt x="32281" y="629574"/>
                </a:lnTo>
                <a:lnTo>
                  <a:pt x="26881" y="627376"/>
                </a:lnTo>
                <a:close/>
              </a:path>
              <a:path w="786765" h="1336039">
                <a:moveTo>
                  <a:pt x="51003" y="662080"/>
                </a:moveTo>
                <a:lnTo>
                  <a:pt x="54389" y="673722"/>
                </a:lnTo>
                <a:lnTo>
                  <a:pt x="58736" y="687795"/>
                </a:lnTo>
                <a:lnTo>
                  <a:pt x="61233" y="695044"/>
                </a:lnTo>
                <a:lnTo>
                  <a:pt x="62075" y="696537"/>
                </a:lnTo>
                <a:lnTo>
                  <a:pt x="61452" y="693344"/>
                </a:lnTo>
                <a:lnTo>
                  <a:pt x="59558" y="686534"/>
                </a:lnTo>
                <a:lnTo>
                  <a:pt x="56585" y="677175"/>
                </a:lnTo>
                <a:lnTo>
                  <a:pt x="52726" y="666338"/>
                </a:lnTo>
                <a:lnTo>
                  <a:pt x="51003" y="662080"/>
                </a:lnTo>
                <a:close/>
              </a:path>
              <a:path w="786765" h="1336039">
                <a:moveTo>
                  <a:pt x="482771" y="0"/>
                </a:moveTo>
                <a:lnTo>
                  <a:pt x="435414" y="1117"/>
                </a:lnTo>
                <a:lnTo>
                  <a:pt x="339941" y="6033"/>
                </a:lnTo>
                <a:lnTo>
                  <a:pt x="292014" y="7150"/>
                </a:lnTo>
                <a:lnTo>
                  <a:pt x="289877" y="53765"/>
                </a:lnTo>
                <a:lnTo>
                  <a:pt x="289756" y="88160"/>
                </a:lnTo>
                <a:lnTo>
                  <a:pt x="289631" y="103810"/>
                </a:lnTo>
                <a:lnTo>
                  <a:pt x="288561" y="146841"/>
                </a:lnTo>
                <a:lnTo>
                  <a:pt x="283465" y="192066"/>
                </a:lnTo>
                <a:lnTo>
                  <a:pt x="271466" y="235592"/>
                </a:lnTo>
                <a:lnTo>
                  <a:pt x="249849" y="269980"/>
                </a:lnTo>
                <a:lnTo>
                  <a:pt x="219242" y="298335"/>
                </a:lnTo>
                <a:lnTo>
                  <a:pt x="184783" y="324276"/>
                </a:lnTo>
                <a:lnTo>
                  <a:pt x="151609" y="351424"/>
                </a:lnTo>
                <a:lnTo>
                  <a:pt x="133309" y="368114"/>
                </a:lnTo>
                <a:lnTo>
                  <a:pt x="113083" y="386012"/>
                </a:lnTo>
                <a:lnTo>
                  <a:pt x="89967" y="406122"/>
                </a:lnTo>
                <a:lnTo>
                  <a:pt x="28326" y="579867"/>
                </a:lnTo>
                <a:lnTo>
                  <a:pt x="39377" y="620827"/>
                </a:lnTo>
                <a:lnTo>
                  <a:pt x="48000" y="651756"/>
                </a:lnTo>
                <a:lnTo>
                  <a:pt x="51003" y="662080"/>
                </a:lnTo>
                <a:lnTo>
                  <a:pt x="52726" y="666338"/>
                </a:lnTo>
                <a:lnTo>
                  <a:pt x="56585" y="677175"/>
                </a:lnTo>
                <a:lnTo>
                  <a:pt x="59558" y="686534"/>
                </a:lnTo>
                <a:lnTo>
                  <a:pt x="61452" y="693344"/>
                </a:lnTo>
                <a:lnTo>
                  <a:pt x="62075" y="696537"/>
                </a:lnTo>
                <a:lnTo>
                  <a:pt x="776527" y="696537"/>
                </a:lnTo>
                <a:lnTo>
                  <a:pt x="781718" y="676392"/>
                </a:lnTo>
                <a:lnTo>
                  <a:pt x="779893" y="614635"/>
                </a:lnTo>
                <a:lnTo>
                  <a:pt x="780529" y="557716"/>
                </a:lnTo>
                <a:lnTo>
                  <a:pt x="782521" y="505110"/>
                </a:lnTo>
                <a:lnTo>
                  <a:pt x="784762" y="456290"/>
                </a:lnTo>
                <a:lnTo>
                  <a:pt x="786147" y="410733"/>
                </a:lnTo>
                <a:lnTo>
                  <a:pt x="785571" y="367913"/>
                </a:lnTo>
                <a:lnTo>
                  <a:pt x="781926" y="327305"/>
                </a:lnTo>
                <a:lnTo>
                  <a:pt x="774108" y="288384"/>
                </a:lnTo>
                <a:lnTo>
                  <a:pt x="761010" y="250625"/>
                </a:lnTo>
                <a:lnTo>
                  <a:pt x="741528" y="213502"/>
                </a:lnTo>
                <a:lnTo>
                  <a:pt x="714554" y="176492"/>
                </a:lnTo>
                <a:lnTo>
                  <a:pt x="678983" y="139067"/>
                </a:lnTo>
                <a:lnTo>
                  <a:pt x="666325" y="103810"/>
                </a:lnTo>
                <a:lnTo>
                  <a:pt x="664564" y="98481"/>
                </a:lnTo>
                <a:lnTo>
                  <a:pt x="652518" y="98481"/>
                </a:lnTo>
                <a:lnTo>
                  <a:pt x="642162" y="98089"/>
                </a:lnTo>
                <a:lnTo>
                  <a:pt x="624245" y="88160"/>
                </a:lnTo>
                <a:lnTo>
                  <a:pt x="596795" y="65064"/>
                </a:lnTo>
                <a:lnTo>
                  <a:pt x="590695" y="51038"/>
                </a:lnTo>
                <a:lnTo>
                  <a:pt x="589089" y="32487"/>
                </a:lnTo>
                <a:lnTo>
                  <a:pt x="586200" y="15746"/>
                </a:lnTo>
                <a:lnTo>
                  <a:pt x="576247" y="7150"/>
                </a:lnTo>
                <a:lnTo>
                  <a:pt x="529747" y="1564"/>
                </a:lnTo>
                <a:lnTo>
                  <a:pt x="482771" y="0"/>
                </a:lnTo>
                <a:close/>
              </a:path>
              <a:path w="786765" h="1336039">
                <a:moveTo>
                  <a:pt x="657778" y="77272"/>
                </a:moveTo>
                <a:lnTo>
                  <a:pt x="657942" y="78732"/>
                </a:lnTo>
                <a:lnTo>
                  <a:pt x="658435" y="85174"/>
                </a:lnTo>
                <a:lnTo>
                  <a:pt x="657285" y="92967"/>
                </a:lnTo>
                <a:lnTo>
                  <a:pt x="652518" y="98481"/>
                </a:lnTo>
                <a:lnTo>
                  <a:pt x="664564" y="98481"/>
                </a:lnTo>
                <a:lnTo>
                  <a:pt x="659915" y="84421"/>
                </a:lnTo>
                <a:lnTo>
                  <a:pt x="657778" y="77272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654800" y="3098800"/>
            <a:ext cx="294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Lucida Sans"/>
                <a:cs typeface="Lucida Sans"/>
              </a:rPr>
              <a:t>L</a:t>
            </a:r>
            <a:r>
              <a:rPr sz="1800" spc="-37" baseline="-18518" dirty="0">
                <a:latin typeface="Lucida Sans"/>
                <a:cs typeface="Lucida Sans"/>
              </a:rPr>
              <a:t>1</a:t>
            </a:r>
            <a:endParaRPr sz="1800" baseline="-18518">
              <a:latin typeface="Lucida Sans"/>
              <a:cs typeface="Lucida San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856802" y="2599813"/>
            <a:ext cx="812165" cy="1407795"/>
          </a:xfrm>
          <a:custGeom>
            <a:avLst/>
            <a:gdLst/>
            <a:ahLst/>
            <a:cxnLst/>
            <a:rect l="l" t="t" r="r" b="b"/>
            <a:pathLst>
              <a:path w="812165" h="1407795">
                <a:moveTo>
                  <a:pt x="306176" y="0"/>
                </a:moveTo>
                <a:lnTo>
                  <a:pt x="269102" y="30684"/>
                </a:lnTo>
                <a:lnTo>
                  <a:pt x="244276" y="47436"/>
                </a:lnTo>
                <a:lnTo>
                  <a:pt x="227136" y="56667"/>
                </a:lnTo>
                <a:lnTo>
                  <a:pt x="213118" y="64787"/>
                </a:lnTo>
                <a:lnTo>
                  <a:pt x="197659" y="78206"/>
                </a:lnTo>
                <a:lnTo>
                  <a:pt x="176195" y="103334"/>
                </a:lnTo>
                <a:lnTo>
                  <a:pt x="144164" y="146582"/>
                </a:lnTo>
                <a:lnTo>
                  <a:pt x="28832" y="275070"/>
                </a:lnTo>
                <a:lnTo>
                  <a:pt x="0" y="491049"/>
                </a:lnTo>
                <a:lnTo>
                  <a:pt x="14416" y="694203"/>
                </a:lnTo>
                <a:lnTo>
                  <a:pt x="28832" y="784213"/>
                </a:lnTo>
                <a:lnTo>
                  <a:pt x="12357" y="1204414"/>
                </a:lnTo>
                <a:lnTo>
                  <a:pt x="35291" y="1252728"/>
                </a:lnTo>
                <a:lnTo>
                  <a:pt x="58753" y="1279582"/>
                </a:lnTo>
                <a:lnTo>
                  <a:pt x="83928" y="1296937"/>
                </a:lnTo>
                <a:lnTo>
                  <a:pt x="112003" y="1316755"/>
                </a:lnTo>
                <a:lnTo>
                  <a:pt x="144164" y="1350996"/>
                </a:lnTo>
                <a:lnTo>
                  <a:pt x="187638" y="1374430"/>
                </a:lnTo>
                <a:lnTo>
                  <a:pt x="228345" y="1388365"/>
                </a:lnTo>
                <a:lnTo>
                  <a:pt x="270106" y="1396202"/>
                </a:lnTo>
                <a:lnTo>
                  <a:pt x="372080" y="1407186"/>
                </a:lnTo>
                <a:lnTo>
                  <a:pt x="415818" y="1379179"/>
                </a:lnTo>
                <a:lnTo>
                  <a:pt x="455734" y="1348475"/>
                </a:lnTo>
                <a:lnTo>
                  <a:pt x="493277" y="1315895"/>
                </a:lnTo>
                <a:lnTo>
                  <a:pt x="567044" y="1248389"/>
                </a:lnTo>
                <a:lnTo>
                  <a:pt x="613313" y="1227852"/>
                </a:lnTo>
                <a:lnTo>
                  <a:pt x="646807" y="1198612"/>
                </a:lnTo>
                <a:lnTo>
                  <a:pt x="670196" y="1162501"/>
                </a:lnTo>
                <a:lnTo>
                  <a:pt x="686152" y="1121351"/>
                </a:lnTo>
                <a:lnTo>
                  <a:pt x="697345" y="1076995"/>
                </a:lnTo>
                <a:lnTo>
                  <a:pt x="706447" y="1031265"/>
                </a:lnTo>
                <a:lnTo>
                  <a:pt x="716127" y="985992"/>
                </a:lnTo>
                <a:lnTo>
                  <a:pt x="729058" y="943010"/>
                </a:lnTo>
                <a:lnTo>
                  <a:pt x="756786" y="903160"/>
                </a:lnTo>
                <a:lnTo>
                  <a:pt x="777681" y="862252"/>
                </a:lnTo>
                <a:lnTo>
                  <a:pt x="792672" y="820321"/>
                </a:lnTo>
                <a:lnTo>
                  <a:pt x="802686" y="777398"/>
                </a:lnTo>
                <a:lnTo>
                  <a:pt x="808652" y="733517"/>
                </a:lnTo>
                <a:lnTo>
                  <a:pt x="811499" y="688711"/>
                </a:lnTo>
                <a:lnTo>
                  <a:pt x="812155" y="643013"/>
                </a:lnTo>
                <a:lnTo>
                  <a:pt x="811549" y="596456"/>
                </a:lnTo>
                <a:lnTo>
                  <a:pt x="810608" y="549073"/>
                </a:lnTo>
                <a:lnTo>
                  <a:pt x="810261" y="500897"/>
                </a:lnTo>
                <a:lnTo>
                  <a:pt x="811437" y="451961"/>
                </a:lnTo>
                <a:lnTo>
                  <a:pt x="789426" y="390122"/>
                </a:lnTo>
                <a:lnTo>
                  <a:pt x="756346" y="320419"/>
                </a:lnTo>
                <a:lnTo>
                  <a:pt x="735236" y="279116"/>
                </a:lnTo>
                <a:lnTo>
                  <a:pt x="715156" y="236898"/>
                </a:lnTo>
                <a:lnTo>
                  <a:pt x="696106" y="190557"/>
                </a:lnTo>
                <a:lnTo>
                  <a:pt x="657244" y="160889"/>
                </a:lnTo>
                <a:lnTo>
                  <a:pt x="623787" y="128523"/>
                </a:lnTo>
                <a:lnTo>
                  <a:pt x="591912" y="94868"/>
                </a:lnTo>
                <a:lnTo>
                  <a:pt x="557796" y="61330"/>
                </a:lnTo>
                <a:lnTo>
                  <a:pt x="517617" y="29316"/>
                </a:lnTo>
                <a:lnTo>
                  <a:pt x="470292" y="9276"/>
                </a:lnTo>
                <a:lnTo>
                  <a:pt x="417045" y="2748"/>
                </a:lnTo>
                <a:lnTo>
                  <a:pt x="361225" y="2175"/>
                </a:lnTo>
                <a:lnTo>
                  <a:pt x="306176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115300" y="3098800"/>
            <a:ext cx="294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Lucida Sans"/>
                <a:cs typeface="Lucida Sans"/>
              </a:rPr>
              <a:t>L</a:t>
            </a:r>
            <a:r>
              <a:rPr sz="1800" spc="-37" baseline="-18518" dirty="0">
                <a:latin typeface="Lucida Sans"/>
                <a:cs typeface="Lucida Sans"/>
              </a:rPr>
              <a:t>2</a:t>
            </a:r>
            <a:endParaRPr sz="1800" baseline="-18518">
              <a:latin typeface="Lucida Sans"/>
              <a:cs typeface="Lucida Sans"/>
            </a:endParaRPr>
          </a:p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20493" y="3245753"/>
            <a:ext cx="83554" cy="83547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96411" y="3245753"/>
            <a:ext cx="83554" cy="83547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6984" y="3245753"/>
            <a:ext cx="83554" cy="83547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10782300" y="3147288"/>
            <a:ext cx="465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0" baseline="12345" dirty="0">
                <a:latin typeface="Lucida Sans"/>
                <a:cs typeface="Lucida Sans"/>
              </a:rPr>
              <a:t>L</a:t>
            </a:r>
            <a:r>
              <a:rPr sz="1200" spc="-20" dirty="0">
                <a:latin typeface="Lucida Sans"/>
                <a:cs typeface="Lucida Sans"/>
              </a:rPr>
              <a:t>n–1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DDFB70-1BD0-F128-9FF3-DB3485E98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286000"/>
            <a:ext cx="12217400" cy="547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25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D58398-5E09-2965-3D8B-5E5A02665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0951"/>
            <a:ext cx="13004800" cy="663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82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E8F447-7CC1-9A3B-8EE5-6302CF014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0"/>
            <a:ext cx="9629775" cy="55444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E2BA5B-EA3E-ADE1-6D61-2FBFCFF5A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5715000"/>
            <a:ext cx="4743450" cy="2495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3E70C7-EF37-EF08-9972-A0E78DF02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687" y="5842414"/>
            <a:ext cx="7453313" cy="225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9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3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4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700" y="5838612"/>
            <a:ext cx="11049000" cy="36034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29100" y="2470009"/>
            <a:ext cx="3321190" cy="313379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Breadth-</a:t>
            </a:r>
            <a:r>
              <a:rPr dirty="0"/>
              <a:t>first</a:t>
            </a:r>
            <a:r>
              <a:rPr spc="40" dirty="0"/>
              <a:t> </a:t>
            </a:r>
            <a:r>
              <a:rPr spc="-10" dirty="0"/>
              <a:t>search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800100" y="1216660"/>
            <a:ext cx="10510520" cy="99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900"/>
              </a:lnSpc>
              <a:spcBef>
                <a:spcPts val="100"/>
              </a:spcBef>
              <a:tabLst>
                <a:tab pos="1555115" algn="l"/>
              </a:tabLst>
            </a:pPr>
            <a:r>
              <a:rPr sz="2400" spc="-10" dirty="0">
                <a:solidFill>
                  <a:srgbClr val="0048AA"/>
                </a:solidFill>
                <a:latin typeface="Lucida Sans"/>
                <a:cs typeface="Lucida Sans"/>
              </a:rPr>
              <a:t>Property.</a:t>
            </a:r>
            <a:r>
              <a:rPr sz="2400" dirty="0">
                <a:solidFill>
                  <a:srgbClr val="0048AA"/>
                </a:solidFill>
                <a:latin typeface="Lucida Sans"/>
                <a:cs typeface="Lucida Sans"/>
              </a:rPr>
              <a:t>	</a:t>
            </a:r>
            <a:r>
              <a:rPr sz="2400" dirty="0">
                <a:latin typeface="Lucida Sans"/>
                <a:cs typeface="Lucida Sans"/>
              </a:rPr>
              <a:t>Let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i="1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Lucida Sans"/>
                <a:cs typeface="Lucida Sans"/>
              </a:rPr>
              <a:t>be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a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BFS</a:t>
            </a:r>
            <a:r>
              <a:rPr sz="2400" spc="-1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tree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of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G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Lucida Sans"/>
                <a:cs typeface="Lucida Sans"/>
              </a:rPr>
              <a:t>,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and</a:t>
            </a:r>
            <a:r>
              <a:rPr sz="2400" spc="-1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let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Lucida Sans"/>
                <a:cs typeface="Lucida Sans"/>
              </a:rPr>
              <a:t>be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an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edge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of</a:t>
            </a:r>
            <a:r>
              <a:rPr sz="2400" spc="-15" dirty="0">
                <a:latin typeface="Lucida Sans"/>
                <a:cs typeface="Lucida Sans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G</a:t>
            </a:r>
            <a:r>
              <a:rPr sz="2400" spc="-25" dirty="0">
                <a:latin typeface="Lucida Sans"/>
                <a:cs typeface="Lucida Sans"/>
              </a:rPr>
              <a:t>. </a:t>
            </a:r>
            <a:r>
              <a:rPr sz="2400" dirty="0">
                <a:latin typeface="Lucida Sans"/>
                <a:cs typeface="Lucida Sans"/>
              </a:rPr>
              <a:t>Then,</a:t>
            </a:r>
            <a:r>
              <a:rPr sz="2400" spc="-2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the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levels</a:t>
            </a:r>
            <a:r>
              <a:rPr sz="2400" spc="-2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of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i="1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Lucida Sans"/>
                <a:cs typeface="Lucida Sans"/>
              </a:rPr>
              <a:t>and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400" i="1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Lucida Sans"/>
                <a:cs typeface="Lucida Sans"/>
              </a:rPr>
              <a:t>differ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spc="55" dirty="0">
                <a:latin typeface="Lucida Sans"/>
                <a:cs typeface="Lucida Sans"/>
              </a:rPr>
              <a:t>by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at</a:t>
            </a:r>
            <a:r>
              <a:rPr sz="2400" spc="-2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most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spc="-25" dirty="0">
                <a:latin typeface="Lucida Sans"/>
                <a:cs typeface="Lucida Sans"/>
              </a:rPr>
              <a:t>1.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26900" y="5943600"/>
            <a:ext cx="2705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Lucida Sans"/>
                <a:cs typeface="Lucida Sans"/>
              </a:rPr>
              <a:t>L</a:t>
            </a:r>
            <a:r>
              <a:rPr sz="1575" spc="-37" baseline="-18518" dirty="0">
                <a:latin typeface="Lucida Sans"/>
                <a:cs typeface="Lucida Sans"/>
              </a:rPr>
              <a:t>0</a:t>
            </a:r>
            <a:endParaRPr sz="1575" baseline="-18518">
              <a:latin typeface="Lucida Sans"/>
              <a:cs typeface="Lucida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52300" y="6756400"/>
            <a:ext cx="2705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Lucida Sans"/>
                <a:cs typeface="Lucida Sans"/>
              </a:rPr>
              <a:t>L</a:t>
            </a:r>
            <a:r>
              <a:rPr sz="1575" spc="-37" baseline="-18518" dirty="0">
                <a:latin typeface="Lucida Sans"/>
                <a:cs typeface="Lucida Sans"/>
              </a:rPr>
              <a:t>1</a:t>
            </a:r>
            <a:endParaRPr sz="1575" baseline="-18518">
              <a:latin typeface="Lucida Sans"/>
              <a:cs typeface="Lucida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65000" y="7607300"/>
            <a:ext cx="2705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Lucida Sans"/>
                <a:cs typeface="Lucida Sans"/>
              </a:rPr>
              <a:t>L</a:t>
            </a:r>
            <a:r>
              <a:rPr sz="1575" spc="-37" baseline="-18518" dirty="0">
                <a:latin typeface="Lucida Sans"/>
                <a:cs typeface="Lucida Sans"/>
              </a:rPr>
              <a:t>2</a:t>
            </a:r>
            <a:endParaRPr sz="1575" baseline="-18518">
              <a:latin typeface="Lucida Sans"/>
              <a:cs typeface="Lucida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77700" y="8432800"/>
            <a:ext cx="2705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Lucida Sans"/>
                <a:cs typeface="Lucida Sans"/>
              </a:rPr>
              <a:t>L</a:t>
            </a:r>
            <a:r>
              <a:rPr sz="1575" spc="-37" baseline="-18518" dirty="0">
                <a:latin typeface="Lucida Sans"/>
                <a:cs typeface="Lucida Sans"/>
              </a:rPr>
              <a:t>3</a:t>
            </a:r>
            <a:endParaRPr sz="1575" baseline="-18518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3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4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Undirected</a:t>
            </a:r>
            <a:r>
              <a:rPr spc="375" dirty="0"/>
              <a:t> </a:t>
            </a:r>
            <a:r>
              <a:rPr spc="-10" dirty="0"/>
              <a:t>graphs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4700" y="1333500"/>
            <a:ext cx="7829550" cy="2358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615"/>
              </a:lnSpc>
              <a:spcBef>
                <a:spcPts val="100"/>
              </a:spcBef>
              <a:tabLst>
                <a:tab pos="1600200" algn="l"/>
              </a:tabLst>
            </a:pPr>
            <a:r>
              <a:rPr sz="2400" spc="-10" dirty="0">
                <a:solidFill>
                  <a:srgbClr val="0048AA"/>
                </a:solidFill>
                <a:latin typeface="Lucida Sans"/>
                <a:cs typeface="Lucida Sans"/>
              </a:rPr>
              <a:t>Notation.</a:t>
            </a:r>
            <a:r>
              <a:rPr sz="2400" dirty="0">
                <a:solidFill>
                  <a:srgbClr val="0048AA"/>
                </a:solidFill>
                <a:latin typeface="Lucida Sans"/>
                <a:cs typeface="Lucida Sans"/>
              </a:rPr>
              <a:t>	</a:t>
            </a:r>
            <a:r>
              <a:rPr sz="2400" i="1" dirty="0">
                <a:latin typeface="Times New Roman"/>
                <a:cs typeface="Times New Roman"/>
              </a:rPr>
              <a:t>G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(</a:t>
            </a:r>
            <a:r>
              <a:rPr sz="2400" i="1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i="1" spc="-25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ts val="3945"/>
              </a:lnSpc>
            </a:pPr>
            <a:r>
              <a:rPr sz="5775" spc="-127" baseline="-5772" dirty="0">
                <a:latin typeface="Microsoft JhengHei UI"/>
                <a:cs typeface="Microsoft JhengHei UI"/>
              </a:rPr>
              <a:t>・</a:t>
            </a:r>
            <a:r>
              <a:rPr sz="2400" i="1" dirty="0">
                <a:latin typeface="Times New Roman"/>
                <a:cs typeface="Times New Roman"/>
              </a:rPr>
              <a:t>V</a:t>
            </a:r>
            <a:r>
              <a:rPr sz="2400" i="1" spc="-5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= </a:t>
            </a:r>
            <a:r>
              <a:rPr sz="2400" dirty="0">
                <a:latin typeface="Lucida Sans"/>
                <a:cs typeface="Lucida Sans"/>
              </a:rPr>
              <a:t>nodes</a:t>
            </a:r>
            <a:r>
              <a:rPr sz="2400" spc="-1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(or</a:t>
            </a:r>
            <a:r>
              <a:rPr sz="2400" spc="-15" dirty="0">
                <a:latin typeface="Lucida Sans"/>
                <a:cs typeface="Lucida Sans"/>
              </a:rPr>
              <a:t> </a:t>
            </a:r>
            <a:r>
              <a:rPr sz="2400" spc="-10" dirty="0">
                <a:latin typeface="Lucida Sans"/>
                <a:cs typeface="Lucida Sans"/>
              </a:rPr>
              <a:t>vertices).</a:t>
            </a:r>
            <a:endParaRPr sz="2400">
              <a:latin typeface="Lucida Sans"/>
              <a:cs typeface="Lucida Sans"/>
            </a:endParaRPr>
          </a:p>
          <a:p>
            <a:pPr marL="165100">
              <a:lnSpc>
                <a:spcPts val="3800"/>
              </a:lnSpc>
            </a:pPr>
            <a:r>
              <a:rPr sz="5775" spc="-127" baseline="-5772" dirty="0">
                <a:latin typeface="Microsoft JhengHei UI"/>
                <a:cs typeface="Microsoft JhengHei UI"/>
              </a:rPr>
              <a:t>・</a:t>
            </a:r>
            <a:r>
              <a:rPr sz="2400" i="1" dirty="0">
                <a:latin typeface="Times New Roman"/>
                <a:cs typeface="Times New Roman"/>
              </a:rPr>
              <a:t>E </a:t>
            </a:r>
            <a:r>
              <a:rPr sz="2400" spc="80" dirty="0">
                <a:latin typeface="Times New Roman"/>
                <a:cs typeface="Times New Roman"/>
              </a:rPr>
              <a:t>= </a:t>
            </a:r>
            <a:r>
              <a:rPr sz="2400" dirty="0">
                <a:latin typeface="Lucida Sans"/>
                <a:cs typeface="Lucida Sans"/>
              </a:rPr>
              <a:t>edges (or arcs) between</a:t>
            </a:r>
            <a:r>
              <a:rPr sz="2400" spc="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pairs of </a:t>
            </a:r>
            <a:r>
              <a:rPr sz="2400" spc="-10" dirty="0">
                <a:latin typeface="Lucida Sans"/>
                <a:cs typeface="Lucida Sans"/>
              </a:rPr>
              <a:t>nodes.</a:t>
            </a:r>
            <a:endParaRPr sz="2400">
              <a:latin typeface="Lucida Sans"/>
              <a:cs typeface="Lucida Sans"/>
            </a:endParaRPr>
          </a:p>
          <a:p>
            <a:pPr marL="165100">
              <a:lnSpc>
                <a:spcPts val="3800"/>
              </a:lnSpc>
            </a:pPr>
            <a:r>
              <a:rPr sz="5775" spc="-127" baseline="-7215" dirty="0">
                <a:latin typeface="Microsoft JhengHei UI"/>
                <a:cs typeface="Microsoft JhengHei UI"/>
              </a:rPr>
              <a:t>・</a:t>
            </a:r>
            <a:r>
              <a:rPr sz="2400" dirty="0">
                <a:latin typeface="Lucida Sans"/>
                <a:cs typeface="Lucida Sans"/>
              </a:rPr>
              <a:t>Captures</a:t>
            </a:r>
            <a:r>
              <a:rPr sz="2400" spc="-2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pairwise</a:t>
            </a:r>
            <a:r>
              <a:rPr sz="2400" spc="-1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relationship</a:t>
            </a:r>
            <a:r>
              <a:rPr sz="2400" spc="-1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between</a:t>
            </a:r>
            <a:r>
              <a:rPr sz="2400" spc="-15" dirty="0">
                <a:latin typeface="Lucida Sans"/>
                <a:cs typeface="Lucida Sans"/>
              </a:rPr>
              <a:t> </a:t>
            </a:r>
            <a:r>
              <a:rPr sz="2400" spc="-10" dirty="0">
                <a:latin typeface="Lucida Sans"/>
                <a:cs typeface="Lucida Sans"/>
              </a:rPr>
              <a:t>objects.</a:t>
            </a:r>
            <a:endParaRPr sz="2400">
              <a:latin typeface="Lucida Sans"/>
              <a:cs typeface="Lucida Sans"/>
            </a:endParaRPr>
          </a:p>
          <a:p>
            <a:pPr marL="165100">
              <a:lnSpc>
                <a:spcPts val="4210"/>
              </a:lnSpc>
              <a:tabLst>
                <a:tab pos="4282440" algn="l"/>
              </a:tabLst>
            </a:pPr>
            <a:r>
              <a:rPr sz="5775" spc="-127" baseline="-5772" dirty="0">
                <a:latin typeface="Microsoft JhengHei UI"/>
                <a:cs typeface="Microsoft JhengHei UI"/>
              </a:rPr>
              <a:t>・</a:t>
            </a:r>
            <a:r>
              <a:rPr sz="2400" dirty="0">
                <a:latin typeface="Lucida Sans"/>
                <a:cs typeface="Lucida Sans"/>
              </a:rPr>
              <a:t>Graph</a:t>
            </a:r>
            <a:r>
              <a:rPr sz="2400" spc="-7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size</a:t>
            </a:r>
            <a:r>
              <a:rPr sz="2400" spc="-70" dirty="0">
                <a:latin typeface="Lucida Sans"/>
                <a:cs typeface="Lucida Sans"/>
              </a:rPr>
              <a:t> </a:t>
            </a:r>
            <a:r>
              <a:rPr sz="2400" spc="-10" dirty="0">
                <a:latin typeface="Lucida Sans"/>
                <a:cs typeface="Lucida Sans"/>
              </a:rPr>
              <a:t>parameters:</a:t>
            </a:r>
            <a:r>
              <a:rPr sz="2400" dirty="0">
                <a:latin typeface="Lucida Sans"/>
                <a:cs typeface="Lucida Sans"/>
              </a:rPr>
              <a:t>	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|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i="1" spc="-20" dirty="0">
                <a:latin typeface="Times New Roman"/>
                <a:cs typeface="Times New Roman"/>
              </a:rPr>
              <a:t>V</a:t>
            </a:r>
            <a:r>
              <a:rPr sz="2400" i="1" spc="-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|,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m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|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i="1" spc="-20" dirty="0">
                <a:latin typeface="Times New Roman"/>
                <a:cs typeface="Times New Roman"/>
              </a:rPr>
              <a:t>E</a:t>
            </a:r>
            <a:r>
              <a:rPr sz="2400" i="1" spc="-2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|</a:t>
            </a:r>
            <a:r>
              <a:rPr sz="2400" spc="-25" dirty="0">
                <a:latin typeface="Lucida Sans"/>
                <a:cs typeface="Lucida Sans"/>
              </a:rPr>
              <a:t>.</a:t>
            </a:r>
            <a:endParaRPr sz="2400">
              <a:latin typeface="Lucida Sans"/>
              <a:cs typeface="Lucida San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882" y="4880751"/>
            <a:ext cx="3467099" cy="368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092700" y="5689600"/>
            <a:ext cx="7534275" cy="186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V </a:t>
            </a:r>
            <a:r>
              <a:rPr sz="2400" dirty="0">
                <a:latin typeface="Times New Roman"/>
                <a:cs typeface="Times New Roman"/>
              </a:rPr>
              <a:t>= { 1, 2, 3, 4, 5, 6, 7, 8 </a:t>
            </a:r>
            <a:r>
              <a:rPr sz="2400" spc="-5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i="1" dirty="0">
                <a:latin typeface="Times New Roman"/>
                <a:cs typeface="Times New Roman"/>
              </a:rPr>
              <a:t>E </a:t>
            </a:r>
            <a:r>
              <a:rPr sz="2400" dirty="0">
                <a:latin typeface="Times New Roman"/>
                <a:cs typeface="Times New Roman"/>
              </a:rPr>
              <a:t>= { 1–2, 1–3, 2–3, 2–4, 2–5, 3–5, 3–7, 3–8, 4–5, 5–6, 7–8 </a:t>
            </a:r>
            <a:r>
              <a:rPr sz="2400" spc="-5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i="1" dirty="0">
                <a:latin typeface="Times New Roman"/>
                <a:cs typeface="Times New Roman"/>
              </a:rPr>
              <a:t>m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11,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30A3B6-E121-E01B-E7AF-BE8682BE5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342900"/>
            <a:ext cx="3568700" cy="861774"/>
          </a:xfrm>
        </p:spPr>
        <p:txBody>
          <a:bodyPr/>
          <a:lstStyle/>
          <a:p>
            <a:r>
              <a:rPr lang="en-US" dirty="0"/>
              <a:t>BFS (Example)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F8280C-45F3-3E68-EF6D-3407B0A88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1962150"/>
            <a:ext cx="48768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94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70D40-01E2-EE64-87D5-187D78E1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2900"/>
            <a:ext cx="7071359" cy="430887"/>
          </a:xfrm>
        </p:spPr>
        <p:txBody>
          <a:bodyPr/>
          <a:lstStyle/>
          <a:p>
            <a:r>
              <a:rPr lang="en-US" dirty="0"/>
              <a:t>BFS (Example)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B381EA-4CFC-4CED-EF2D-B851D15C2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78" y="1905000"/>
            <a:ext cx="5481321" cy="293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29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3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4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66071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14445" algn="l"/>
              </a:tabLst>
            </a:pPr>
            <a:r>
              <a:rPr spc="90" dirty="0"/>
              <a:t>Graph</a:t>
            </a:r>
            <a:r>
              <a:rPr spc="85" dirty="0"/>
              <a:t> </a:t>
            </a:r>
            <a:r>
              <a:rPr spc="-10" dirty="0"/>
              <a:t>representation:</a:t>
            </a:r>
            <a:r>
              <a:rPr dirty="0"/>
              <a:t>	adjacency</a:t>
            </a:r>
            <a:r>
              <a:rPr spc="395" dirty="0"/>
              <a:t> </a:t>
            </a:r>
            <a:r>
              <a:rPr spc="40" dirty="0"/>
              <a:t>matrix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0100" y="1358900"/>
            <a:ext cx="9371330" cy="2358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ts val="2615"/>
              </a:lnSpc>
              <a:spcBef>
                <a:spcPts val="100"/>
              </a:spcBef>
              <a:tabLst>
                <a:tab pos="2926080" algn="l"/>
              </a:tabLst>
            </a:pPr>
            <a:r>
              <a:rPr sz="2400" dirty="0">
                <a:solidFill>
                  <a:srgbClr val="0048AA"/>
                </a:solidFill>
                <a:latin typeface="Lucida Sans"/>
                <a:cs typeface="Lucida Sans"/>
              </a:rPr>
              <a:t>Adjacency</a:t>
            </a:r>
            <a:r>
              <a:rPr sz="2400" spc="110" dirty="0">
                <a:solidFill>
                  <a:srgbClr val="0048AA"/>
                </a:solidFill>
                <a:latin typeface="Lucida Sans"/>
                <a:cs typeface="Lucida Sans"/>
              </a:rPr>
              <a:t> </a:t>
            </a:r>
            <a:r>
              <a:rPr sz="2400" spc="-10" dirty="0">
                <a:solidFill>
                  <a:srgbClr val="0048AA"/>
                </a:solidFill>
                <a:latin typeface="Lucida Sans"/>
                <a:cs typeface="Lucida Sans"/>
              </a:rPr>
              <a:t>matrix.</a:t>
            </a:r>
            <a:r>
              <a:rPr sz="2400" dirty="0">
                <a:solidFill>
                  <a:srgbClr val="0048AA"/>
                </a:solidFill>
                <a:latin typeface="Lucida Sans"/>
                <a:cs typeface="Lucida Sans"/>
              </a:rPr>
              <a:t>	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Lucida Sans"/>
                <a:cs typeface="Lucida Sans"/>
              </a:rPr>
              <a:t>-by-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Lucida Sans"/>
                <a:cs typeface="Lucida Sans"/>
              </a:rPr>
              <a:t>matrix</a:t>
            </a:r>
            <a:r>
              <a:rPr sz="2400" spc="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with</a:t>
            </a:r>
            <a:r>
              <a:rPr sz="2400" spc="5" dirty="0">
                <a:latin typeface="Lucida Sans"/>
                <a:cs typeface="Lucida Sans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baseline="-19097" dirty="0">
                <a:latin typeface="Times New Roman"/>
                <a:cs typeface="Times New Roman"/>
              </a:rPr>
              <a:t>uv</a:t>
            </a:r>
            <a:r>
              <a:rPr sz="2400" i="1" spc="315" baseline="-1909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Lucida Sans"/>
                <a:cs typeface="Lucida Sans"/>
              </a:rPr>
              <a:t>if</a:t>
            </a:r>
            <a:r>
              <a:rPr sz="2400" spc="5" dirty="0">
                <a:latin typeface="Lucida Sans"/>
                <a:cs typeface="Lucida Sans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Lucida Sans"/>
                <a:cs typeface="Lucida Sans"/>
              </a:rPr>
              <a:t>is</a:t>
            </a:r>
            <a:r>
              <a:rPr sz="2400" spc="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an</a:t>
            </a:r>
            <a:r>
              <a:rPr sz="2400" spc="5" dirty="0">
                <a:latin typeface="Lucida Sans"/>
                <a:cs typeface="Lucida Sans"/>
              </a:rPr>
              <a:t> </a:t>
            </a:r>
            <a:r>
              <a:rPr sz="2400" spc="-10" dirty="0">
                <a:latin typeface="Lucida Sans"/>
                <a:cs typeface="Lucida Sans"/>
              </a:rPr>
              <a:t>edge.</a:t>
            </a:r>
            <a:endParaRPr sz="2400" dirty="0">
              <a:latin typeface="Lucida Sans"/>
              <a:cs typeface="Lucida Sans"/>
            </a:endParaRPr>
          </a:p>
          <a:p>
            <a:pPr marL="190500">
              <a:lnSpc>
                <a:spcPts val="3945"/>
              </a:lnSpc>
            </a:pPr>
            <a:r>
              <a:rPr sz="5775" spc="-127" baseline="-7215" dirty="0">
                <a:latin typeface="Microsoft JhengHei UI"/>
                <a:cs typeface="Microsoft JhengHei UI"/>
              </a:rPr>
              <a:t>・</a:t>
            </a:r>
            <a:r>
              <a:rPr sz="2400" dirty="0">
                <a:latin typeface="Lucida Sans"/>
                <a:cs typeface="Lucida Sans"/>
              </a:rPr>
              <a:t>Two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representations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of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each</a:t>
            </a:r>
            <a:r>
              <a:rPr sz="2400" spc="-15" dirty="0">
                <a:latin typeface="Lucida Sans"/>
                <a:cs typeface="Lucida Sans"/>
              </a:rPr>
              <a:t> </a:t>
            </a:r>
            <a:r>
              <a:rPr sz="2400" spc="-10" dirty="0">
                <a:latin typeface="Lucida Sans"/>
                <a:cs typeface="Lucida Sans"/>
              </a:rPr>
              <a:t>edge.</a:t>
            </a:r>
            <a:endParaRPr sz="2400" dirty="0">
              <a:latin typeface="Lucida Sans"/>
              <a:cs typeface="Lucida Sans"/>
            </a:endParaRPr>
          </a:p>
          <a:p>
            <a:pPr marL="190500">
              <a:lnSpc>
                <a:spcPts val="3800"/>
              </a:lnSpc>
            </a:pPr>
            <a:r>
              <a:rPr sz="5775" spc="-127" baseline="-5772" dirty="0">
                <a:latin typeface="Microsoft JhengHei UI"/>
                <a:cs typeface="Microsoft JhengHei UI"/>
              </a:rPr>
              <a:t>・</a:t>
            </a:r>
            <a:r>
              <a:rPr sz="2400" dirty="0">
                <a:latin typeface="Lucida Sans"/>
                <a:cs typeface="Lucida Sans"/>
              </a:rPr>
              <a:t>Space</a:t>
            </a:r>
            <a:r>
              <a:rPr sz="2400" spc="-6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proportional</a:t>
            </a:r>
            <a:r>
              <a:rPr sz="2400" spc="-6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to</a:t>
            </a:r>
            <a:r>
              <a:rPr sz="2400" spc="-60" dirty="0">
                <a:latin typeface="Lucida Sans"/>
                <a:cs typeface="Lucida Sans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n</a:t>
            </a:r>
            <a:r>
              <a:rPr sz="2400" spc="-37" baseline="17361" dirty="0">
                <a:latin typeface="Times New Roman"/>
                <a:cs typeface="Times New Roman"/>
              </a:rPr>
              <a:t>2</a:t>
            </a:r>
            <a:r>
              <a:rPr sz="2400" spc="-25" dirty="0">
                <a:latin typeface="Lucida Sans"/>
                <a:cs typeface="Lucida Sans"/>
              </a:rPr>
              <a:t>.</a:t>
            </a:r>
            <a:endParaRPr sz="2400" dirty="0">
              <a:latin typeface="Lucida Sans"/>
              <a:cs typeface="Lucida Sans"/>
            </a:endParaRPr>
          </a:p>
          <a:p>
            <a:pPr marL="190500">
              <a:lnSpc>
                <a:spcPts val="3800"/>
              </a:lnSpc>
            </a:pPr>
            <a:r>
              <a:rPr sz="5775" spc="-127" baseline="-5772" dirty="0">
                <a:latin typeface="Microsoft JhengHei UI"/>
                <a:cs typeface="Microsoft JhengHei UI"/>
              </a:rPr>
              <a:t>・</a:t>
            </a:r>
            <a:r>
              <a:rPr sz="2400" dirty="0">
                <a:latin typeface="Lucida Sans"/>
                <a:cs typeface="Lucida Sans"/>
              </a:rPr>
              <a:t>Checking</a:t>
            </a:r>
            <a:r>
              <a:rPr sz="2400" spc="-1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if</a:t>
            </a:r>
            <a:r>
              <a:rPr sz="2400" spc="-10" dirty="0">
                <a:latin typeface="Lucida Sans"/>
                <a:cs typeface="Lucida Sans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u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v</a:t>
            </a:r>
            <a:r>
              <a:rPr sz="2400" spc="75" dirty="0">
                <a:latin typeface="Times New Roman"/>
                <a:cs typeface="Times New Roman"/>
              </a:rPr>
              <a:t>) </a:t>
            </a:r>
            <a:r>
              <a:rPr sz="2400" dirty="0">
                <a:latin typeface="Lucida Sans"/>
                <a:cs typeface="Lucida Sans"/>
              </a:rPr>
              <a:t>is</a:t>
            </a:r>
            <a:r>
              <a:rPr sz="2400" spc="-1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an</a:t>
            </a:r>
            <a:r>
              <a:rPr sz="2400" spc="-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edge</a:t>
            </a:r>
            <a:r>
              <a:rPr sz="2400" spc="-1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takes</a:t>
            </a:r>
            <a:r>
              <a:rPr sz="2400" spc="-10" dirty="0">
                <a:latin typeface="Lucida Sans"/>
                <a:cs typeface="Lucida Sans"/>
              </a:rPr>
              <a:t> </a:t>
            </a:r>
            <a:r>
              <a:rPr sz="2400" dirty="0">
                <a:latin typeface="Symbol"/>
                <a:cs typeface="Symbol"/>
              </a:rPr>
              <a:t></a:t>
            </a:r>
            <a:r>
              <a:rPr sz="2400" dirty="0">
                <a:latin typeface="Times New Roman"/>
                <a:cs typeface="Times New Roman"/>
              </a:rPr>
              <a:t>(1)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Lucida Sans"/>
                <a:cs typeface="Lucida Sans"/>
              </a:rPr>
              <a:t>time.</a:t>
            </a:r>
            <a:endParaRPr sz="2400" dirty="0">
              <a:latin typeface="Lucida Sans"/>
              <a:cs typeface="Lucida Sans"/>
            </a:endParaRPr>
          </a:p>
          <a:p>
            <a:pPr marL="190500">
              <a:lnSpc>
                <a:spcPts val="4210"/>
              </a:lnSpc>
            </a:pPr>
            <a:r>
              <a:rPr sz="5775" spc="-127" baseline="-5772" dirty="0">
                <a:latin typeface="Microsoft JhengHei UI"/>
                <a:cs typeface="Microsoft JhengHei UI"/>
              </a:rPr>
              <a:t>・</a:t>
            </a:r>
            <a:r>
              <a:rPr sz="2400" dirty="0">
                <a:latin typeface="Lucida Sans"/>
                <a:cs typeface="Lucida Sans"/>
              </a:rPr>
              <a:t>Identifying</a:t>
            </a:r>
            <a:r>
              <a:rPr sz="2400" spc="-1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all</a:t>
            </a:r>
            <a:r>
              <a:rPr sz="2400" spc="-1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edges</a:t>
            </a:r>
            <a:r>
              <a:rPr sz="2400" spc="-1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takes</a:t>
            </a:r>
            <a:r>
              <a:rPr sz="2400" spc="-10" dirty="0">
                <a:latin typeface="Lucida Sans"/>
                <a:cs typeface="Lucida Sans"/>
              </a:rPr>
              <a:t> </a:t>
            </a:r>
            <a:r>
              <a:rPr sz="2400" dirty="0">
                <a:latin typeface="Symbol"/>
                <a:cs typeface="Symbol"/>
              </a:rPr>
              <a:t>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baseline="17361" dirty="0">
                <a:latin typeface="Times New Roman"/>
                <a:cs typeface="Times New Roman"/>
              </a:rPr>
              <a:t>2</a:t>
            </a:r>
            <a:r>
              <a:rPr sz="2400" spc="75" dirty="0">
                <a:latin typeface="Times New Roman"/>
                <a:cs typeface="Times New Roman"/>
              </a:rPr>
              <a:t>) </a:t>
            </a:r>
            <a:r>
              <a:rPr sz="2400" spc="-10" dirty="0">
                <a:latin typeface="Lucida Sans"/>
                <a:cs typeface="Lucida Sans"/>
              </a:rPr>
              <a:t>time.</a:t>
            </a:r>
            <a:endParaRPr sz="2400" dirty="0">
              <a:latin typeface="Lucida Sans"/>
              <a:cs typeface="Lucida San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559126" y="5390388"/>
          <a:ext cx="2941314" cy="3072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0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60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60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7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255"/>
                        </a:lnSpc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1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255"/>
                        </a:lnSpc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2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255"/>
                        </a:lnSpc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3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255"/>
                        </a:lnSpc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4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255"/>
                        </a:lnSpc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5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255"/>
                        </a:lnSpc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6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255"/>
                        </a:lnSpc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7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255"/>
                        </a:lnSpc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8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 marL="95250">
                        <a:lnSpc>
                          <a:spcPts val="2300"/>
                        </a:lnSpc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1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300"/>
                        </a:lnSpc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0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00"/>
                        </a:lnSpc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1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00"/>
                        </a:lnSpc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1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00"/>
                        </a:lnSpc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0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00"/>
                        </a:lnSpc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0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00"/>
                        </a:lnSpc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0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00"/>
                        </a:lnSpc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0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00"/>
                        </a:lnSpc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0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2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2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1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0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1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solidFill>
                            <a:srgbClr val="A34431"/>
                          </a:solidFill>
                          <a:latin typeface="Lucida Sans Typewriter"/>
                          <a:cs typeface="Lucida Sans Typewriter"/>
                        </a:rPr>
                        <a:t>1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1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0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0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0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solidFill>
                      <a:srgbClr val="F2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265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3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1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1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0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0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1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0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1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1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solidFill>
                      <a:srgbClr val="F2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4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0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solidFill>
                            <a:srgbClr val="A34431"/>
                          </a:solidFill>
                          <a:latin typeface="Lucida Sans Typewriter"/>
                          <a:cs typeface="Lucida Sans Typewriter"/>
                        </a:rPr>
                        <a:t>1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0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0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1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0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0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0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solidFill>
                      <a:srgbClr val="F2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95250">
                        <a:lnSpc>
                          <a:spcPts val="2380"/>
                        </a:lnSpc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5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380"/>
                        </a:lnSpc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0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80"/>
                        </a:lnSpc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1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80"/>
                        </a:lnSpc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1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80"/>
                        </a:lnSpc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1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80"/>
                        </a:lnSpc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0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80"/>
                        </a:lnSpc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1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80"/>
                        </a:lnSpc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0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80"/>
                        </a:lnSpc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0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6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0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0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0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0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1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0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0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0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solidFill>
                      <a:srgbClr val="F2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7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0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0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1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0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0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0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0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1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solidFill>
                      <a:srgbClr val="F2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8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0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0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1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0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0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0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1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solidFill>
                      <a:srgbClr val="F2F6F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Lucida Sans Typewriter"/>
                          <a:cs typeface="Lucida Sans Typewriter"/>
                        </a:rPr>
                        <a:t>0</a:t>
                      </a:r>
                      <a:endParaRPr sz="20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175" marB="0">
                    <a:solidFill>
                      <a:srgbClr val="F2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409700" y="5207000"/>
            <a:ext cx="3467100" cy="3683000"/>
            <a:chOff x="1409700" y="5207000"/>
            <a:chExt cx="3467100" cy="36830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9700" y="5207000"/>
              <a:ext cx="3467100" cy="36830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916852" y="6924603"/>
              <a:ext cx="359410" cy="454025"/>
            </a:xfrm>
            <a:custGeom>
              <a:avLst/>
              <a:gdLst/>
              <a:ahLst/>
              <a:cxnLst/>
              <a:rect l="l" t="t" r="r" b="b"/>
              <a:pathLst>
                <a:path w="359410" h="454025">
                  <a:moveTo>
                    <a:pt x="358986" y="0"/>
                  </a:moveTo>
                  <a:lnTo>
                    <a:pt x="0" y="453813"/>
                  </a:lnTo>
                </a:path>
              </a:pathLst>
            </a:custGeom>
            <a:ln w="38100">
              <a:solidFill>
                <a:srgbClr val="D81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3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4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61525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14445" algn="l"/>
              </a:tabLst>
            </a:pPr>
            <a:r>
              <a:rPr spc="90" dirty="0"/>
              <a:t>Graph</a:t>
            </a:r>
            <a:r>
              <a:rPr spc="85" dirty="0"/>
              <a:t> </a:t>
            </a:r>
            <a:r>
              <a:rPr spc="-10" dirty="0"/>
              <a:t>representation:</a:t>
            </a:r>
            <a:r>
              <a:rPr dirty="0"/>
              <a:t>	adjacency</a:t>
            </a:r>
            <a:r>
              <a:rPr spc="395" dirty="0"/>
              <a:t> </a:t>
            </a:r>
            <a:r>
              <a:rPr spc="-55" dirty="0"/>
              <a:t>lists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8200" y="1358900"/>
            <a:ext cx="6654165" cy="91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2615"/>
              </a:lnSpc>
              <a:spcBef>
                <a:spcPts val="100"/>
              </a:spcBef>
              <a:tabLst>
                <a:tab pos="2522220" algn="l"/>
              </a:tabLst>
            </a:pPr>
            <a:r>
              <a:rPr sz="2400" dirty="0">
                <a:solidFill>
                  <a:srgbClr val="0048AA"/>
                </a:solidFill>
                <a:latin typeface="Lucida Sans"/>
                <a:cs typeface="Lucida Sans"/>
              </a:rPr>
              <a:t>Adjacency</a:t>
            </a:r>
            <a:r>
              <a:rPr sz="2400" spc="110" dirty="0">
                <a:solidFill>
                  <a:srgbClr val="0048AA"/>
                </a:solidFill>
                <a:latin typeface="Lucida Sans"/>
                <a:cs typeface="Lucida Sans"/>
              </a:rPr>
              <a:t> </a:t>
            </a:r>
            <a:r>
              <a:rPr sz="2400" spc="-10" dirty="0">
                <a:solidFill>
                  <a:srgbClr val="0048AA"/>
                </a:solidFill>
                <a:latin typeface="Lucida Sans"/>
                <a:cs typeface="Lucida Sans"/>
              </a:rPr>
              <a:t>lists.</a:t>
            </a:r>
            <a:r>
              <a:rPr sz="2400" dirty="0">
                <a:solidFill>
                  <a:srgbClr val="0048AA"/>
                </a:solidFill>
                <a:latin typeface="Lucida Sans"/>
                <a:cs typeface="Lucida Sans"/>
              </a:rPr>
              <a:t>	</a:t>
            </a:r>
            <a:r>
              <a:rPr sz="2400" dirty="0">
                <a:latin typeface="Lucida Sans"/>
                <a:cs typeface="Lucida Sans"/>
              </a:rPr>
              <a:t>Node-indexed</a:t>
            </a:r>
            <a:r>
              <a:rPr sz="2400" spc="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array</a:t>
            </a:r>
            <a:r>
              <a:rPr sz="2400" spc="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of</a:t>
            </a:r>
            <a:r>
              <a:rPr sz="2400" spc="10" dirty="0">
                <a:latin typeface="Lucida Sans"/>
                <a:cs typeface="Lucida Sans"/>
              </a:rPr>
              <a:t> </a:t>
            </a:r>
            <a:r>
              <a:rPr sz="2400" spc="-10" dirty="0">
                <a:latin typeface="Lucida Sans"/>
                <a:cs typeface="Lucida Sans"/>
              </a:rPr>
              <a:t>lists.</a:t>
            </a:r>
            <a:endParaRPr sz="2400" dirty="0">
              <a:latin typeface="Lucida Sans"/>
              <a:cs typeface="Lucida Sans"/>
            </a:endParaRPr>
          </a:p>
          <a:p>
            <a:pPr marL="152400">
              <a:lnSpc>
                <a:spcPts val="4355"/>
              </a:lnSpc>
            </a:pPr>
            <a:r>
              <a:rPr sz="5775" spc="-127" baseline="-7215" dirty="0">
                <a:latin typeface="Microsoft JhengHei UI"/>
                <a:cs typeface="Microsoft JhengHei UI"/>
              </a:rPr>
              <a:t>・</a:t>
            </a:r>
            <a:r>
              <a:rPr sz="2400" dirty="0">
                <a:latin typeface="Lucida Sans"/>
                <a:cs typeface="Lucida Sans"/>
              </a:rPr>
              <a:t>Two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representations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of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each</a:t>
            </a:r>
            <a:r>
              <a:rPr sz="2400" spc="-15" dirty="0">
                <a:latin typeface="Lucida Sans"/>
                <a:cs typeface="Lucida Sans"/>
              </a:rPr>
              <a:t> </a:t>
            </a:r>
            <a:r>
              <a:rPr sz="2400" spc="-10" dirty="0">
                <a:latin typeface="Lucida Sans"/>
                <a:cs typeface="Lucida Sans"/>
              </a:rPr>
              <a:t>edge.</a:t>
            </a:r>
            <a:endParaRPr sz="2400" dirty="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2500" y="2141220"/>
            <a:ext cx="3069590" cy="610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5775" spc="-127" baseline="-5772" dirty="0">
                <a:latin typeface="Microsoft JhengHei UI"/>
                <a:cs typeface="Microsoft JhengHei UI"/>
              </a:rPr>
              <a:t>・</a:t>
            </a:r>
            <a:r>
              <a:rPr sz="2400" dirty="0">
                <a:latin typeface="Lucida Sans"/>
                <a:cs typeface="Lucida Sans"/>
              </a:rPr>
              <a:t>Space</a:t>
            </a:r>
            <a:r>
              <a:rPr sz="2400" spc="-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is</a:t>
            </a:r>
            <a:r>
              <a:rPr sz="2400" spc="-5" dirty="0">
                <a:latin typeface="Lucida Sans"/>
                <a:cs typeface="Lucida Sans"/>
              </a:rPr>
              <a:t> </a:t>
            </a:r>
            <a:r>
              <a:rPr sz="2400" dirty="0">
                <a:latin typeface="Symbol"/>
                <a:cs typeface="Symbol"/>
              </a:rPr>
              <a:t>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m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 </a:t>
            </a:r>
            <a:r>
              <a:rPr sz="2400" i="1" spc="-25" dirty="0">
                <a:latin typeface="Times New Roman"/>
                <a:cs typeface="Times New Roman"/>
              </a:rPr>
              <a:t>n</a:t>
            </a:r>
            <a:r>
              <a:rPr sz="2400" spc="-25" dirty="0">
                <a:latin typeface="Times New Roman"/>
                <a:cs typeface="Times New Roman"/>
              </a:rPr>
              <a:t>)</a:t>
            </a:r>
            <a:r>
              <a:rPr sz="2400" spc="-25" dirty="0">
                <a:latin typeface="Lucida Sans"/>
                <a:cs typeface="Lucida Sans"/>
              </a:rPr>
              <a:t>.</a:t>
            </a:r>
            <a:endParaRPr sz="2400" dirty="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2500" y="2623820"/>
            <a:ext cx="8002905" cy="1093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4210"/>
              </a:lnSpc>
              <a:spcBef>
                <a:spcPts val="90"/>
              </a:spcBef>
            </a:pPr>
            <a:r>
              <a:rPr sz="5775" spc="-127" baseline="-5772" dirty="0">
                <a:latin typeface="Microsoft JhengHei UI"/>
                <a:cs typeface="Microsoft JhengHei UI"/>
              </a:rPr>
              <a:t>・</a:t>
            </a:r>
            <a:r>
              <a:rPr sz="2400" dirty="0">
                <a:latin typeface="Lucida Sans"/>
                <a:cs typeface="Lucida Sans"/>
              </a:rPr>
              <a:t>Checking</a:t>
            </a:r>
            <a:r>
              <a:rPr sz="2400" spc="-2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if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u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v</a:t>
            </a:r>
            <a:r>
              <a:rPr sz="2400" spc="70" dirty="0">
                <a:latin typeface="Times New Roman"/>
                <a:cs typeface="Times New Roman"/>
              </a:rPr>
              <a:t>) </a:t>
            </a:r>
            <a:r>
              <a:rPr sz="2400" dirty="0">
                <a:latin typeface="Lucida Sans"/>
                <a:cs typeface="Lucida Sans"/>
              </a:rPr>
              <a:t>is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an</a:t>
            </a:r>
            <a:r>
              <a:rPr sz="2400" spc="-2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edge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takes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degree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u</a:t>
            </a:r>
            <a:r>
              <a:rPr sz="2400" spc="45" dirty="0">
                <a:latin typeface="Times New Roman"/>
                <a:cs typeface="Times New Roman"/>
              </a:rPr>
              <a:t>)) </a:t>
            </a:r>
            <a:r>
              <a:rPr sz="2400" spc="-10" dirty="0">
                <a:latin typeface="Lucida Sans"/>
                <a:cs typeface="Lucida Sans"/>
              </a:rPr>
              <a:t>time.</a:t>
            </a:r>
            <a:endParaRPr sz="2400" dirty="0">
              <a:latin typeface="Lucida Sans"/>
              <a:cs typeface="Lucida Sans"/>
            </a:endParaRPr>
          </a:p>
          <a:p>
            <a:pPr marL="38100">
              <a:lnSpc>
                <a:spcPts val="4210"/>
              </a:lnSpc>
            </a:pPr>
            <a:r>
              <a:rPr sz="5775" spc="-127" baseline="-5772" dirty="0">
                <a:latin typeface="Microsoft JhengHei UI"/>
                <a:cs typeface="Microsoft JhengHei UI"/>
              </a:rPr>
              <a:t>・</a:t>
            </a:r>
            <a:r>
              <a:rPr sz="2400" dirty="0">
                <a:latin typeface="Lucida Sans"/>
                <a:cs typeface="Lucida Sans"/>
              </a:rPr>
              <a:t>Identifying</a:t>
            </a:r>
            <a:r>
              <a:rPr sz="2400" spc="-1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all</a:t>
            </a:r>
            <a:r>
              <a:rPr sz="2400" spc="-1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edges</a:t>
            </a:r>
            <a:r>
              <a:rPr sz="2400" spc="-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takes</a:t>
            </a:r>
            <a:r>
              <a:rPr sz="2400" spc="-10" dirty="0">
                <a:latin typeface="Lucida Sans"/>
                <a:cs typeface="Lucida Sans"/>
              </a:rPr>
              <a:t> </a:t>
            </a:r>
            <a:r>
              <a:rPr sz="2400" dirty="0">
                <a:latin typeface="Symbol"/>
                <a:cs typeface="Symbol"/>
              </a:rPr>
              <a:t>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m </a:t>
            </a:r>
            <a:r>
              <a:rPr sz="2400" spc="-5" dirty="0">
                <a:latin typeface="Times New Roman"/>
                <a:cs typeface="Times New Roman"/>
              </a:rPr>
              <a:t>+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spc="75" dirty="0">
                <a:latin typeface="Times New Roman"/>
                <a:cs typeface="Times New Roman"/>
              </a:rPr>
              <a:t>) </a:t>
            </a:r>
            <a:r>
              <a:rPr sz="2400" spc="-10" dirty="0">
                <a:latin typeface="Lucida Sans"/>
                <a:cs typeface="Lucida Sans"/>
              </a:rPr>
              <a:t>time.</a:t>
            </a:r>
            <a:endParaRPr sz="2400" dirty="0">
              <a:latin typeface="Lucida Sans"/>
              <a:cs typeface="Lucida Sans"/>
            </a:endParaRPr>
          </a:p>
        </p:txBody>
      </p:sp>
      <p:grpSp>
        <p:nvGrpSpPr>
          <p:cNvPr id="153" name="object 153"/>
          <p:cNvGrpSpPr/>
          <p:nvPr/>
        </p:nvGrpSpPr>
        <p:grpSpPr>
          <a:xfrm>
            <a:off x="7526303" y="2396577"/>
            <a:ext cx="402590" cy="402590"/>
            <a:chOff x="7526303" y="2396577"/>
            <a:chExt cx="402590" cy="402590"/>
          </a:xfrm>
        </p:grpSpPr>
        <p:sp>
          <p:nvSpPr>
            <p:cNvPr id="154" name="object 154"/>
            <p:cNvSpPr/>
            <p:nvPr/>
          </p:nvSpPr>
          <p:spPr>
            <a:xfrm>
              <a:off x="7581960" y="2409277"/>
              <a:ext cx="334010" cy="334645"/>
            </a:xfrm>
            <a:custGeom>
              <a:avLst/>
              <a:gdLst/>
              <a:ahLst/>
              <a:cxnLst/>
              <a:rect l="l" t="t" r="r" b="b"/>
              <a:pathLst>
                <a:path w="334009" h="334644">
                  <a:moveTo>
                    <a:pt x="0" y="334104"/>
                  </a:moveTo>
                  <a:lnTo>
                    <a:pt x="8976" y="325121"/>
                  </a:lnTo>
                  <a:lnTo>
                    <a:pt x="333856" y="0"/>
                  </a:lnTo>
                </a:path>
              </a:pathLst>
            </a:custGeom>
            <a:ln w="25400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526303" y="2669748"/>
              <a:ext cx="129539" cy="129539"/>
            </a:xfrm>
            <a:custGeom>
              <a:avLst/>
              <a:gdLst/>
              <a:ahLst/>
              <a:cxnLst/>
              <a:rect l="l" t="t" r="r" b="b"/>
              <a:pathLst>
                <a:path w="129540" h="129539">
                  <a:moveTo>
                    <a:pt x="43056" y="0"/>
                  </a:moveTo>
                  <a:lnTo>
                    <a:pt x="0" y="129331"/>
                  </a:lnTo>
                  <a:lnTo>
                    <a:pt x="129298" y="86178"/>
                  </a:lnTo>
                  <a:lnTo>
                    <a:pt x="64632" y="64650"/>
                  </a:lnTo>
                  <a:lnTo>
                    <a:pt x="43056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156"/>
          <p:cNvSpPr txBox="1"/>
          <p:nvPr/>
        </p:nvSpPr>
        <p:spPr>
          <a:xfrm>
            <a:off x="7785100" y="2082800"/>
            <a:ext cx="3486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8D3124"/>
                </a:solidFill>
                <a:latin typeface="Lucida Sans"/>
                <a:cs typeface="Lucida Sans"/>
              </a:rPr>
              <a:t>degree</a:t>
            </a:r>
            <a:r>
              <a:rPr sz="1600" spc="-45" dirty="0">
                <a:solidFill>
                  <a:srgbClr val="8D3124"/>
                </a:solidFill>
                <a:latin typeface="Lucida Sans"/>
                <a:cs typeface="Lucida Sans"/>
              </a:rPr>
              <a:t> </a:t>
            </a:r>
            <a:r>
              <a:rPr sz="1600" dirty="0">
                <a:solidFill>
                  <a:srgbClr val="8D3124"/>
                </a:solidFill>
                <a:latin typeface="Lucida Sans"/>
                <a:cs typeface="Lucida Sans"/>
              </a:rPr>
              <a:t>=</a:t>
            </a:r>
            <a:r>
              <a:rPr sz="1600" spc="-40" dirty="0">
                <a:solidFill>
                  <a:srgbClr val="8D3124"/>
                </a:solidFill>
                <a:latin typeface="Lucida Sans"/>
                <a:cs typeface="Lucida Sans"/>
              </a:rPr>
              <a:t> </a:t>
            </a:r>
            <a:r>
              <a:rPr sz="1600" dirty="0">
                <a:solidFill>
                  <a:srgbClr val="8D3124"/>
                </a:solidFill>
                <a:latin typeface="Lucida Sans"/>
                <a:cs typeface="Lucida Sans"/>
              </a:rPr>
              <a:t>number</a:t>
            </a:r>
            <a:r>
              <a:rPr sz="1600" spc="-45" dirty="0">
                <a:solidFill>
                  <a:srgbClr val="8D3124"/>
                </a:solidFill>
                <a:latin typeface="Lucida Sans"/>
                <a:cs typeface="Lucida Sans"/>
              </a:rPr>
              <a:t> </a:t>
            </a:r>
            <a:r>
              <a:rPr sz="1600" dirty="0">
                <a:solidFill>
                  <a:srgbClr val="8D3124"/>
                </a:solidFill>
                <a:latin typeface="Lucida Sans"/>
                <a:cs typeface="Lucida Sans"/>
              </a:rPr>
              <a:t>of</a:t>
            </a:r>
            <a:r>
              <a:rPr sz="1600" spc="-40" dirty="0">
                <a:solidFill>
                  <a:srgbClr val="8D3124"/>
                </a:solidFill>
                <a:latin typeface="Lucida Sans"/>
                <a:cs typeface="Lucida Sans"/>
              </a:rPr>
              <a:t> </a:t>
            </a:r>
            <a:r>
              <a:rPr sz="1600" dirty="0">
                <a:solidFill>
                  <a:srgbClr val="8D3124"/>
                </a:solidFill>
                <a:latin typeface="Lucida Sans"/>
                <a:cs typeface="Lucida Sans"/>
              </a:rPr>
              <a:t>neighbors</a:t>
            </a:r>
            <a:r>
              <a:rPr sz="1600" spc="-45" dirty="0">
                <a:solidFill>
                  <a:srgbClr val="8D3124"/>
                </a:solidFill>
                <a:latin typeface="Lucida Sans"/>
                <a:cs typeface="Lucida Sans"/>
              </a:rPr>
              <a:t> </a:t>
            </a:r>
            <a:r>
              <a:rPr sz="1600" dirty="0">
                <a:solidFill>
                  <a:srgbClr val="8D3124"/>
                </a:solidFill>
                <a:latin typeface="Lucida Sans"/>
                <a:cs typeface="Lucida Sans"/>
              </a:rPr>
              <a:t>of</a:t>
            </a:r>
            <a:r>
              <a:rPr sz="1600" spc="-40" dirty="0">
                <a:solidFill>
                  <a:srgbClr val="8D3124"/>
                </a:solidFill>
                <a:latin typeface="Lucida Sans"/>
                <a:cs typeface="Lucida Sans"/>
              </a:rPr>
              <a:t> </a:t>
            </a:r>
            <a:r>
              <a:rPr sz="1800" i="1" spc="-50" dirty="0">
                <a:solidFill>
                  <a:srgbClr val="8D3124"/>
                </a:solidFill>
                <a:latin typeface="Times New Roman"/>
                <a:cs typeface="Times New Roman"/>
              </a:rPr>
              <a:t>u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0" name="object 17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pic>
        <p:nvPicPr>
          <p:cNvPr id="174" name="Picture 173">
            <a:extLst>
              <a:ext uri="{FF2B5EF4-FFF2-40B4-BE49-F238E27FC236}">
                <a16:creationId xmlns:a16="http://schemas.microsoft.com/office/drawing/2014/main" id="{052B1EB5-1261-B8C6-5166-3B4BD7C52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366" y="4697730"/>
            <a:ext cx="5249034" cy="2971827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DA53AEF6-BFC2-74D7-4B54-568FF9C96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431" y="4757096"/>
            <a:ext cx="5043488" cy="28530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EE928-97A2-EBFB-CB04-FA823485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2900"/>
            <a:ext cx="8369300" cy="861774"/>
          </a:xfrm>
        </p:spPr>
        <p:txBody>
          <a:bodyPr/>
          <a:lstStyle/>
          <a:p>
            <a:r>
              <a:rPr lang="en-US" dirty="0"/>
              <a:t>Graph implementation using lists (next lecture)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41C248-6497-D8E4-7558-70EAE4C0F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912" y="1962150"/>
            <a:ext cx="1008697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6DAE-969A-861C-982D-D018BB7D7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2900"/>
            <a:ext cx="7071359" cy="430887"/>
          </a:xfrm>
        </p:spPr>
        <p:txBody>
          <a:bodyPr/>
          <a:lstStyle/>
          <a:p>
            <a:r>
              <a:rPr lang="en-US" dirty="0"/>
              <a:t>Programming with list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09394-2451-86D1-BB3C-9340F86C94DD}"/>
              </a:ext>
            </a:extLst>
          </p:cNvPr>
          <p:cNvSpPr txBox="1"/>
          <p:nvPr/>
        </p:nvSpPr>
        <p:spPr>
          <a:xfrm>
            <a:off x="635000" y="1600200"/>
            <a:ext cx="6502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https://www.guru99.com/cpp-list.html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Extra instruction to compile in the ember system</a:t>
            </a:r>
          </a:p>
          <a:p>
            <a:endParaRPr lang="en-US" dirty="0"/>
          </a:p>
          <a:p>
            <a:r>
              <a:rPr lang="pl-PL" dirty="0"/>
              <a:t>g++ -std=c++11 -o list2 list2.cpp</a:t>
            </a:r>
            <a:r>
              <a:rPr lang="en-US" dirty="0"/>
              <a:t>   otherwise you will get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6E8940-88B7-4C65-E7CA-865F9D7D5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4" y="3981509"/>
            <a:ext cx="9291794" cy="12000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E96D36-E3E0-310B-C2D0-8CF0DC7DAF5F}"/>
              </a:ext>
            </a:extLst>
          </p:cNvPr>
          <p:cNvSpPr txBox="1"/>
          <p:nvPr/>
        </p:nvSpPr>
        <p:spPr>
          <a:xfrm>
            <a:off x="635000" y="5867400"/>
            <a:ext cx="6502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https://www.geeksforgeeks.org/list-cpp-stl/</a:t>
            </a:r>
            <a:endParaRPr lang="en-US" dirty="0"/>
          </a:p>
          <a:p>
            <a:endParaRPr lang="en-US" dirty="0"/>
          </a:p>
          <a:p>
            <a:r>
              <a:rPr lang="en-US" dirty="0"/>
              <a:t>Here, a nice description of the list of containers based on double linked list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89655D-27C7-3175-7057-67A00A017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1459" y="5498104"/>
            <a:ext cx="3733800" cy="412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9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24A0-47F8-3E89-7DBF-DC91FA3D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2900"/>
            <a:ext cx="7071359" cy="430887"/>
          </a:xfrm>
        </p:spPr>
        <p:txBody>
          <a:bodyPr/>
          <a:lstStyle/>
          <a:p>
            <a:r>
              <a:rPr lang="en-US" dirty="0"/>
              <a:t>Operations std::list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35852A-C9A0-5DC3-5D2C-F20C2A36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415593"/>
            <a:ext cx="10499674" cy="4191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C295-6CA8-63B9-EF49-0ED9E7B8F1F8}"/>
              </a:ext>
            </a:extLst>
          </p:cNvPr>
          <p:cNvSpPr txBox="1"/>
          <p:nvPr/>
        </p:nvSpPr>
        <p:spPr>
          <a:xfrm>
            <a:off x="1369059" y="6248400"/>
            <a:ext cx="650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g++ -std=c++11 -o list2 list2.cpp</a:t>
            </a:r>
            <a:r>
              <a:rPr lang="en-US" dirty="0"/>
              <a:t>   otherwise you will get</a:t>
            </a:r>
          </a:p>
        </p:txBody>
      </p:sp>
    </p:spTree>
    <p:extLst>
      <p:ext uri="{BB962C8B-B14F-4D97-AF65-F5344CB8AC3E}">
        <p14:creationId xmlns:p14="http://schemas.microsoft.com/office/powerpoint/2010/main" val="3329308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3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4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10598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Cycles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000" y="1333500"/>
            <a:ext cx="10101580" cy="135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848994" algn="l"/>
              </a:tabLst>
            </a:pPr>
            <a:r>
              <a:rPr sz="2400" spc="-20" dirty="0">
                <a:solidFill>
                  <a:srgbClr val="0048AA"/>
                </a:solidFill>
                <a:latin typeface="Lucida Sans"/>
                <a:cs typeface="Lucida Sans"/>
              </a:rPr>
              <a:t>Def.</a:t>
            </a:r>
            <a:r>
              <a:rPr sz="2400" dirty="0">
                <a:solidFill>
                  <a:srgbClr val="0048AA"/>
                </a:solidFill>
                <a:latin typeface="Lucida Sans"/>
                <a:cs typeface="Lucida Sans"/>
              </a:rPr>
              <a:t>	</a:t>
            </a:r>
            <a:r>
              <a:rPr sz="2400" dirty="0">
                <a:latin typeface="Lucida Sans"/>
                <a:cs typeface="Lucida Sans"/>
              </a:rPr>
              <a:t>A </a:t>
            </a:r>
            <a:r>
              <a:rPr sz="2400" dirty="0">
                <a:solidFill>
                  <a:srgbClr val="8D3124"/>
                </a:solidFill>
                <a:latin typeface="Lucida Sans"/>
                <a:cs typeface="Lucida Sans"/>
              </a:rPr>
              <a:t>cycle </a:t>
            </a:r>
            <a:r>
              <a:rPr sz="2400" dirty="0">
                <a:latin typeface="Lucida Sans"/>
                <a:cs typeface="Lucida Sans"/>
              </a:rPr>
              <a:t>is a</a:t>
            </a:r>
            <a:r>
              <a:rPr sz="2400" spc="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path </a:t>
            </a:r>
            <a:r>
              <a:rPr sz="2400" i="1" dirty="0">
                <a:latin typeface="Times New Roman"/>
                <a:cs typeface="Times New Roman"/>
              </a:rPr>
              <a:t>v</a:t>
            </a:r>
            <a:r>
              <a:rPr sz="2400" baseline="-6944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Lucida Sans"/>
                <a:cs typeface="Lucida Sans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v</a:t>
            </a:r>
            <a:r>
              <a:rPr sz="2400" baseline="-6944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…</a:t>
            </a:r>
            <a:r>
              <a:rPr sz="2400" dirty="0">
                <a:latin typeface="Lucida Sans"/>
                <a:cs typeface="Lucida Sans"/>
              </a:rPr>
              <a:t>,</a:t>
            </a:r>
            <a:r>
              <a:rPr sz="2400" spc="5" dirty="0">
                <a:latin typeface="Lucida Sans"/>
                <a:cs typeface="Lucida Sans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v</a:t>
            </a:r>
            <a:r>
              <a:rPr sz="2400" i="1" baseline="-6944" dirty="0">
                <a:latin typeface="Times New Roman"/>
                <a:cs typeface="Times New Roman"/>
              </a:rPr>
              <a:t>k</a:t>
            </a:r>
            <a:r>
              <a:rPr sz="2400" i="1" spc="540" baseline="-694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Lucida Sans"/>
                <a:cs typeface="Lucida Sans"/>
              </a:rPr>
              <a:t>in which</a:t>
            </a:r>
            <a:r>
              <a:rPr sz="2400" spc="5" dirty="0">
                <a:latin typeface="Lucida Sans"/>
                <a:cs typeface="Lucida Sans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v</a:t>
            </a:r>
            <a:r>
              <a:rPr sz="2400" baseline="-19097" dirty="0">
                <a:latin typeface="Times New Roman"/>
                <a:cs typeface="Times New Roman"/>
              </a:rPr>
              <a:t>1</a:t>
            </a:r>
            <a:r>
              <a:rPr sz="2400" spc="307" baseline="-1909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v</a:t>
            </a:r>
            <a:r>
              <a:rPr sz="2400" i="1" baseline="-19097" dirty="0">
                <a:latin typeface="Times New Roman"/>
                <a:cs typeface="Times New Roman"/>
              </a:rPr>
              <a:t>k</a:t>
            </a:r>
            <a:r>
              <a:rPr sz="2400" i="1" spc="540" baseline="-1909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Lucida Sans"/>
                <a:cs typeface="Lucida Sans"/>
              </a:rPr>
              <a:t>and </a:t>
            </a:r>
            <a:r>
              <a:rPr sz="2400" i="1" dirty="0">
                <a:latin typeface="Times New Roman"/>
                <a:cs typeface="Times New Roman"/>
              </a:rPr>
              <a:t>k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≥ </a:t>
            </a:r>
            <a:r>
              <a:rPr sz="2400" spc="-25" dirty="0">
                <a:latin typeface="Times New Roman"/>
                <a:cs typeface="Times New Roman"/>
              </a:rPr>
              <a:t>2</a:t>
            </a:r>
            <a:r>
              <a:rPr sz="2400" spc="-25" dirty="0">
                <a:latin typeface="Lucida Sans"/>
                <a:cs typeface="Lucida Sans"/>
              </a:rPr>
              <a:t>.</a:t>
            </a:r>
            <a:endParaRPr sz="24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00">
              <a:latin typeface="Lucida Sans"/>
              <a:cs typeface="Lucida Sans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  <a:tabLst>
                <a:tab pos="848994" algn="l"/>
              </a:tabLst>
            </a:pPr>
            <a:r>
              <a:rPr sz="2400" spc="-20" dirty="0">
                <a:solidFill>
                  <a:srgbClr val="0048AA"/>
                </a:solidFill>
                <a:latin typeface="Lucida Sans"/>
                <a:cs typeface="Lucida Sans"/>
              </a:rPr>
              <a:t>Def.</a:t>
            </a:r>
            <a:r>
              <a:rPr sz="2400" dirty="0">
                <a:solidFill>
                  <a:srgbClr val="0048AA"/>
                </a:solidFill>
                <a:latin typeface="Lucida Sans"/>
                <a:cs typeface="Lucida Sans"/>
              </a:rPr>
              <a:t>	</a:t>
            </a:r>
            <a:r>
              <a:rPr sz="2400" dirty="0">
                <a:latin typeface="Lucida Sans"/>
                <a:cs typeface="Lucida Sans"/>
              </a:rPr>
              <a:t>A</a:t>
            </a:r>
            <a:r>
              <a:rPr sz="2400" spc="-1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cycle</a:t>
            </a:r>
            <a:r>
              <a:rPr sz="2400" spc="-1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is</a:t>
            </a:r>
            <a:r>
              <a:rPr sz="2400" spc="-5" dirty="0"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8D3124"/>
                </a:solidFill>
                <a:latin typeface="Lucida Sans"/>
                <a:cs typeface="Lucida Sans"/>
              </a:rPr>
              <a:t>simple</a:t>
            </a:r>
            <a:r>
              <a:rPr sz="2400" spc="-10" dirty="0">
                <a:solidFill>
                  <a:srgbClr val="8D3124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if</a:t>
            </a:r>
            <a:r>
              <a:rPr sz="2400" spc="-1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all</a:t>
            </a:r>
            <a:r>
              <a:rPr sz="2400" spc="-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nodes</a:t>
            </a:r>
            <a:r>
              <a:rPr sz="2400" spc="-1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are</a:t>
            </a:r>
            <a:r>
              <a:rPr sz="2400" spc="-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distinct</a:t>
            </a:r>
            <a:r>
              <a:rPr sz="2400" spc="-1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(except</a:t>
            </a:r>
            <a:r>
              <a:rPr sz="2400" spc="-1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for</a:t>
            </a:r>
            <a:r>
              <a:rPr sz="2400" spc="-5" dirty="0">
                <a:latin typeface="Lucida Sans"/>
                <a:cs typeface="Lucida Sans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v</a:t>
            </a:r>
            <a:r>
              <a:rPr sz="2400" baseline="-19097" dirty="0">
                <a:latin typeface="Times New Roman"/>
                <a:cs typeface="Times New Roman"/>
              </a:rPr>
              <a:t>1</a:t>
            </a:r>
            <a:r>
              <a:rPr sz="2400" spc="525" baseline="-1909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Lucida Sans"/>
                <a:cs typeface="Lucida Sans"/>
              </a:rPr>
              <a:t>and</a:t>
            </a:r>
            <a:r>
              <a:rPr sz="2400" spc="-5" dirty="0">
                <a:latin typeface="Lucida Sans"/>
                <a:cs typeface="Lucida Sans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v</a:t>
            </a:r>
            <a:r>
              <a:rPr sz="2400" i="1" baseline="-19097" dirty="0">
                <a:latin typeface="Times New Roman"/>
                <a:cs typeface="Times New Roman"/>
              </a:rPr>
              <a:t>k</a:t>
            </a:r>
            <a:r>
              <a:rPr sz="2400" i="1" spc="-7" baseline="-19097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Lucida Sans"/>
                <a:cs typeface="Lucida Sans"/>
              </a:rPr>
              <a:t>).</a:t>
            </a:r>
            <a:endParaRPr sz="2400">
              <a:latin typeface="Lucida Sans"/>
              <a:cs typeface="Lucida 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312356" y="3802662"/>
            <a:ext cx="3953510" cy="3683000"/>
            <a:chOff x="4312356" y="3802662"/>
            <a:chExt cx="3953510" cy="36830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12356" y="3802662"/>
              <a:ext cx="3953369" cy="3683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729456" y="4615249"/>
              <a:ext cx="359410" cy="454025"/>
            </a:xfrm>
            <a:custGeom>
              <a:avLst/>
              <a:gdLst/>
              <a:ahLst/>
              <a:cxnLst/>
              <a:rect l="l" t="t" r="r" b="b"/>
              <a:pathLst>
                <a:path w="359410" h="454025">
                  <a:moveTo>
                    <a:pt x="358986" y="0"/>
                  </a:moveTo>
                  <a:lnTo>
                    <a:pt x="0" y="453813"/>
                  </a:lnTo>
                </a:path>
              </a:pathLst>
            </a:custGeom>
            <a:ln w="76200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76995" y="5522737"/>
              <a:ext cx="359410" cy="454025"/>
            </a:xfrm>
            <a:custGeom>
              <a:avLst/>
              <a:gdLst/>
              <a:ahLst/>
              <a:cxnLst/>
              <a:rect l="l" t="t" r="r" b="b"/>
              <a:pathLst>
                <a:path w="359410" h="454025">
                  <a:moveTo>
                    <a:pt x="358986" y="0"/>
                  </a:moveTo>
                  <a:lnTo>
                    <a:pt x="0" y="453813"/>
                  </a:lnTo>
                </a:path>
              </a:pathLst>
            </a:custGeom>
            <a:ln w="76200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11807" y="5510037"/>
              <a:ext cx="359410" cy="454025"/>
            </a:xfrm>
            <a:custGeom>
              <a:avLst/>
              <a:gdLst/>
              <a:ahLst/>
              <a:cxnLst/>
              <a:rect l="l" t="t" r="r" b="b"/>
              <a:pathLst>
                <a:path w="359409" h="454025">
                  <a:moveTo>
                    <a:pt x="358986" y="0"/>
                  </a:moveTo>
                  <a:lnTo>
                    <a:pt x="0" y="453813"/>
                  </a:lnTo>
                </a:path>
              </a:pathLst>
            </a:custGeom>
            <a:ln w="76200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18262" y="4596094"/>
              <a:ext cx="346075" cy="492125"/>
            </a:xfrm>
            <a:custGeom>
              <a:avLst/>
              <a:gdLst/>
              <a:ahLst/>
              <a:cxnLst/>
              <a:rect l="l" t="t" r="r" b="b"/>
              <a:pathLst>
                <a:path w="346075" h="492125">
                  <a:moveTo>
                    <a:pt x="0" y="0"/>
                  </a:moveTo>
                  <a:lnTo>
                    <a:pt x="346074" y="492125"/>
                  </a:lnTo>
                </a:path>
              </a:pathLst>
            </a:custGeom>
            <a:ln w="76199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05688" y="6200246"/>
              <a:ext cx="794385" cy="0"/>
            </a:xfrm>
            <a:custGeom>
              <a:avLst/>
              <a:gdLst/>
              <a:ahLst/>
              <a:cxnLst/>
              <a:rect l="l" t="t" r="r" b="b"/>
              <a:pathLst>
                <a:path w="794385">
                  <a:moveTo>
                    <a:pt x="793853" y="0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168900" y="7747000"/>
            <a:ext cx="2816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ahoma"/>
                <a:cs typeface="Tahoma"/>
              </a:rPr>
              <a:t>cycle</a:t>
            </a:r>
            <a:r>
              <a:rPr sz="1800" b="1" spc="70" dirty="0">
                <a:latin typeface="Tahoma"/>
                <a:cs typeface="Tahoma"/>
              </a:rPr>
              <a:t> C</a:t>
            </a:r>
            <a:r>
              <a:rPr sz="1800" b="1" spc="7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=</a:t>
            </a:r>
            <a:r>
              <a:rPr sz="1800" b="1" spc="75" dirty="0">
                <a:latin typeface="Tahoma"/>
                <a:cs typeface="Tahoma"/>
              </a:rPr>
              <a:t> </a:t>
            </a:r>
            <a:r>
              <a:rPr sz="1800" b="1" spc="200" dirty="0">
                <a:latin typeface="Tahoma"/>
                <a:cs typeface="Tahoma"/>
              </a:rPr>
              <a:t>1-2-4-5-3-</a:t>
            </a:r>
            <a:r>
              <a:rPr sz="1800" b="1" spc="-5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3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4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8534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Trees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000" y="1216660"/>
            <a:ext cx="10975975" cy="3923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17780">
              <a:lnSpc>
                <a:spcPct val="131900"/>
              </a:lnSpc>
              <a:spcBef>
                <a:spcPts val="100"/>
              </a:spcBef>
              <a:tabLst>
                <a:tab pos="848994" algn="l"/>
              </a:tabLst>
            </a:pPr>
            <a:r>
              <a:rPr sz="2400" spc="-20" dirty="0">
                <a:solidFill>
                  <a:srgbClr val="0048AA"/>
                </a:solidFill>
                <a:latin typeface="Lucida Sans"/>
                <a:cs typeface="Lucida Sans"/>
              </a:rPr>
              <a:t>Def.</a:t>
            </a:r>
            <a:r>
              <a:rPr sz="2400" dirty="0">
                <a:solidFill>
                  <a:srgbClr val="0048AA"/>
                </a:solidFill>
                <a:latin typeface="Lucida Sans"/>
                <a:cs typeface="Lucida Sans"/>
              </a:rPr>
              <a:t>	</a:t>
            </a:r>
            <a:r>
              <a:rPr sz="2400" dirty="0">
                <a:latin typeface="Lucida Sans"/>
                <a:cs typeface="Lucida Sans"/>
              </a:rPr>
              <a:t>An</a:t>
            </a:r>
            <a:r>
              <a:rPr sz="2400" spc="-3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undirected</a:t>
            </a:r>
            <a:r>
              <a:rPr sz="2400" spc="-2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graph</a:t>
            </a:r>
            <a:r>
              <a:rPr sz="2400" spc="-2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is</a:t>
            </a:r>
            <a:r>
              <a:rPr sz="2400" spc="-2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a</a:t>
            </a:r>
            <a:r>
              <a:rPr sz="2400" spc="-25" dirty="0"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8D3124"/>
                </a:solidFill>
                <a:latin typeface="Lucida Sans"/>
                <a:cs typeface="Lucida Sans"/>
              </a:rPr>
              <a:t>tree</a:t>
            </a:r>
            <a:r>
              <a:rPr sz="2400" spc="-30" dirty="0">
                <a:solidFill>
                  <a:srgbClr val="8D3124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if</a:t>
            </a:r>
            <a:r>
              <a:rPr sz="2400" spc="-2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it</a:t>
            </a:r>
            <a:r>
              <a:rPr sz="2400" spc="-2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is</a:t>
            </a:r>
            <a:r>
              <a:rPr sz="2400" spc="-2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connected</a:t>
            </a:r>
            <a:r>
              <a:rPr sz="2400" spc="-2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and</a:t>
            </a:r>
            <a:r>
              <a:rPr sz="2400" spc="-2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does</a:t>
            </a:r>
            <a:r>
              <a:rPr sz="2400" spc="-3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not</a:t>
            </a:r>
            <a:r>
              <a:rPr sz="2400" spc="-25" dirty="0">
                <a:latin typeface="Lucida Sans"/>
                <a:cs typeface="Lucida Sans"/>
              </a:rPr>
              <a:t> </a:t>
            </a:r>
            <a:r>
              <a:rPr sz="2400" spc="-10" dirty="0">
                <a:latin typeface="Lucida Sans"/>
                <a:cs typeface="Lucida Sans"/>
              </a:rPr>
              <a:t>contain </a:t>
            </a:r>
            <a:r>
              <a:rPr sz="2400" dirty="0">
                <a:latin typeface="Lucida Sans"/>
                <a:cs typeface="Lucida Sans"/>
              </a:rPr>
              <a:t>a</a:t>
            </a:r>
            <a:r>
              <a:rPr sz="2400" spc="-20" dirty="0">
                <a:latin typeface="Lucida Sans"/>
                <a:cs typeface="Lucida Sans"/>
              </a:rPr>
              <a:t> </a:t>
            </a:r>
            <a:r>
              <a:rPr sz="2400" spc="-10" dirty="0">
                <a:latin typeface="Lucida Sans"/>
                <a:cs typeface="Lucida Sans"/>
              </a:rPr>
              <a:t>cycle.</a:t>
            </a:r>
            <a:endParaRPr sz="2400" dirty="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00" dirty="0">
              <a:latin typeface="Lucida Sans"/>
              <a:cs typeface="Lucida Sans"/>
            </a:endParaRPr>
          </a:p>
          <a:p>
            <a:pPr marL="50800" marR="899160">
              <a:lnSpc>
                <a:spcPct val="131900"/>
              </a:lnSpc>
              <a:tabLst>
                <a:tab pos="1657350" algn="l"/>
              </a:tabLst>
            </a:pPr>
            <a:r>
              <a:rPr sz="2400" spc="-10" dirty="0">
                <a:solidFill>
                  <a:srgbClr val="0048AA"/>
                </a:solidFill>
                <a:latin typeface="Lucida Sans"/>
                <a:cs typeface="Lucida Sans"/>
              </a:rPr>
              <a:t>Theorem.</a:t>
            </a:r>
            <a:r>
              <a:rPr sz="2400" dirty="0">
                <a:solidFill>
                  <a:srgbClr val="0048AA"/>
                </a:solidFill>
                <a:latin typeface="Lucida Sans"/>
                <a:cs typeface="Lucida Sans"/>
              </a:rPr>
              <a:t>	</a:t>
            </a:r>
            <a:r>
              <a:rPr sz="2400" dirty="0">
                <a:latin typeface="Lucida Sans"/>
                <a:cs typeface="Lucida Sans"/>
              </a:rPr>
              <a:t>Let</a:t>
            </a:r>
            <a:r>
              <a:rPr sz="2400" spc="-10" dirty="0">
                <a:latin typeface="Lucida Sans"/>
                <a:cs typeface="Lucida Sans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G</a:t>
            </a:r>
            <a:r>
              <a:rPr sz="2400" i="1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Lucida Sans"/>
                <a:cs typeface="Lucida Sans"/>
              </a:rPr>
              <a:t>be</a:t>
            </a:r>
            <a:r>
              <a:rPr sz="2400" spc="-1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an</a:t>
            </a:r>
            <a:r>
              <a:rPr sz="2400" spc="-1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undirected</a:t>
            </a:r>
            <a:r>
              <a:rPr sz="2400" spc="-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graph</a:t>
            </a:r>
            <a:r>
              <a:rPr sz="2400" spc="-1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on</a:t>
            </a:r>
            <a:r>
              <a:rPr sz="2400" spc="-10" dirty="0">
                <a:latin typeface="Lucida Sans"/>
                <a:cs typeface="Lucida Sans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Lucida Sans"/>
                <a:cs typeface="Lucida Sans"/>
              </a:rPr>
              <a:t>nodes.</a:t>
            </a:r>
            <a:r>
              <a:rPr sz="2400" spc="-1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Any</a:t>
            </a:r>
            <a:r>
              <a:rPr sz="2400" spc="-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two</a:t>
            </a:r>
            <a:r>
              <a:rPr sz="2400" spc="-1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of</a:t>
            </a:r>
            <a:r>
              <a:rPr sz="2400" spc="-10" dirty="0">
                <a:latin typeface="Lucida Sans"/>
                <a:cs typeface="Lucida Sans"/>
              </a:rPr>
              <a:t> </a:t>
            </a:r>
            <a:r>
              <a:rPr sz="2400" spc="-25" dirty="0">
                <a:latin typeface="Lucida Sans"/>
                <a:cs typeface="Lucida Sans"/>
              </a:rPr>
              <a:t>the </a:t>
            </a:r>
            <a:r>
              <a:rPr sz="2400" dirty="0">
                <a:latin typeface="Lucida Sans"/>
                <a:cs typeface="Lucida Sans"/>
              </a:rPr>
              <a:t>following</a:t>
            </a:r>
            <a:r>
              <a:rPr sz="2400" spc="2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statements</a:t>
            </a:r>
            <a:r>
              <a:rPr sz="2400" spc="3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imply</a:t>
            </a:r>
            <a:r>
              <a:rPr sz="2400" spc="30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the</a:t>
            </a:r>
            <a:r>
              <a:rPr sz="2400" spc="25" dirty="0">
                <a:latin typeface="Lucida Sans"/>
                <a:cs typeface="Lucida Sans"/>
              </a:rPr>
              <a:t> </a:t>
            </a:r>
            <a:r>
              <a:rPr sz="2400" spc="-10" dirty="0">
                <a:latin typeface="Lucida Sans"/>
                <a:cs typeface="Lucida Sans"/>
              </a:rPr>
              <a:t>third:</a:t>
            </a:r>
            <a:endParaRPr sz="2400" dirty="0">
              <a:latin typeface="Lucida Sans"/>
              <a:cs typeface="Lucida Sans"/>
            </a:endParaRPr>
          </a:p>
          <a:p>
            <a:pPr marL="177800">
              <a:lnSpc>
                <a:spcPts val="3679"/>
              </a:lnSpc>
            </a:pPr>
            <a:r>
              <a:rPr sz="5775" spc="-127" baseline="-5772" dirty="0">
                <a:latin typeface="Microsoft JhengHei UI"/>
                <a:cs typeface="Microsoft JhengHei UI"/>
              </a:rPr>
              <a:t>・</a:t>
            </a:r>
            <a:r>
              <a:rPr sz="2400" i="1" dirty="0">
                <a:latin typeface="Times New Roman"/>
                <a:cs typeface="Times New Roman"/>
              </a:rPr>
              <a:t>G</a:t>
            </a:r>
            <a:r>
              <a:rPr sz="2400" i="1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Lucida Sans"/>
                <a:cs typeface="Lucida Sans"/>
              </a:rPr>
              <a:t>is </a:t>
            </a:r>
            <a:r>
              <a:rPr sz="2400" spc="-10" dirty="0">
                <a:latin typeface="Lucida Sans"/>
                <a:cs typeface="Lucida Sans"/>
              </a:rPr>
              <a:t>connected.</a:t>
            </a:r>
            <a:endParaRPr sz="2400" dirty="0">
              <a:latin typeface="Lucida Sans"/>
              <a:cs typeface="Lucida Sans"/>
            </a:endParaRPr>
          </a:p>
          <a:p>
            <a:pPr marL="177800">
              <a:lnSpc>
                <a:spcPts val="3800"/>
              </a:lnSpc>
            </a:pPr>
            <a:r>
              <a:rPr sz="5775" spc="-127" baseline="-5772" dirty="0">
                <a:latin typeface="Microsoft JhengHei UI"/>
                <a:cs typeface="Microsoft JhengHei UI"/>
              </a:rPr>
              <a:t>・</a:t>
            </a:r>
            <a:r>
              <a:rPr sz="2400" i="1" dirty="0">
                <a:latin typeface="Times New Roman"/>
                <a:cs typeface="Times New Roman"/>
              </a:rPr>
              <a:t>G</a:t>
            </a:r>
            <a:r>
              <a:rPr sz="2400" i="1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Lucida Sans"/>
                <a:cs typeface="Lucida Sans"/>
              </a:rPr>
              <a:t>does</a:t>
            </a:r>
            <a:r>
              <a:rPr sz="2400" spc="-1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not</a:t>
            </a:r>
            <a:r>
              <a:rPr sz="2400" spc="-1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contain</a:t>
            </a:r>
            <a:r>
              <a:rPr sz="2400" spc="-15" dirty="0">
                <a:latin typeface="Lucida Sans"/>
                <a:cs typeface="Lucida Sans"/>
              </a:rPr>
              <a:t> </a:t>
            </a:r>
            <a:r>
              <a:rPr sz="2400" dirty="0">
                <a:latin typeface="Lucida Sans"/>
                <a:cs typeface="Lucida Sans"/>
              </a:rPr>
              <a:t>a</a:t>
            </a:r>
            <a:r>
              <a:rPr sz="2400" spc="-15" dirty="0">
                <a:latin typeface="Lucida Sans"/>
                <a:cs typeface="Lucida Sans"/>
              </a:rPr>
              <a:t> </a:t>
            </a:r>
            <a:r>
              <a:rPr sz="2400" spc="-10" dirty="0">
                <a:latin typeface="Lucida Sans"/>
                <a:cs typeface="Lucida Sans"/>
              </a:rPr>
              <a:t>cycle.</a:t>
            </a:r>
            <a:endParaRPr sz="2400" dirty="0">
              <a:latin typeface="Lucida Sans"/>
              <a:cs typeface="Lucida Sans"/>
            </a:endParaRPr>
          </a:p>
          <a:p>
            <a:pPr marL="177800">
              <a:lnSpc>
                <a:spcPts val="4210"/>
              </a:lnSpc>
            </a:pPr>
            <a:r>
              <a:rPr sz="5775" spc="-127" baseline="-5772" dirty="0">
                <a:latin typeface="Microsoft JhengHei UI"/>
                <a:cs typeface="Microsoft JhengHei UI"/>
              </a:rPr>
              <a:t>・</a:t>
            </a:r>
            <a:r>
              <a:rPr sz="2400" i="1" dirty="0">
                <a:latin typeface="Times New Roman"/>
                <a:cs typeface="Times New Roman"/>
              </a:rPr>
              <a:t>G</a:t>
            </a:r>
            <a:r>
              <a:rPr sz="2400" i="1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Lucida Sans"/>
                <a:cs typeface="Lucida Sans"/>
              </a:rPr>
              <a:t>has</a:t>
            </a:r>
            <a:r>
              <a:rPr sz="2400" spc="-10" dirty="0">
                <a:latin typeface="Lucida Sans"/>
                <a:cs typeface="Lucida Sans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–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Lucida Sans"/>
                <a:cs typeface="Lucida Sans"/>
              </a:rPr>
              <a:t>edges.</a:t>
            </a:r>
            <a:endParaRPr sz="2400" dirty="0">
              <a:latin typeface="Lucida Sans"/>
              <a:cs typeface="Lucida San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0098" y="5371252"/>
            <a:ext cx="5092700" cy="356728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829</Words>
  <Application>Microsoft Office PowerPoint</Application>
  <PresentationFormat>Custom</PresentationFormat>
  <Paragraphs>184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Microsoft JhengHei UI</vt:lpstr>
      <vt:lpstr>Arial</vt:lpstr>
      <vt:lpstr>Calibri</vt:lpstr>
      <vt:lpstr>Century Gothic</vt:lpstr>
      <vt:lpstr>Lucida Sans</vt:lpstr>
      <vt:lpstr>Lucida Sans Typewriter</vt:lpstr>
      <vt:lpstr>sofia-pro</vt:lpstr>
      <vt:lpstr>Symbol</vt:lpstr>
      <vt:lpstr>Tahoma</vt:lpstr>
      <vt:lpstr>Times New Roman</vt:lpstr>
      <vt:lpstr>Office Theme</vt:lpstr>
      <vt:lpstr>3. Graphs </vt:lpstr>
      <vt:lpstr>Undirected graphs</vt:lpstr>
      <vt:lpstr>Graph representation: adjacency matrix</vt:lpstr>
      <vt:lpstr>Graph representation: adjacency lists</vt:lpstr>
      <vt:lpstr>Graph implementation using lists (next lecture)</vt:lpstr>
      <vt:lpstr>Programming with list </vt:lpstr>
      <vt:lpstr>Operations std::list</vt:lpstr>
      <vt:lpstr>Cycles</vt:lpstr>
      <vt:lpstr>Trees</vt:lpstr>
      <vt:lpstr>Rooted trees</vt:lpstr>
      <vt:lpstr>Graph search</vt:lpstr>
      <vt:lpstr>PowerPoint Presentation</vt:lpstr>
      <vt:lpstr>PowerPoint Presentation</vt:lpstr>
      <vt:lpstr>How to explore a graph </vt:lpstr>
      <vt:lpstr>Breadth-first search</vt:lpstr>
      <vt:lpstr>PowerPoint Presentation</vt:lpstr>
      <vt:lpstr>PowerPoint Presentation</vt:lpstr>
      <vt:lpstr>PowerPoint Presentation</vt:lpstr>
      <vt:lpstr>Breadth-first search</vt:lpstr>
      <vt:lpstr>BFS (Example) </vt:lpstr>
      <vt:lpstr>BFS (Example)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Graphs</dc:title>
  <dc:creator>Luis Jaimes</dc:creator>
  <cp:lastModifiedBy>Luis Jaimes</cp:lastModifiedBy>
  <cp:revision>5</cp:revision>
  <dcterms:created xsi:type="dcterms:W3CDTF">2023-01-30T20:06:27Z</dcterms:created>
  <dcterms:modified xsi:type="dcterms:W3CDTF">2023-03-29T18:37:34Z</dcterms:modified>
</cp:coreProperties>
</file>