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3"/>
  </p:notesMasterIdLst>
  <p:handoutMasterIdLst>
    <p:handoutMasterId r:id="rId24"/>
  </p:handoutMasterIdLst>
  <p:sldIdLst>
    <p:sldId id="571" r:id="rId2"/>
    <p:sldId id="523" r:id="rId3"/>
    <p:sldId id="534" r:id="rId4"/>
    <p:sldId id="535" r:id="rId5"/>
    <p:sldId id="537" r:id="rId6"/>
    <p:sldId id="538" r:id="rId7"/>
    <p:sldId id="540" r:id="rId8"/>
    <p:sldId id="569" r:id="rId9"/>
    <p:sldId id="561" r:id="rId10"/>
    <p:sldId id="562" r:id="rId11"/>
    <p:sldId id="563" r:id="rId12"/>
    <p:sldId id="568" r:id="rId13"/>
    <p:sldId id="567" r:id="rId14"/>
    <p:sldId id="565" r:id="rId15"/>
    <p:sldId id="572" r:id="rId16"/>
    <p:sldId id="573" r:id="rId17"/>
    <p:sldId id="574" r:id="rId18"/>
    <p:sldId id="570" r:id="rId19"/>
    <p:sldId id="566" r:id="rId20"/>
    <p:sldId id="564" r:id="rId21"/>
    <p:sldId id="4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7" autoAdjust="0"/>
    <p:restoredTop sz="96607" autoAdjust="0"/>
  </p:normalViewPr>
  <p:slideViewPr>
    <p:cSldViewPr snapToGrid="0" snapToObjects="1">
      <p:cViewPr>
        <p:scale>
          <a:sx n="90" d="100"/>
          <a:sy n="90" d="100"/>
        </p:scale>
        <p:origin x="708" y="1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95CF1E-170F-664F-B80C-76EAA0E8E5E3}" type="datetimeFigureOut">
              <a:rPr lang="en-US" smtClean="0"/>
              <a:t>2/20/2023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8FF496-19E2-2242-89C5-9995C8F85430}" type="slidenum">
              <a:rPr lang="en-US" smtClean="0"/>
              <a:t>‹#›</a:t>
            </a:fld>
            <a:endParaRPr lang="en-US"/>
          </a:p>
        </p:txBody>
      </p:sp>
    </p:spTree>
    <p:extLst>
      <p:ext uri="{BB962C8B-B14F-4D97-AF65-F5344CB8AC3E}">
        <p14:creationId xmlns:p14="http://schemas.microsoft.com/office/powerpoint/2010/main" val="366661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2465C9-342B-E64E-9384-B338BC4C136C}" type="datetimeFigureOut">
              <a:rPr lang="en-US" smtClean="0"/>
              <a:t>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FBB2D-610E-8B42-8566-EF50F3D22994}" type="slidenum">
              <a:rPr lang="en-US" smtClean="0"/>
              <a:t>‹#›</a:t>
            </a:fld>
            <a:endParaRPr lang="en-US"/>
          </a:p>
        </p:txBody>
      </p:sp>
    </p:spTree>
    <p:extLst>
      <p:ext uri="{BB962C8B-B14F-4D97-AF65-F5344CB8AC3E}">
        <p14:creationId xmlns:p14="http://schemas.microsoft.com/office/powerpoint/2010/main" val="40036689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dijkstras-shortest-path-algorithm-greedy-algo-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dijkstras-shortest-path-algorithm-greedy-algo-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Distance is a one dimensional array that keeps track of</a:t>
            </a:r>
            <a:r>
              <a:rPr lang="en-US" baseline="0" dirty="0"/>
              <a:t> the distance of vertices from the vertices that has already been added to the solution set</a:t>
            </a:r>
          </a:p>
          <a:p>
            <a:r>
              <a:rPr lang="en-US" baseline="0" dirty="0"/>
              <a:t>Nearest </a:t>
            </a:r>
            <a:r>
              <a:rPr lang="en-US" dirty="0"/>
              <a:t>is a one dimensional array that keeps the vertices added to the solution set</a:t>
            </a:r>
          </a:p>
          <a:p>
            <a:endParaRPr lang="en-US" dirty="0"/>
          </a:p>
        </p:txBody>
      </p:sp>
      <p:sp>
        <p:nvSpPr>
          <p:cNvPr id="4" name="Slide Number Placeholder 3"/>
          <p:cNvSpPr>
            <a:spLocks noGrp="1"/>
          </p:cNvSpPr>
          <p:nvPr>
            <p:ph type="sldNum" sz="quarter" idx="10"/>
          </p:nvPr>
        </p:nvSpPr>
        <p:spPr/>
        <p:txBody>
          <a:bodyPr/>
          <a:lstStyle/>
          <a:p>
            <a:fld id="{804FBB2D-610E-8B42-8566-EF50F3D22994}" type="slidenum">
              <a:rPr lang="en-US" smtClean="0"/>
              <a:t>8</a:t>
            </a:fld>
            <a:endParaRPr lang="en-US"/>
          </a:p>
        </p:txBody>
      </p:sp>
    </p:spTree>
    <p:extLst>
      <p:ext uri="{BB962C8B-B14F-4D97-AF65-F5344CB8AC3E}">
        <p14:creationId xmlns:p14="http://schemas.microsoft.com/office/powerpoint/2010/main" val="130378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FBB2D-610E-8B42-8566-EF50F3D22994}" type="slidenum">
              <a:rPr lang="en-US" smtClean="0"/>
              <a:t>12</a:t>
            </a:fld>
            <a:endParaRPr lang="en-US"/>
          </a:p>
        </p:txBody>
      </p:sp>
    </p:spTree>
    <p:extLst>
      <p:ext uri="{BB962C8B-B14F-4D97-AF65-F5344CB8AC3E}">
        <p14:creationId xmlns:p14="http://schemas.microsoft.com/office/powerpoint/2010/main" val="315527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we are assuming that there is a path from </a:t>
            </a:r>
            <a:r>
              <a:rPr lang="en-US" sz="1200" b="0" i="1" kern="1200" dirty="0">
                <a:solidFill>
                  <a:schemeClr val="tx1"/>
                </a:solidFill>
                <a:effectLst/>
                <a:latin typeface="+mn-lt"/>
                <a:ea typeface="+mn-ea"/>
                <a:cs typeface="+mn-cs"/>
              </a:rPr>
              <a:t>v</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to every other vertex, the variable </a:t>
            </a:r>
            <a:r>
              <a:rPr lang="en-US" sz="1200" b="0" i="1" kern="1200" dirty="0" err="1">
                <a:solidFill>
                  <a:schemeClr val="tx1"/>
                </a:solidFill>
                <a:effectLst/>
                <a:latin typeface="+mn-lt"/>
                <a:ea typeface="+mn-ea"/>
                <a:cs typeface="+mn-cs"/>
              </a:rPr>
              <a:t>vnear</a:t>
            </a:r>
            <a:r>
              <a:rPr lang="en-US" sz="1200" b="0" i="0" kern="1200" dirty="0">
                <a:solidFill>
                  <a:schemeClr val="tx1"/>
                </a:solidFill>
                <a:effectLst/>
                <a:latin typeface="+mn-lt"/>
                <a:ea typeface="+mn-ea"/>
                <a:cs typeface="+mn-cs"/>
              </a:rPr>
              <a:t> has a new value in each iteration of the </a:t>
            </a:r>
            <a:r>
              <a:rPr lang="en-US" sz="1200" b="1" i="0" kern="1200" dirty="0">
                <a:solidFill>
                  <a:schemeClr val="tx1"/>
                </a:solidFill>
                <a:effectLst/>
                <a:latin typeface="+mn-lt"/>
                <a:ea typeface="+mn-ea"/>
                <a:cs typeface="+mn-cs"/>
              </a:rPr>
              <a:t>repeat</a:t>
            </a:r>
            <a:r>
              <a:rPr lang="en-US" sz="1200" b="0" i="0" kern="1200" dirty="0">
                <a:solidFill>
                  <a:schemeClr val="tx1"/>
                </a:solidFill>
                <a:effectLst/>
                <a:latin typeface="+mn-lt"/>
                <a:ea typeface="+mn-ea"/>
                <a:cs typeface="+mn-cs"/>
              </a:rPr>
              <a:t> loop. If this were not the case, the algorithm, as written, would end up adding the last edge over and over until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− 1 iterations of the </a:t>
            </a:r>
            <a:r>
              <a:rPr lang="en-US" sz="1200" b="1" i="0" kern="1200" dirty="0">
                <a:solidFill>
                  <a:schemeClr val="tx1"/>
                </a:solidFill>
                <a:effectLst/>
                <a:latin typeface="+mn-lt"/>
                <a:ea typeface="+mn-ea"/>
                <a:cs typeface="+mn-cs"/>
              </a:rPr>
              <a:t>repeat</a:t>
            </a:r>
            <a:r>
              <a:rPr lang="en-US" sz="1200" b="0" i="0" kern="1200" dirty="0">
                <a:solidFill>
                  <a:schemeClr val="tx1"/>
                </a:solidFill>
                <a:effectLst/>
                <a:latin typeface="+mn-lt"/>
                <a:ea typeface="+mn-ea"/>
                <a:cs typeface="+mn-cs"/>
              </a:rPr>
              <a:t> loop were completed.</a:t>
            </a:r>
          </a:p>
          <a:p>
            <a:r>
              <a:rPr lang="en-US" sz="1200" b="0" i="0" kern="1200" dirty="0">
                <a:solidFill>
                  <a:schemeClr val="tx1"/>
                </a:solidFill>
                <a:effectLst/>
                <a:latin typeface="+mn-lt"/>
                <a:ea typeface="+mn-ea"/>
                <a:cs typeface="+mn-cs"/>
              </a:rPr>
              <a:t>This algorithm only returns the edges in the shortest paths. It does not return the lengths of those paths. These lengths could be obtained from the edges. Alternatively, a simple modification of the algorithm would enable it to compute the lengths and store them in an array as well.</a:t>
            </a:r>
          </a:p>
          <a:p>
            <a:r>
              <a:rPr lang="en-US" sz="1200" b="0" i="0" kern="1200" dirty="0">
                <a:solidFill>
                  <a:schemeClr val="tx1"/>
                </a:solidFill>
                <a:effectLst/>
                <a:latin typeface="+mn-lt"/>
                <a:ea typeface="+mn-ea"/>
                <a:cs typeface="+mn-cs"/>
              </a:rPr>
              <a:t>Although we do not do it here, it is possible to prove that Algorithm always produces shortest paths. The proof uses an induction argument similar to the one used to prove that Prim’s</a:t>
            </a:r>
            <a:endParaRPr lang="en-US" dirty="0"/>
          </a:p>
        </p:txBody>
      </p:sp>
      <p:sp>
        <p:nvSpPr>
          <p:cNvPr id="4" name="Slide Number Placeholder 3"/>
          <p:cNvSpPr>
            <a:spLocks noGrp="1"/>
          </p:cNvSpPr>
          <p:nvPr>
            <p:ph type="sldNum" sz="quarter" idx="10"/>
          </p:nvPr>
        </p:nvSpPr>
        <p:spPr/>
        <p:txBody>
          <a:bodyPr/>
          <a:lstStyle/>
          <a:p>
            <a:fld id="{804FBB2D-610E-8B42-8566-EF50F3D22994}" type="slidenum">
              <a:rPr lang="en-US" smtClean="0"/>
              <a:t>13</a:t>
            </a:fld>
            <a:endParaRPr lang="en-US"/>
          </a:p>
        </p:txBody>
      </p:sp>
    </p:spTree>
    <p:extLst>
      <p:ext uri="{BB962C8B-B14F-4D97-AF65-F5344CB8AC3E}">
        <p14:creationId xmlns:p14="http://schemas.microsoft.com/office/powerpoint/2010/main" val="375095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p>
          <a:p>
            <a:r>
              <a:rPr lang="en-US" dirty="0">
                <a:hlinkClick r:id="rId3"/>
              </a:rPr>
              <a:t>https://www.geeksforgeeks.org/dijkstras-shortest-path-algorithm-greedy-algo-7/</a:t>
            </a:r>
            <a:r>
              <a:rPr lang="en-US" dirty="0"/>
              <a:t> </a:t>
            </a:r>
          </a:p>
          <a:p>
            <a:endParaRPr lang="en-US" dirty="0"/>
          </a:p>
        </p:txBody>
      </p:sp>
      <p:sp>
        <p:nvSpPr>
          <p:cNvPr id="4" name="Slide Number Placeholder 3"/>
          <p:cNvSpPr>
            <a:spLocks noGrp="1"/>
          </p:cNvSpPr>
          <p:nvPr>
            <p:ph type="sldNum" sz="quarter" idx="10"/>
          </p:nvPr>
        </p:nvSpPr>
        <p:spPr/>
        <p:txBody>
          <a:bodyPr/>
          <a:lstStyle/>
          <a:p>
            <a:fld id="{804FBB2D-610E-8B42-8566-EF50F3D22994}" type="slidenum">
              <a:rPr lang="en-US" smtClean="0"/>
              <a:t>14</a:t>
            </a:fld>
            <a:endParaRPr lang="en-US"/>
          </a:p>
        </p:txBody>
      </p:sp>
    </p:spTree>
    <p:extLst>
      <p:ext uri="{BB962C8B-B14F-4D97-AF65-F5344CB8AC3E}">
        <p14:creationId xmlns:p14="http://schemas.microsoft.com/office/powerpoint/2010/main" val="407987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Code </a:t>
            </a:r>
            <a:r>
              <a:rPr lang="en-US" sz="1200" b="0" i="0" kern="1200" dirty="0" err="1">
                <a:solidFill>
                  <a:schemeClr val="tx1"/>
                </a:solidFill>
                <a:effectLst/>
                <a:latin typeface="+mn-lt"/>
                <a:ea typeface="+mn-ea"/>
                <a:cs typeface="+mn-cs"/>
              </a:rPr>
              <a:t>refence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dirty="0">
                <a:hlinkClick r:id="rId3"/>
              </a:rPr>
              <a:t>https://www.geeksforgeeks.org/dijkstras-shortest-path-algorithm-greedy-algo-7/</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minDistance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dist</a:t>
            </a:r>
            <a:r>
              <a:rPr lang="en-US" sz="1200" b="0" i="0" kern="1200" dirty="0">
                <a:solidFill>
                  <a:schemeClr val="tx1"/>
                </a:solidFill>
                <a:effectLst/>
                <a:latin typeface="+mn-lt"/>
                <a:ea typeface="+mn-ea"/>
                <a:cs typeface="+mn-cs"/>
              </a:rPr>
              <a:t>[], Boolean </a:t>
            </a:r>
            <a:r>
              <a:rPr lang="en-US" sz="1200" b="0" i="0" kern="1200" dirty="0" err="1">
                <a:solidFill>
                  <a:schemeClr val="tx1"/>
                </a:solidFill>
                <a:effectLst/>
                <a:latin typeface="+mn-lt"/>
                <a:ea typeface="+mn-ea"/>
                <a:cs typeface="+mn-cs"/>
              </a:rPr>
              <a:t>sptSet</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 </a:t>
            </a:r>
          </a:p>
          <a:p>
            <a:pPr rtl="0" fontAlgn="base"/>
            <a:r>
              <a:rPr lang="en-US" sz="1200" b="0" i="0" kern="1200" dirty="0">
                <a:solidFill>
                  <a:schemeClr val="tx1"/>
                </a:solidFill>
                <a:effectLst/>
                <a:latin typeface="+mn-lt"/>
                <a:ea typeface="+mn-ea"/>
                <a:cs typeface="+mn-cs"/>
              </a:rPr>
              <a:t>        // Initialize min value </a:t>
            </a:r>
          </a:p>
          <a:p>
            <a:pPr rtl="0"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min = </a:t>
            </a:r>
            <a:r>
              <a:rPr lang="en-US" sz="1200" b="0" i="0" kern="1200" dirty="0" err="1">
                <a:solidFill>
                  <a:schemeClr val="tx1"/>
                </a:solidFill>
                <a:effectLst/>
                <a:latin typeface="+mn-lt"/>
                <a:ea typeface="+mn-ea"/>
                <a:cs typeface="+mn-cs"/>
              </a:rPr>
              <a:t>Integer.MAX_VALUE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min_index</a:t>
            </a:r>
            <a:r>
              <a:rPr lang="en-US" sz="1200" b="0" i="0" kern="1200" dirty="0">
                <a:solidFill>
                  <a:schemeClr val="tx1"/>
                </a:solidFill>
                <a:effectLst/>
                <a:latin typeface="+mn-lt"/>
                <a:ea typeface="+mn-ea"/>
                <a:cs typeface="+mn-cs"/>
              </a:rPr>
              <a:t>=-1;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v = 0; v &lt; V; v++) </a:t>
            </a:r>
          </a:p>
          <a:p>
            <a:pPr rtl="0" fontAlgn="base"/>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sptSet</a:t>
            </a:r>
            <a:r>
              <a:rPr lang="en-US" sz="1200" b="0" i="0" kern="1200" dirty="0">
                <a:solidFill>
                  <a:schemeClr val="tx1"/>
                </a:solidFill>
                <a:effectLst/>
                <a:latin typeface="+mn-lt"/>
                <a:ea typeface="+mn-ea"/>
                <a:cs typeface="+mn-cs"/>
              </a:rPr>
              <a:t>[v] == false &amp;&amp; </a:t>
            </a:r>
            <a:r>
              <a:rPr lang="en-US" sz="1200" b="0" i="0" kern="1200" dirty="0" err="1">
                <a:solidFill>
                  <a:schemeClr val="tx1"/>
                </a:solidFill>
                <a:effectLst/>
                <a:latin typeface="+mn-lt"/>
                <a:ea typeface="+mn-ea"/>
                <a:cs typeface="+mn-cs"/>
              </a:rPr>
              <a:t>dist</a:t>
            </a:r>
            <a:r>
              <a:rPr lang="en-US" sz="1200" b="0" i="0" kern="1200" dirty="0">
                <a:solidFill>
                  <a:schemeClr val="tx1"/>
                </a:solidFill>
                <a:effectLst/>
                <a:latin typeface="+mn-lt"/>
                <a:ea typeface="+mn-ea"/>
                <a:cs typeface="+mn-cs"/>
              </a:rPr>
              <a:t>[v] &lt;= min) </a:t>
            </a:r>
          </a:p>
          <a:p>
            <a:pPr rtl="0" fontAlgn="base"/>
            <a:r>
              <a:rPr lang="en-US" sz="1200" b="0" i="0" kern="1200" dirty="0">
                <a:solidFill>
                  <a:schemeClr val="tx1"/>
                </a:solidFill>
                <a:effectLst/>
                <a:latin typeface="+mn-lt"/>
                <a:ea typeface="+mn-ea"/>
                <a:cs typeface="+mn-cs"/>
              </a:rPr>
              <a:t>            { </a:t>
            </a:r>
          </a:p>
          <a:p>
            <a:pPr rtl="0" fontAlgn="base"/>
            <a:r>
              <a:rPr lang="en-US" sz="1200" b="0" i="0" kern="1200" dirty="0">
                <a:solidFill>
                  <a:schemeClr val="tx1"/>
                </a:solidFill>
                <a:effectLst/>
                <a:latin typeface="+mn-lt"/>
                <a:ea typeface="+mn-ea"/>
                <a:cs typeface="+mn-cs"/>
              </a:rPr>
              <a:t>                min = </a:t>
            </a:r>
            <a:r>
              <a:rPr lang="en-US" sz="1200" b="0" i="0" kern="1200" dirty="0" err="1">
                <a:solidFill>
                  <a:schemeClr val="tx1"/>
                </a:solidFill>
                <a:effectLst/>
                <a:latin typeface="+mn-lt"/>
                <a:ea typeface="+mn-ea"/>
                <a:cs typeface="+mn-cs"/>
              </a:rPr>
              <a:t>dist</a:t>
            </a:r>
            <a:r>
              <a:rPr lang="en-US" sz="1200" b="0" i="0" kern="1200" dirty="0">
                <a:solidFill>
                  <a:schemeClr val="tx1"/>
                </a:solidFill>
                <a:effectLst/>
                <a:latin typeface="+mn-lt"/>
                <a:ea typeface="+mn-ea"/>
                <a:cs typeface="+mn-cs"/>
              </a:rPr>
              <a:t>[v]; </a:t>
            </a:r>
          </a:p>
          <a:p>
            <a:pPr rtl="0"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min_index</a:t>
            </a:r>
            <a:r>
              <a:rPr lang="en-US" sz="1200" b="0" i="0" kern="1200" dirty="0">
                <a:solidFill>
                  <a:schemeClr val="tx1"/>
                </a:solidFill>
                <a:effectLst/>
                <a:latin typeface="+mn-lt"/>
                <a:ea typeface="+mn-ea"/>
                <a:cs typeface="+mn-cs"/>
              </a:rPr>
              <a:t> = v; </a:t>
            </a:r>
          </a:p>
          <a:p>
            <a:pPr rtl="0" fontAlgn="base"/>
            <a:r>
              <a:rPr lang="en-US" sz="1200" b="0" i="0" kern="1200" dirty="0">
                <a:solidFill>
                  <a:schemeClr val="tx1"/>
                </a:solidFill>
                <a:effectLst/>
                <a:latin typeface="+mn-lt"/>
                <a:ea typeface="+mn-ea"/>
                <a:cs typeface="+mn-cs"/>
              </a:rPr>
              <a:t>            }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return </a:t>
            </a:r>
            <a:r>
              <a:rPr lang="en-US" sz="1200" b="0" i="0" kern="1200" dirty="0" err="1">
                <a:solidFill>
                  <a:schemeClr val="tx1"/>
                </a:solidFill>
                <a:effectLst/>
                <a:latin typeface="+mn-lt"/>
                <a:ea typeface="+mn-ea"/>
                <a:cs typeface="+mn-cs"/>
              </a:rPr>
              <a:t>min_index</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 </a:t>
            </a:r>
          </a:p>
          <a:p>
            <a:endParaRPr lang="en-US" dirty="0"/>
          </a:p>
        </p:txBody>
      </p:sp>
      <p:sp>
        <p:nvSpPr>
          <p:cNvPr id="4" name="Slide Number Placeholder 3"/>
          <p:cNvSpPr>
            <a:spLocks noGrp="1"/>
          </p:cNvSpPr>
          <p:nvPr>
            <p:ph type="sldNum" sz="quarter" idx="10"/>
          </p:nvPr>
        </p:nvSpPr>
        <p:spPr/>
        <p:txBody>
          <a:bodyPr/>
          <a:lstStyle/>
          <a:p>
            <a:fld id="{804FBB2D-610E-8B42-8566-EF50F3D22994}" type="slidenum">
              <a:rPr lang="en-US" smtClean="0"/>
              <a:t>19</a:t>
            </a:fld>
            <a:endParaRPr lang="en-US"/>
          </a:p>
        </p:txBody>
      </p:sp>
    </p:spTree>
    <p:extLst>
      <p:ext uri="{BB962C8B-B14F-4D97-AF65-F5344CB8AC3E}">
        <p14:creationId xmlns:p14="http://schemas.microsoft.com/office/powerpoint/2010/main" val="280829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CE38E4D-051A-41E1-86A4-E56916468FD0}" type="datetimeFigureOut">
              <a:rPr lang="en-US" smtClean="0"/>
              <a:t>2/20/2023</a:t>
            </a:fld>
            <a:endParaRPr lang="en-US"/>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38E4D-051A-41E1-86A4-E56916468FD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38E4D-051A-41E1-86A4-E56916468FD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38E4D-051A-41E1-86A4-E56916468FD0}" type="datetimeFigureOut">
              <a:rPr lang="en-US" smtClean="0"/>
              <a:t>2/20/2023</a:t>
            </a:fld>
            <a:endParaRPr lang="en-US"/>
          </a:p>
        </p:txBody>
      </p:sp>
      <p:sp>
        <p:nvSpPr>
          <p:cNvPr id="5" name="Footer Placeholder 4"/>
          <p:cNvSpPr>
            <a:spLocks noGrp="1"/>
          </p:cNvSpPr>
          <p:nvPr>
            <p:ph type="ftr" sz="quarter" idx="11"/>
          </p:nvPr>
        </p:nvSpPr>
        <p:spPr/>
        <p:txBody>
          <a:bodyPr/>
          <a:lstStyle/>
          <a:p>
            <a:fld id="{C54ECD0F-B0E2-E343-BA9C-C825166D9A41}" type="slidenum">
              <a:rPr lang="en-US" smtClean="0"/>
              <a:t>‹#›</a:t>
            </a:fld>
            <a:endParaRPr lang="en-US" dirty="0"/>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38E4D-051A-41E1-86A4-E56916468FD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CE38E4D-051A-41E1-86A4-E56916468FD0}"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38E4D-051A-41E1-86A4-E56916468FD0}"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CE38E4D-051A-41E1-86A4-E56916468FD0}" type="datetimeFigureOut">
              <a:rPr lang="en-US" smtClean="0"/>
              <a:t>2/20/2023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e.utexas.edu/~jensen/exercises/mst_spt/mst_demo/mst1.html" TargetMode="External"/><Relationship Id="rId2" Type="http://schemas.openxmlformats.org/officeDocument/2006/relationships/hyperlink" Target="https://www.me.utexas.edu/~jensen/exercises/mst_spt/mst_spt.html" TargetMode="External"/><Relationship Id="rId1" Type="http://schemas.openxmlformats.org/officeDocument/2006/relationships/slideLayout" Target="../slideLayouts/slideLayout2.xml"/><Relationship Id="rId4" Type="http://schemas.openxmlformats.org/officeDocument/2006/relationships/hyperlink" Target="https://visualgo.net/en/ss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24" y="3184374"/>
            <a:ext cx="9232777" cy="924896"/>
          </a:xfrm>
        </p:spPr>
        <p:txBody>
          <a:bodyPr>
            <a:noAutofit/>
          </a:bodyPr>
          <a:lstStyle/>
          <a:p>
            <a:br>
              <a:rPr lang="en-US" sz="4800" dirty="0"/>
            </a:br>
            <a:r>
              <a:rPr lang="en-US" sz="4800" dirty="0"/>
              <a:t>Greedy Approach </a:t>
            </a:r>
            <a:br>
              <a:rPr lang="en-US" sz="4800" dirty="0"/>
            </a:br>
            <a:br>
              <a:rPr lang="en-US" sz="4800" dirty="0"/>
            </a:br>
            <a:r>
              <a:rPr lang="en-US" sz="4800" dirty="0" err="1"/>
              <a:t>Dijkstra’s</a:t>
            </a:r>
            <a:r>
              <a:rPr lang="en-US" sz="4800" dirty="0"/>
              <a:t> Algorithm </a:t>
            </a:r>
            <a:br>
              <a:rPr lang="en-US" sz="4800" dirty="0"/>
            </a:br>
            <a:r>
              <a:rPr lang="en-US" sz="4800" dirty="0"/>
              <a:t>for Single-Source Shortest Paths</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1</a:t>
            </a:fld>
            <a:endParaRPr lang="en-US" dirty="0">
              <a:solidFill>
                <a:schemeClr val="bg1"/>
              </a:solidFill>
            </a:endParaRPr>
          </a:p>
        </p:txBody>
      </p:sp>
    </p:spTree>
    <p:extLst>
      <p:ext uri="{BB962C8B-B14F-4D97-AF65-F5344CB8AC3E}">
        <p14:creationId xmlns:p14="http://schemas.microsoft.com/office/powerpoint/2010/main" val="234190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06"/>
            <a:ext cx="9232777" cy="924896"/>
          </a:xfrm>
        </p:spPr>
        <p:txBody>
          <a:bodyPr>
            <a:noAutofit/>
          </a:bodyPr>
          <a:lstStyle/>
          <a:p>
            <a:r>
              <a:rPr lang="en-US" sz="2800" dirty="0" err="1"/>
              <a:t>Dijkstra’s</a:t>
            </a:r>
            <a:r>
              <a:rPr lang="en-US" sz="2800" dirty="0"/>
              <a:t> Algorithm for Single-Source Shortest Paths</a:t>
            </a:r>
          </a:p>
        </p:txBody>
      </p:sp>
      <p:sp>
        <p:nvSpPr>
          <p:cNvPr id="3" name="Content Placeholder 2"/>
          <p:cNvSpPr>
            <a:spLocks noGrp="1"/>
          </p:cNvSpPr>
          <p:nvPr>
            <p:ph idx="1"/>
          </p:nvPr>
        </p:nvSpPr>
        <p:spPr>
          <a:xfrm>
            <a:off x="-1" y="1165506"/>
            <a:ext cx="9105253" cy="5704857"/>
          </a:xfrm>
        </p:spPr>
        <p:txBody>
          <a:bodyPr>
            <a:normAutofit fontScale="85000" lnSpcReduction="10000"/>
          </a:bodyPr>
          <a:lstStyle/>
          <a:p>
            <a:r>
              <a:rPr lang="en-US" sz="3600" dirty="0">
                <a:solidFill>
                  <a:schemeClr val="tx1"/>
                </a:solidFill>
                <a:cs typeface="Arial" panose="020B0604020202020204" pitchFamily="34" charset="0"/>
              </a:rPr>
              <a:t>We initialize a set Y to contain only the vertex whose shortest paths are to be determined. </a:t>
            </a:r>
          </a:p>
          <a:p>
            <a:pPr lvl="1"/>
            <a:r>
              <a:rPr lang="en-US" sz="2800" dirty="0">
                <a:solidFill>
                  <a:schemeClr val="tx1"/>
                </a:solidFill>
                <a:cs typeface="Arial" panose="020B0604020202020204" pitchFamily="34" charset="0"/>
              </a:rPr>
              <a:t>For focus, we say that the vertex is v1. We initialize a set F of edges to being empty. </a:t>
            </a:r>
          </a:p>
          <a:p>
            <a:pPr lvl="1"/>
            <a:r>
              <a:rPr lang="en-US" sz="2800" dirty="0">
                <a:solidFill>
                  <a:schemeClr val="tx1"/>
                </a:solidFill>
                <a:cs typeface="Arial" panose="020B0604020202020204" pitchFamily="34" charset="0"/>
              </a:rPr>
              <a:t>First we choose a vertex v that is nearest to v1, add it to Y , and add the edge &lt; v1, v &gt; to F.</a:t>
            </a:r>
          </a:p>
          <a:p>
            <a:pPr lvl="1"/>
            <a:r>
              <a:rPr lang="en-US" sz="2800" dirty="0">
                <a:solidFill>
                  <a:schemeClr val="tx1"/>
                </a:solidFill>
                <a:cs typeface="Arial" panose="020B0604020202020204" pitchFamily="34" charset="0"/>
              </a:rPr>
              <a:t>Next we check the paths from v1 to the vertices in V − Y that allow only vertices in Y as intermediate vertices and get the path with the shortest path.</a:t>
            </a:r>
          </a:p>
          <a:p>
            <a:pPr lvl="1"/>
            <a:r>
              <a:rPr lang="en-US" sz="2800" dirty="0">
                <a:solidFill>
                  <a:schemeClr val="tx1"/>
                </a:solidFill>
                <a:cs typeface="Arial" panose="020B0604020202020204" pitchFamily="34" charset="0"/>
              </a:rPr>
              <a:t>The vertex at the end of such a path is added to Y , and the edge (on the path) that touches that vertex is added to F. </a:t>
            </a:r>
          </a:p>
          <a:p>
            <a:pPr lvl="1"/>
            <a:r>
              <a:rPr lang="en-US" sz="2800" dirty="0">
                <a:solidFill>
                  <a:schemeClr val="tx1"/>
                </a:solidFill>
                <a:cs typeface="Arial" panose="020B0604020202020204" pitchFamily="34" charset="0"/>
              </a:rPr>
              <a:t>This procedure is continued until Y equals V , the set of all vertices. At this point, F contains the edges in shortest paths. </a:t>
            </a:r>
            <a:endParaRPr lang="en-US" sz="2700" dirty="0">
              <a:solidFill>
                <a:schemeClr val="tx1"/>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215616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06"/>
            <a:ext cx="9232777" cy="924896"/>
          </a:xfrm>
        </p:spPr>
        <p:txBody>
          <a:bodyPr>
            <a:noAutofit/>
          </a:bodyPr>
          <a:lstStyle/>
          <a:p>
            <a:r>
              <a:rPr lang="en-US" sz="2800" dirty="0" err="1"/>
              <a:t>Dijkstra’s</a:t>
            </a:r>
            <a:r>
              <a:rPr lang="en-US" sz="2800" dirty="0"/>
              <a:t> Algorithm for Single-Source Shortest Paths</a:t>
            </a:r>
          </a:p>
        </p:txBody>
      </p:sp>
      <p:sp>
        <p:nvSpPr>
          <p:cNvPr id="3" name="Content Placeholder 2"/>
          <p:cNvSpPr>
            <a:spLocks noGrp="1"/>
          </p:cNvSpPr>
          <p:nvPr>
            <p:ph idx="1"/>
          </p:nvPr>
        </p:nvSpPr>
        <p:spPr>
          <a:xfrm>
            <a:off x="-1" y="1165506"/>
            <a:ext cx="9105253" cy="5704857"/>
          </a:xfrm>
        </p:spPr>
        <p:txBody>
          <a:bodyPr>
            <a:normAutofit/>
          </a:bodyPr>
          <a:lstStyle/>
          <a:p>
            <a:r>
              <a:rPr lang="en-US" sz="3600" dirty="0">
                <a:solidFill>
                  <a:schemeClr val="tx1"/>
                </a:solidFill>
                <a:latin typeface="Arial" panose="020B0604020202020204" pitchFamily="34" charset="0"/>
                <a:cs typeface="Arial" panose="020B0604020202020204" pitchFamily="34" charset="0"/>
              </a:rPr>
              <a:t>.</a:t>
            </a:r>
            <a:endParaRPr lang="en-US" sz="27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11</a:t>
            </a:fld>
            <a:endParaRPr lang="en-US" dirty="0">
              <a:solidFill>
                <a:schemeClr val="bg1"/>
              </a:solidFill>
            </a:endParaRPr>
          </a:p>
        </p:txBody>
      </p:sp>
      <p:pic>
        <p:nvPicPr>
          <p:cNvPr id="5" name="Picture 4"/>
          <p:cNvPicPr>
            <a:picLocks noChangeAspect="1"/>
          </p:cNvPicPr>
          <p:nvPr/>
        </p:nvPicPr>
        <p:blipFill rotWithShape="1">
          <a:blip r:embed="rId2"/>
          <a:srcRect l="2231" r="2959"/>
          <a:stretch/>
        </p:blipFill>
        <p:spPr>
          <a:xfrm>
            <a:off x="50030" y="840008"/>
            <a:ext cx="9055223" cy="3921399"/>
          </a:xfrm>
          <a:prstGeom prst="rect">
            <a:avLst/>
          </a:prstGeom>
        </p:spPr>
      </p:pic>
      <p:sp>
        <p:nvSpPr>
          <p:cNvPr id="6" name="Rectangle 5"/>
          <p:cNvSpPr/>
          <p:nvPr/>
        </p:nvSpPr>
        <p:spPr>
          <a:xfrm>
            <a:off x="0" y="4958714"/>
            <a:ext cx="9105252" cy="1384995"/>
          </a:xfrm>
          <a:prstGeom prst="rect">
            <a:avLst/>
          </a:prstGeom>
        </p:spPr>
        <p:txBody>
          <a:bodyPr wrap="square">
            <a:spAutoFit/>
          </a:bodyPr>
          <a:lstStyle/>
          <a:p>
            <a:r>
              <a:rPr lang="en-US" sz="2400" b="1" i="1" dirty="0"/>
              <a:t>Difference in selection procedure between Prim’s and </a:t>
            </a:r>
            <a:r>
              <a:rPr lang="en-US" sz="2400" b="1" i="1" dirty="0" err="1"/>
              <a:t>Dijkstra’s</a:t>
            </a:r>
            <a:r>
              <a:rPr lang="en-US" sz="2400" b="1" i="1" dirty="0"/>
              <a:t>:</a:t>
            </a:r>
          </a:p>
          <a:p>
            <a:r>
              <a:rPr lang="en-US" sz="2000" b="1" dirty="0"/>
              <a:t>Prim’s</a:t>
            </a:r>
            <a:r>
              <a:rPr lang="en-US" sz="2000" dirty="0"/>
              <a:t>: Select a vertex from V-Y that has the shortest distance (weight) to Y</a:t>
            </a:r>
          </a:p>
          <a:p>
            <a:r>
              <a:rPr lang="en-US" sz="2000" b="1" dirty="0" err="1"/>
              <a:t>Dijkstra’s</a:t>
            </a:r>
            <a:r>
              <a:rPr lang="en-US" sz="2000" dirty="0"/>
              <a:t>: Select a vertex from V-Y that has the shortest path from v1 (single source) using only vertices in Y as intermediates</a:t>
            </a:r>
          </a:p>
        </p:txBody>
      </p:sp>
    </p:spTree>
    <p:extLst>
      <p:ext uri="{BB962C8B-B14F-4D97-AF65-F5344CB8AC3E}">
        <p14:creationId xmlns:p14="http://schemas.microsoft.com/office/powerpoint/2010/main" val="298973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049190_CH04_FIG08.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76810" y="0"/>
            <a:ext cx="6816741" cy="609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48460"/>
            <a:ext cx="2104008" cy="2308324"/>
          </a:xfrm>
          <a:prstGeom prst="rect">
            <a:avLst/>
          </a:prstGeom>
        </p:spPr>
        <p:txBody>
          <a:bodyPr wrap="square">
            <a:spAutoFit/>
          </a:bodyPr>
          <a:lstStyle/>
          <a:p>
            <a:r>
              <a:rPr lang="en-US" sz="1600" dirty="0"/>
              <a:t>A weighted, directed graph (in upper-left corner) and the steps in </a:t>
            </a:r>
            <a:r>
              <a:rPr lang="en-US" sz="1600" dirty="0" err="1"/>
              <a:t>Dijkstra's</a:t>
            </a:r>
            <a:r>
              <a:rPr lang="en-US" sz="1600" dirty="0"/>
              <a:t> algorithm for that graph. The vertices in Y and the edges in F are shaded in color at each step.</a:t>
            </a:r>
          </a:p>
        </p:txBody>
      </p:sp>
      <p:sp>
        <p:nvSpPr>
          <p:cNvPr id="4" name="Rectangle 3"/>
          <p:cNvSpPr/>
          <p:nvPr/>
        </p:nvSpPr>
        <p:spPr>
          <a:xfrm>
            <a:off x="-1" y="2182167"/>
            <a:ext cx="2402665" cy="4801314"/>
          </a:xfrm>
          <a:prstGeom prst="rect">
            <a:avLst/>
          </a:prstGeom>
        </p:spPr>
        <p:txBody>
          <a:bodyPr wrap="square">
            <a:spAutoFit/>
          </a:bodyPr>
          <a:lstStyle/>
          <a:p>
            <a:r>
              <a:rPr lang="en-US" i="1" dirty="0"/>
              <a:t>Source is v1, initially:</a:t>
            </a:r>
          </a:p>
          <a:p>
            <a:r>
              <a:rPr lang="en-US" i="1" dirty="0"/>
              <a:t>length[2]=7</a:t>
            </a:r>
          </a:p>
          <a:p>
            <a:r>
              <a:rPr lang="en-US" i="1" dirty="0"/>
              <a:t>length[3]=4</a:t>
            </a:r>
          </a:p>
          <a:p>
            <a:r>
              <a:rPr lang="en-US" i="1" dirty="0"/>
              <a:t>length[4]=6</a:t>
            </a:r>
          </a:p>
          <a:p>
            <a:r>
              <a:rPr lang="en-US" i="1" dirty="0"/>
              <a:t>length[5]=1</a:t>
            </a:r>
          </a:p>
          <a:p>
            <a:endParaRPr lang="en-US" i="1" dirty="0"/>
          </a:p>
          <a:p>
            <a:r>
              <a:rPr lang="en-US" i="1" dirty="0"/>
              <a:t>After adding v5:</a:t>
            </a:r>
          </a:p>
          <a:p>
            <a:r>
              <a:rPr lang="en-US" i="1" dirty="0"/>
              <a:t>length[2]=7</a:t>
            </a:r>
          </a:p>
          <a:p>
            <a:r>
              <a:rPr lang="en-US" i="1" dirty="0"/>
              <a:t>length[3]=4</a:t>
            </a:r>
          </a:p>
          <a:p>
            <a:r>
              <a:rPr lang="en-US" b="1" i="1" dirty="0"/>
              <a:t>length[4]=2</a:t>
            </a:r>
          </a:p>
          <a:p>
            <a:r>
              <a:rPr lang="en-US" i="1" strike="sngStrike" dirty="0"/>
              <a:t>length[5]=1</a:t>
            </a:r>
          </a:p>
          <a:p>
            <a:endParaRPr lang="en-US" i="1" dirty="0"/>
          </a:p>
          <a:p>
            <a:r>
              <a:rPr lang="en-US" i="1" dirty="0"/>
              <a:t>After adding v4:</a:t>
            </a:r>
          </a:p>
          <a:p>
            <a:r>
              <a:rPr lang="en-US" b="1" i="1" dirty="0"/>
              <a:t>length[2]=5</a:t>
            </a:r>
          </a:p>
          <a:p>
            <a:r>
              <a:rPr lang="en-US" i="1" dirty="0"/>
              <a:t>length[3]=4</a:t>
            </a:r>
          </a:p>
          <a:p>
            <a:r>
              <a:rPr lang="en-US" i="1" strike="sngStrike" dirty="0"/>
              <a:t>length[4]=2</a:t>
            </a:r>
          </a:p>
          <a:p>
            <a:r>
              <a:rPr lang="en-US" i="1" strike="sngStrike" dirty="0"/>
              <a:t>length[5]=1</a:t>
            </a:r>
          </a:p>
        </p:txBody>
      </p:sp>
      <p:sp>
        <p:nvSpPr>
          <p:cNvPr id="5" name="Rectangle 4"/>
          <p:cNvSpPr/>
          <p:nvPr/>
        </p:nvSpPr>
        <p:spPr>
          <a:xfrm>
            <a:off x="4894667" y="2822429"/>
            <a:ext cx="1461990" cy="369332"/>
          </a:xfrm>
          <a:prstGeom prst="rect">
            <a:avLst/>
          </a:prstGeom>
        </p:spPr>
        <p:txBody>
          <a:bodyPr wrap="square">
            <a:spAutoFit/>
          </a:bodyPr>
          <a:lstStyle/>
          <a:p>
            <a:r>
              <a:rPr lang="en-US" i="1" dirty="0"/>
              <a:t>length[4]=2</a:t>
            </a:r>
          </a:p>
        </p:txBody>
      </p:sp>
      <p:sp>
        <p:nvSpPr>
          <p:cNvPr id="6" name="Rectangle 5"/>
          <p:cNvSpPr/>
          <p:nvPr/>
        </p:nvSpPr>
        <p:spPr>
          <a:xfrm>
            <a:off x="7203789" y="2830607"/>
            <a:ext cx="1461990" cy="369332"/>
          </a:xfrm>
          <a:prstGeom prst="rect">
            <a:avLst/>
          </a:prstGeom>
        </p:spPr>
        <p:txBody>
          <a:bodyPr wrap="square">
            <a:spAutoFit/>
          </a:bodyPr>
          <a:lstStyle/>
          <a:p>
            <a:r>
              <a:rPr lang="en-US" i="1" dirty="0"/>
              <a:t>length[2]=5</a:t>
            </a:r>
          </a:p>
        </p:txBody>
      </p:sp>
      <p:sp>
        <p:nvSpPr>
          <p:cNvPr id="8" name="Rectangle 7"/>
          <p:cNvSpPr/>
          <p:nvPr/>
        </p:nvSpPr>
        <p:spPr>
          <a:xfrm>
            <a:off x="7162345" y="3534014"/>
            <a:ext cx="1855531" cy="1477328"/>
          </a:xfrm>
          <a:prstGeom prst="rect">
            <a:avLst/>
          </a:prstGeom>
        </p:spPr>
        <p:txBody>
          <a:bodyPr wrap="square">
            <a:spAutoFit/>
          </a:bodyPr>
          <a:lstStyle/>
          <a:p>
            <a:r>
              <a:rPr lang="en-US" i="1" dirty="0"/>
              <a:t>After adding v3:</a:t>
            </a:r>
          </a:p>
          <a:p>
            <a:r>
              <a:rPr lang="en-US" i="1" dirty="0"/>
              <a:t>length[2]=5</a:t>
            </a:r>
          </a:p>
          <a:p>
            <a:r>
              <a:rPr lang="en-US" i="1" strike="sngStrike" dirty="0"/>
              <a:t>length[3]=4</a:t>
            </a:r>
          </a:p>
          <a:p>
            <a:r>
              <a:rPr lang="en-US" i="1" strike="sngStrike" dirty="0"/>
              <a:t>length[4]=2</a:t>
            </a:r>
          </a:p>
          <a:p>
            <a:r>
              <a:rPr lang="en-US" i="1" strike="sngStrike" dirty="0"/>
              <a:t>length[5]=1</a:t>
            </a:r>
          </a:p>
        </p:txBody>
      </p:sp>
    </p:spTree>
    <p:extLst>
      <p:ext uri="{BB962C8B-B14F-4D97-AF65-F5344CB8AC3E}">
        <p14:creationId xmlns:p14="http://schemas.microsoft.com/office/powerpoint/2010/main" val="189155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06"/>
            <a:ext cx="9232777" cy="924896"/>
          </a:xfrm>
        </p:spPr>
        <p:txBody>
          <a:bodyPr>
            <a:noAutofit/>
          </a:bodyPr>
          <a:lstStyle/>
          <a:p>
            <a:r>
              <a:rPr lang="en-US" sz="2800" dirty="0" err="1"/>
              <a:t>Dijkstra’s</a:t>
            </a:r>
            <a:r>
              <a:rPr lang="en-US" sz="2800" dirty="0"/>
              <a:t> Algorithm for Single-Source Shortest Paths</a:t>
            </a:r>
          </a:p>
        </p:txBody>
      </p:sp>
      <p:sp>
        <p:nvSpPr>
          <p:cNvPr id="3" name="Content Placeholder 2"/>
          <p:cNvSpPr>
            <a:spLocks noGrp="1"/>
          </p:cNvSpPr>
          <p:nvPr>
            <p:ph idx="1"/>
          </p:nvPr>
        </p:nvSpPr>
        <p:spPr>
          <a:xfrm>
            <a:off x="-1" y="1165506"/>
            <a:ext cx="9105253" cy="5704857"/>
          </a:xfrm>
        </p:spPr>
        <p:txBody>
          <a:bodyPr>
            <a:normAutofit/>
          </a:bodyPr>
          <a:lstStyle/>
          <a:p>
            <a:r>
              <a:rPr lang="en-US" sz="3600" dirty="0">
                <a:solidFill>
                  <a:schemeClr val="tx1"/>
                </a:solidFill>
                <a:latin typeface="Arial" panose="020B0604020202020204" pitchFamily="34" charset="0"/>
                <a:cs typeface="Arial" panose="020B0604020202020204" pitchFamily="34" charset="0"/>
              </a:rPr>
              <a:t>.</a:t>
            </a:r>
            <a:endParaRPr lang="en-US" sz="27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13</a:t>
            </a:fld>
            <a:endParaRPr lang="en-US" dirty="0">
              <a:solidFill>
                <a:schemeClr val="bg1"/>
              </a:solidFill>
            </a:endParaRPr>
          </a:p>
        </p:txBody>
      </p:sp>
      <p:pic>
        <p:nvPicPr>
          <p:cNvPr id="6" name="Picture 5"/>
          <p:cNvPicPr>
            <a:picLocks noChangeAspect="1"/>
          </p:cNvPicPr>
          <p:nvPr/>
        </p:nvPicPr>
        <p:blipFill>
          <a:blip r:embed="rId3"/>
          <a:stretch>
            <a:fillRect/>
          </a:stretch>
        </p:blipFill>
        <p:spPr>
          <a:xfrm>
            <a:off x="0" y="878890"/>
            <a:ext cx="6524136" cy="5955336"/>
          </a:xfrm>
          <a:prstGeom prst="rect">
            <a:avLst/>
          </a:prstGeom>
        </p:spPr>
      </p:pic>
      <p:sp>
        <p:nvSpPr>
          <p:cNvPr id="7" name="Rectangle 6"/>
          <p:cNvSpPr/>
          <p:nvPr/>
        </p:nvSpPr>
        <p:spPr>
          <a:xfrm>
            <a:off x="6707078" y="947102"/>
            <a:ext cx="2398173" cy="3970318"/>
          </a:xfrm>
          <a:prstGeom prst="rect">
            <a:avLst/>
          </a:prstGeom>
        </p:spPr>
        <p:txBody>
          <a:bodyPr wrap="square">
            <a:spAutoFit/>
          </a:bodyPr>
          <a:lstStyle/>
          <a:p>
            <a:r>
              <a:rPr lang="en-US" dirty="0">
                <a:solidFill>
                  <a:srgbClr val="3C3C3C"/>
                </a:solidFill>
                <a:latin typeface="Arial" panose="020B0604020202020204" pitchFamily="34" charset="0"/>
                <a:cs typeface="Arial" panose="020B0604020202020204" pitchFamily="34" charset="0"/>
              </a:rPr>
              <a:t>touch[</a:t>
            </a:r>
            <a:r>
              <a:rPr lang="en-US" dirty="0" err="1">
                <a:solidFill>
                  <a:srgbClr val="3C3C3C"/>
                </a:solidFill>
                <a:latin typeface="Arial" panose="020B0604020202020204" pitchFamily="34" charset="0"/>
                <a:cs typeface="Arial" panose="020B0604020202020204" pitchFamily="34" charset="0"/>
              </a:rPr>
              <a:t>i</a:t>
            </a:r>
            <a:r>
              <a:rPr lang="en-US" dirty="0">
                <a:solidFill>
                  <a:srgbClr val="3C3C3C"/>
                </a:solidFill>
                <a:latin typeface="Arial" panose="020B0604020202020204" pitchFamily="34" charset="0"/>
                <a:cs typeface="Arial" panose="020B0604020202020204" pitchFamily="34" charset="0"/>
              </a:rPr>
              <a:t>]  = index of vertex v in Y such that the edge </a:t>
            </a:r>
            <a:r>
              <a:rPr lang="en-US" dirty="0">
                <a:latin typeface="Arial" panose="020B0604020202020204" pitchFamily="34" charset="0"/>
                <a:cs typeface="Arial" panose="020B0604020202020204" pitchFamily="34" charset="0"/>
              </a:rPr>
              <a:t>is the last edge on the current shortest path from v1 to vi using only vertices in Y as intermediates.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length[</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length of the current shortest path from v1 to vi using only vertices in Y as intermediates.</a:t>
            </a:r>
          </a:p>
        </p:txBody>
      </p:sp>
      <p:pic>
        <p:nvPicPr>
          <p:cNvPr id="5" name="Picture 4"/>
          <p:cNvPicPr>
            <a:picLocks noChangeAspect="1"/>
          </p:cNvPicPr>
          <p:nvPr/>
        </p:nvPicPr>
        <p:blipFill rotWithShape="1">
          <a:blip r:embed="rId4"/>
          <a:srcRect l="4962" t="13888" r="42609"/>
          <a:stretch/>
        </p:blipFill>
        <p:spPr>
          <a:xfrm>
            <a:off x="6672398" y="5617601"/>
            <a:ext cx="2467231" cy="734793"/>
          </a:xfrm>
          <a:prstGeom prst="rect">
            <a:avLst/>
          </a:prstGeom>
        </p:spPr>
      </p:pic>
      <p:sp>
        <p:nvSpPr>
          <p:cNvPr id="8" name="Rectangle 7"/>
          <p:cNvSpPr/>
          <p:nvPr/>
        </p:nvSpPr>
        <p:spPr>
          <a:xfrm>
            <a:off x="6592890" y="5099781"/>
            <a:ext cx="2496521" cy="584775"/>
          </a:xfrm>
          <a:prstGeom prst="rect">
            <a:avLst/>
          </a:prstGeom>
        </p:spPr>
        <p:txBody>
          <a:bodyPr wrap="square">
            <a:spAutoFit/>
          </a:bodyPr>
          <a:lstStyle/>
          <a:p>
            <a:r>
              <a:rPr lang="en-US" sz="1600" b="1" i="1" dirty="0"/>
              <a:t>Code from Prim’s:</a:t>
            </a:r>
          </a:p>
          <a:p>
            <a:r>
              <a:rPr lang="en-US" sz="1600" b="1" i="1" dirty="0"/>
              <a:t>Check the difference</a:t>
            </a:r>
          </a:p>
        </p:txBody>
      </p:sp>
    </p:spTree>
    <p:extLst>
      <p:ext uri="{BB962C8B-B14F-4D97-AF65-F5344CB8AC3E}">
        <p14:creationId xmlns:p14="http://schemas.microsoft.com/office/powerpoint/2010/main" val="267945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6357"/>
            <a:ext cx="9059158" cy="461665"/>
          </a:xfrm>
          <a:prstGeom prst="rect">
            <a:avLst/>
          </a:prstGeom>
        </p:spPr>
        <p:txBody>
          <a:bodyPr wrap="square">
            <a:spAutoFit/>
          </a:bodyPr>
          <a:lstStyle/>
          <a:p>
            <a:r>
              <a:rPr lang="en-US" sz="2400" b="1" dirty="0"/>
              <a:t>.</a:t>
            </a:r>
            <a:endParaRPr lang="en-US" sz="3200" dirty="0"/>
          </a:p>
        </p:txBody>
      </p:sp>
      <p:sp>
        <p:nvSpPr>
          <p:cNvPr id="4" name="Title 1"/>
          <p:cNvSpPr>
            <a:spLocks noGrp="1"/>
          </p:cNvSpPr>
          <p:nvPr>
            <p:ph type="title"/>
          </p:nvPr>
        </p:nvSpPr>
        <p:spPr>
          <a:xfrm>
            <a:off x="0" y="-46006"/>
            <a:ext cx="9232777" cy="924896"/>
          </a:xfrm>
        </p:spPr>
        <p:txBody>
          <a:bodyPr>
            <a:noAutofit/>
          </a:bodyPr>
          <a:lstStyle/>
          <a:p>
            <a:pPr algn="l"/>
            <a:r>
              <a:rPr lang="en-US" sz="4400" dirty="0"/>
              <a:t>SP - Example</a:t>
            </a:r>
          </a:p>
        </p:txBody>
      </p:sp>
      <p:pic>
        <p:nvPicPr>
          <p:cNvPr id="1026" name="Picture 2" descr="https://www.geeksforgeeks.org/wp-content/uploads/Fig-1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987245"/>
            <a:ext cx="6607175" cy="3081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eeksforgeeks.org/wp-content/uploads/MS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3" y="4169882"/>
            <a:ext cx="762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1148644" y="4169881"/>
            <a:ext cx="1428750" cy="1323975"/>
          </a:xfrm>
          <a:prstGeom prst="rect">
            <a:avLst/>
          </a:prstGeom>
        </p:spPr>
      </p:pic>
      <p:pic>
        <p:nvPicPr>
          <p:cNvPr id="5" name="Picture 4"/>
          <p:cNvPicPr>
            <a:picLocks noChangeAspect="1"/>
          </p:cNvPicPr>
          <p:nvPr/>
        </p:nvPicPr>
        <p:blipFill>
          <a:blip r:embed="rId6"/>
          <a:stretch>
            <a:fillRect/>
          </a:stretch>
        </p:blipFill>
        <p:spPr>
          <a:xfrm>
            <a:off x="2863143" y="4217597"/>
            <a:ext cx="1348493" cy="1532378"/>
          </a:xfrm>
          <a:prstGeom prst="rect">
            <a:avLst/>
          </a:prstGeom>
        </p:spPr>
      </p:pic>
      <p:pic>
        <p:nvPicPr>
          <p:cNvPr id="6" name="Picture 5"/>
          <p:cNvPicPr>
            <a:picLocks noChangeAspect="1"/>
          </p:cNvPicPr>
          <p:nvPr/>
        </p:nvPicPr>
        <p:blipFill>
          <a:blip r:embed="rId7"/>
          <a:stretch>
            <a:fillRect/>
          </a:stretch>
        </p:blipFill>
        <p:spPr>
          <a:xfrm>
            <a:off x="4421327" y="4169882"/>
            <a:ext cx="1588206" cy="1471738"/>
          </a:xfrm>
          <a:prstGeom prst="rect">
            <a:avLst/>
          </a:prstGeom>
        </p:spPr>
      </p:pic>
      <p:pic>
        <p:nvPicPr>
          <p:cNvPr id="7" name="Picture 6"/>
          <p:cNvPicPr>
            <a:picLocks noChangeAspect="1"/>
          </p:cNvPicPr>
          <p:nvPr/>
        </p:nvPicPr>
        <p:blipFill>
          <a:blip r:embed="rId8"/>
          <a:stretch>
            <a:fillRect/>
          </a:stretch>
        </p:blipFill>
        <p:spPr>
          <a:xfrm>
            <a:off x="6192839" y="4088993"/>
            <a:ext cx="2866319" cy="1532378"/>
          </a:xfrm>
          <a:prstGeom prst="rect">
            <a:avLst/>
          </a:prstGeom>
        </p:spPr>
      </p:pic>
      <p:sp>
        <p:nvSpPr>
          <p:cNvPr id="9" name="Rectangle 8"/>
          <p:cNvSpPr/>
          <p:nvPr/>
        </p:nvSpPr>
        <p:spPr>
          <a:xfrm>
            <a:off x="6678113" y="354111"/>
            <a:ext cx="2554664" cy="3416320"/>
          </a:xfrm>
          <a:prstGeom prst="rect">
            <a:avLst/>
          </a:prstGeom>
        </p:spPr>
        <p:txBody>
          <a:bodyPr wrap="square">
            <a:spAutoFit/>
          </a:bodyPr>
          <a:lstStyle/>
          <a:p>
            <a:r>
              <a:rPr lang="en-US" dirty="0">
                <a:latin typeface="Roboto"/>
              </a:rPr>
              <a:t>The set </a:t>
            </a:r>
            <a:r>
              <a:rPr lang="en-US" i="1" dirty="0" err="1">
                <a:latin typeface="Roboto"/>
              </a:rPr>
              <a:t>sptSet</a:t>
            </a:r>
            <a:r>
              <a:rPr lang="en-US" dirty="0">
                <a:latin typeface="Roboto"/>
              </a:rPr>
              <a:t> is initially empty and distances assigned to vertices are {0, INF, INF, INF, INF, INF, INF, INF} where INF indicates infinite</a:t>
            </a:r>
          </a:p>
          <a:p>
            <a:r>
              <a:rPr lang="en-US" dirty="0"/>
              <a:t>{0}</a:t>
            </a:r>
          </a:p>
          <a:p>
            <a:r>
              <a:rPr lang="en-US" dirty="0"/>
              <a:t>{0, 1}</a:t>
            </a:r>
          </a:p>
          <a:p>
            <a:r>
              <a:rPr lang="en-US" dirty="0"/>
              <a:t>{0, 1, 7}</a:t>
            </a:r>
          </a:p>
          <a:p>
            <a:r>
              <a:rPr lang="en-US" dirty="0"/>
              <a:t>{0, 1, 7, 6}</a:t>
            </a:r>
          </a:p>
          <a:p>
            <a:r>
              <a:rPr lang="en-US" dirty="0"/>
              <a:t>…</a:t>
            </a:r>
          </a:p>
        </p:txBody>
      </p:sp>
      <p:sp>
        <p:nvSpPr>
          <p:cNvPr id="11" name="Rectangle 10"/>
          <p:cNvSpPr/>
          <p:nvPr/>
        </p:nvSpPr>
        <p:spPr>
          <a:xfrm>
            <a:off x="1140608" y="5551785"/>
            <a:ext cx="1539229" cy="584775"/>
          </a:xfrm>
          <a:prstGeom prst="rect">
            <a:avLst/>
          </a:prstGeom>
        </p:spPr>
        <p:txBody>
          <a:bodyPr wrap="square">
            <a:spAutoFit/>
          </a:bodyPr>
          <a:lstStyle/>
          <a:p>
            <a:r>
              <a:rPr lang="en-US" sz="1600" i="1" dirty="0"/>
              <a:t>Add v1, update</a:t>
            </a:r>
          </a:p>
          <a:p>
            <a:r>
              <a:rPr lang="en-US" sz="1600" i="1" dirty="0"/>
              <a:t>length[2]=12</a:t>
            </a:r>
          </a:p>
        </p:txBody>
      </p:sp>
      <p:sp>
        <p:nvSpPr>
          <p:cNvPr id="12" name="Rectangle 11"/>
          <p:cNvSpPr/>
          <p:nvPr/>
        </p:nvSpPr>
        <p:spPr>
          <a:xfrm>
            <a:off x="2895589" y="5801869"/>
            <a:ext cx="1670351" cy="830997"/>
          </a:xfrm>
          <a:prstGeom prst="rect">
            <a:avLst/>
          </a:prstGeom>
        </p:spPr>
        <p:txBody>
          <a:bodyPr wrap="square">
            <a:spAutoFit/>
          </a:bodyPr>
          <a:lstStyle/>
          <a:p>
            <a:r>
              <a:rPr lang="en-US" sz="1600" i="1" dirty="0"/>
              <a:t>Add v7, update</a:t>
            </a:r>
          </a:p>
          <a:p>
            <a:r>
              <a:rPr lang="en-US" sz="1600" i="1" dirty="0"/>
              <a:t>length[6]=9</a:t>
            </a:r>
          </a:p>
          <a:p>
            <a:r>
              <a:rPr lang="en-US" sz="1600" i="1" dirty="0"/>
              <a:t>length[8]=15</a:t>
            </a:r>
          </a:p>
        </p:txBody>
      </p:sp>
      <p:sp>
        <p:nvSpPr>
          <p:cNvPr id="13" name="Rectangle 12"/>
          <p:cNvSpPr/>
          <p:nvPr/>
        </p:nvSpPr>
        <p:spPr>
          <a:xfrm>
            <a:off x="4571695" y="5749975"/>
            <a:ext cx="1670351" cy="584775"/>
          </a:xfrm>
          <a:prstGeom prst="rect">
            <a:avLst/>
          </a:prstGeom>
        </p:spPr>
        <p:txBody>
          <a:bodyPr wrap="square">
            <a:spAutoFit/>
          </a:bodyPr>
          <a:lstStyle/>
          <a:p>
            <a:r>
              <a:rPr lang="en-US" sz="1600" i="1" dirty="0"/>
              <a:t>Add v6, update</a:t>
            </a:r>
          </a:p>
          <a:p>
            <a:r>
              <a:rPr lang="en-US" sz="1600" i="1" dirty="0"/>
              <a:t>length[5]=11</a:t>
            </a:r>
          </a:p>
        </p:txBody>
      </p:sp>
    </p:spTree>
    <p:extLst>
      <p:ext uri="{BB962C8B-B14F-4D97-AF65-F5344CB8AC3E}">
        <p14:creationId xmlns:p14="http://schemas.microsoft.com/office/powerpoint/2010/main" val="189470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529B6-3EA3-73A9-0720-6FAC4AFDAA02}"/>
              </a:ext>
            </a:extLst>
          </p:cNvPr>
          <p:cNvSpPr>
            <a:spLocks noGrp="1"/>
          </p:cNvSpPr>
          <p:nvPr>
            <p:ph idx="1"/>
          </p:nvPr>
        </p:nvSpPr>
        <p:spPr>
          <a:xfrm>
            <a:off x="457200" y="97367"/>
            <a:ext cx="8229600" cy="6675965"/>
          </a:xfrm>
        </p:spPr>
        <p:txBody>
          <a:bodyPr>
            <a:normAutofit fontScale="25000" lnSpcReduction="20000"/>
          </a:bodyPr>
          <a:lstStyle/>
          <a:p>
            <a:r>
              <a:rPr lang="de-DE" sz="4000" dirty="0"/>
              <a:t>dist[1] = 4</a:t>
            </a:r>
          </a:p>
          <a:p>
            <a:r>
              <a:rPr lang="de-DE" sz="4000" dirty="0"/>
              <a:t>dist [7] =8</a:t>
            </a:r>
          </a:p>
          <a:p>
            <a:endParaRPr lang="de-DE" sz="4000" dirty="0"/>
          </a:p>
          <a:p>
            <a:r>
              <a:rPr lang="de-DE" sz="4000" dirty="0"/>
              <a:t>add v1</a:t>
            </a:r>
          </a:p>
          <a:p>
            <a:endParaRPr lang="de-DE" sz="4000" dirty="0"/>
          </a:p>
          <a:p>
            <a:r>
              <a:rPr lang="de-DE" sz="4000" dirty="0"/>
              <a:t>dist[2] =12</a:t>
            </a:r>
          </a:p>
          <a:p>
            <a:r>
              <a:rPr lang="de-DE" sz="4000" dirty="0"/>
              <a:t>dist[7] =8</a:t>
            </a:r>
          </a:p>
          <a:p>
            <a:endParaRPr lang="de-DE" sz="4000" dirty="0"/>
          </a:p>
          <a:p>
            <a:r>
              <a:rPr lang="de-DE" sz="4000" dirty="0"/>
              <a:t>add v7</a:t>
            </a:r>
          </a:p>
          <a:p>
            <a:endParaRPr lang="de-DE" sz="4000" dirty="0"/>
          </a:p>
          <a:p>
            <a:r>
              <a:rPr lang="de-DE" sz="4000" dirty="0"/>
              <a:t>dist[2] =12</a:t>
            </a:r>
          </a:p>
          <a:p>
            <a:r>
              <a:rPr lang="de-DE" sz="4000" dirty="0"/>
              <a:t>dist[6] =9</a:t>
            </a:r>
          </a:p>
          <a:p>
            <a:r>
              <a:rPr lang="de-DE" sz="4000" dirty="0"/>
              <a:t>dist[8]=15</a:t>
            </a:r>
          </a:p>
          <a:p>
            <a:endParaRPr lang="de-DE" sz="4000" dirty="0"/>
          </a:p>
          <a:p>
            <a:r>
              <a:rPr lang="de-DE" sz="4000" dirty="0"/>
              <a:t>add v6</a:t>
            </a:r>
          </a:p>
          <a:p>
            <a:endParaRPr lang="de-DE" sz="4000" dirty="0"/>
          </a:p>
          <a:p>
            <a:r>
              <a:rPr lang="de-DE" sz="4000" dirty="0"/>
              <a:t>dist[5] =11</a:t>
            </a:r>
          </a:p>
          <a:p>
            <a:r>
              <a:rPr lang="de-DE" sz="4000" dirty="0"/>
              <a:t>dist[2] =12</a:t>
            </a:r>
          </a:p>
          <a:p>
            <a:r>
              <a:rPr lang="de-DE" sz="4000" dirty="0"/>
              <a:t>dist[8]=15</a:t>
            </a:r>
          </a:p>
          <a:p>
            <a:endParaRPr lang="de-DE" sz="4000" dirty="0"/>
          </a:p>
          <a:p>
            <a:r>
              <a:rPr lang="de-DE" sz="4000" dirty="0"/>
              <a:t>add v5</a:t>
            </a:r>
          </a:p>
          <a:p>
            <a:endParaRPr lang="de-DE" sz="4000" dirty="0"/>
          </a:p>
          <a:p>
            <a:r>
              <a:rPr lang="de-DE" sz="4000" dirty="0"/>
              <a:t>dist[4] =21</a:t>
            </a:r>
          </a:p>
          <a:p>
            <a:r>
              <a:rPr lang="de-DE" sz="4000" dirty="0"/>
              <a:t>dist[8]=15</a:t>
            </a:r>
          </a:p>
          <a:p>
            <a:r>
              <a:rPr lang="de-DE" sz="4000" dirty="0"/>
              <a:t>dist[3] =25</a:t>
            </a:r>
          </a:p>
          <a:p>
            <a:r>
              <a:rPr lang="de-DE" sz="4000" dirty="0"/>
              <a:t>dist[2] =12</a:t>
            </a:r>
          </a:p>
          <a:p>
            <a:endParaRPr lang="de-DE" sz="4000" dirty="0"/>
          </a:p>
          <a:p>
            <a:r>
              <a:rPr lang="de-DE" sz="4000" dirty="0"/>
              <a:t>add v2</a:t>
            </a:r>
          </a:p>
          <a:p>
            <a:endParaRPr lang="de-DE" sz="4000" dirty="0"/>
          </a:p>
          <a:p>
            <a:r>
              <a:rPr lang="de-DE" sz="4000" dirty="0"/>
              <a:t>dist[4] = 21</a:t>
            </a:r>
          </a:p>
          <a:p>
            <a:r>
              <a:rPr lang="de-DE" sz="4000" dirty="0"/>
              <a:t>dist[8]=14</a:t>
            </a:r>
          </a:p>
          <a:p>
            <a:r>
              <a:rPr lang="de-DE" sz="4000" dirty="0"/>
              <a:t>dist[3]=19</a:t>
            </a:r>
          </a:p>
          <a:p>
            <a:endParaRPr lang="de-DE" sz="4000" dirty="0"/>
          </a:p>
          <a:p>
            <a:r>
              <a:rPr lang="de-DE" sz="4000" dirty="0"/>
              <a:t>add v8</a:t>
            </a:r>
          </a:p>
          <a:p>
            <a:endParaRPr lang="de-DE" sz="4000" dirty="0"/>
          </a:p>
          <a:p>
            <a:r>
              <a:rPr lang="de-DE" sz="4000" dirty="0"/>
              <a:t>dist[4] = 21</a:t>
            </a:r>
          </a:p>
          <a:p>
            <a:r>
              <a:rPr lang="de-DE" sz="4000" dirty="0"/>
              <a:t>dist[3]=19</a:t>
            </a:r>
          </a:p>
          <a:p>
            <a:endParaRPr lang="de-DE" sz="4000" dirty="0"/>
          </a:p>
          <a:p>
            <a:r>
              <a:rPr lang="de-DE" sz="4000" dirty="0"/>
              <a:t>add v3</a:t>
            </a:r>
          </a:p>
          <a:p>
            <a:endParaRPr lang="de-DE" sz="4000" dirty="0"/>
          </a:p>
          <a:p>
            <a:r>
              <a:rPr lang="de-DE" sz="4000" dirty="0"/>
              <a:t>add v4</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en-US" dirty="0"/>
          </a:p>
        </p:txBody>
      </p:sp>
      <p:pic>
        <p:nvPicPr>
          <p:cNvPr id="4" name="Picture 3">
            <a:extLst>
              <a:ext uri="{FF2B5EF4-FFF2-40B4-BE49-F238E27FC236}">
                <a16:creationId xmlns:a16="http://schemas.microsoft.com/office/drawing/2014/main" id="{0F833345-2B45-3888-55A5-7E951D33FA9D}"/>
              </a:ext>
            </a:extLst>
          </p:cNvPr>
          <p:cNvPicPr>
            <a:picLocks noChangeAspect="1"/>
          </p:cNvPicPr>
          <p:nvPr/>
        </p:nvPicPr>
        <p:blipFill>
          <a:blip r:embed="rId2"/>
          <a:stretch>
            <a:fillRect/>
          </a:stretch>
        </p:blipFill>
        <p:spPr>
          <a:xfrm>
            <a:off x="6192839" y="4088993"/>
            <a:ext cx="2866319" cy="1532378"/>
          </a:xfrm>
          <a:prstGeom prst="rect">
            <a:avLst/>
          </a:prstGeom>
        </p:spPr>
      </p:pic>
    </p:spTree>
    <p:extLst>
      <p:ext uri="{BB962C8B-B14F-4D97-AF65-F5344CB8AC3E}">
        <p14:creationId xmlns:p14="http://schemas.microsoft.com/office/powerpoint/2010/main" val="216857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4EE0E-B0D7-8920-8983-705D1B072756}"/>
              </a:ext>
            </a:extLst>
          </p:cNvPr>
          <p:cNvPicPr>
            <a:picLocks noChangeAspect="1"/>
          </p:cNvPicPr>
          <p:nvPr/>
        </p:nvPicPr>
        <p:blipFill>
          <a:blip r:embed="rId2"/>
          <a:stretch>
            <a:fillRect/>
          </a:stretch>
        </p:blipFill>
        <p:spPr>
          <a:xfrm>
            <a:off x="0" y="599464"/>
            <a:ext cx="9144000" cy="5659071"/>
          </a:xfrm>
          <a:prstGeom prst="rect">
            <a:avLst/>
          </a:prstGeom>
        </p:spPr>
      </p:pic>
    </p:spTree>
    <p:extLst>
      <p:ext uri="{BB962C8B-B14F-4D97-AF65-F5344CB8AC3E}">
        <p14:creationId xmlns:p14="http://schemas.microsoft.com/office/powerpoint/2010/main" val="319789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D41ED-AF7F-E97A-6D1F-CCFE7462FEF0}"/>
              </a:ext>
            </a:extLst>
          </p:cNvPr>
          <p:cNvPicPr>
            <a:picLocks noChangeAspect="1"/>
          </p:cNvPicPr>
          <p:nvPr/>
        </p:nvPicPr>
        <p:blipFill>
          <a:blip r:embed="rId2"/>
          <a:stretch>
            <a:fillRect/>
          </a:stretch>
        </p:blipFill>
        <p:spPr>
          <a:xfrm>
            <a:off x="1816929" y="0"/>
            <a:ext cx="5510141" cy="6858000"/>
          </a:xfrm>
          <a:prstGeom prst="rect">
            <a:avLst/>
          </a:prstGeom>
        </p:spPr>
      </p:pic>
    </p:spTree>
    <p:extLst>
      <p:ext uri="{BB962C8B-B14F-4D97-AF65-F5344CB8AC3E}">
        <p14:creationId xmlns:p14="http://schemas.microsoft.com/office/powerpoint/2010/main" val="348510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06"/>
            <a:ext cx="9232777" cy="924896"/>
          </a:xfrm>
        </p:spPr>
        <p:txBody>
          <a:bodyPr>
            <a:noAutofit/>
          </a:bodyPr>
          <a:lstStyle/>
          <a:p>
            <a:r>
              <a:rPr lang="en-US" sz="2800" dirty="0"/>
              <a:t>Visualizations</a:t>
            </a:r>
          </a:p>
        </p:txBody>
      </p:sp>
      <p:sp>
        <p:nvSpPr>
          <p:cNvPr id="3" name="Content Placeholder 2"/>
          <p:cNvSpPr>
            <a:spLocks noGrp="1"/>
          </p:cNvSpPr>
          <p:nvPr>
            <p:ph idx="1"/>
          </p:nvPr>
        </p:nvSpPr>
        <p:spPr>
          <a:xfrm>
            <a:off x="-1" y="1165506"/>
            <a:ext cx="9105253" cy="2538589"/>
          </a:xfrm>
        </p:spPr>
        <p:txBody>
          <a:bodyPr>
            <a:normAutofit/>
          </a:bodyPr>
          <a:lstStyle/>
          <a:p>
            <a:pPr marL="0" indent="0">
              <a:buNone/>
            </a:pPr>
            <a:r>
              <a:rPr lang="en-US" sz="2000" dirty="0">
                <a:solidFill>
                  <a:schemeClr val="tx1"/>
                </a:solidFill>
                <a:cs typeface="Arial" panose="020B0604020202020204" pitchFamily="34" charset="0"/>
              </a:rPr>
              <a:t>Minimal Spanning Tree and Shortest Path Tree Problems</a:t>
            </a:r>
            <a:endParaRPr lang="en-US" sz="2000" dirty="0">
              <a:solidFill>
                <a:schemeClr val="tx1"/>
              </a:solidFill>
              <a:cs typeface="Arial" panose="020B0604020202020204" pitchFamily="34" charset="0"/>
              <a:hlinkClick r:id="rId2"/>
            </a:endParaRPr>
          </a:p>
          <a:p>
            <a:r>
              <a:rPr lang="en-US" sz="2000" dirty="0">
                <a:solidFill>
                  <a:schemeClr val="tx1"/>
                </a:solidFill>
                <a:cs typeface="Arial" panose="020B0604020202020204" pitchFamily="34" charset="0"/>
                <a:hlinkClick r:id="rId2"/>
              </a:rPr>
              <a:t>https://www.me.utexas.edu/~jensen/exercises/mst_spt/mst_spt.html</a:t>
            </a:r>
            <a:r>
              <a:rPr lang="en-US" sz="2000" dirty="0">
                <a:solidFill>
                  <a:schemeClr val="tx1"/>
                </a:solidFill>
                <a:cs typeface="Arial" panose="020B0604020202020204" pitchFamily="34" charset="0"/>
              </a:rPr>
              <a:t> </a:t>
            </a:r>
          </a:p>
          <a:p>
            <a:r>
              <a:rPr lang="en-US" sz="2000" dirty="0">
                <a:hlinkClick r:id="rId3"/>
              </a:rPr>
              <a:t>https://www.me.utexas.edu/~jensen/exercises/mst_spt/mst_demo/mst1.html</a:t>
            </a:r>
            <a:endParaRPr lang="en-US" sz="2000" dirty="0"/>
          </a:p>
          <a:p>
            <a:r>
              <a:rPr lang="en-US" sz="2000" dirty="0">
                <a:hlinkClick r:id="rId4"/>
              </a:rPr>
              <a:t>https://visualgo.net/en/sssp</a:t>
            </a:r>
            <a:endParaRPr lang="en-US" sz="2000" dirty="0"/>
          </a:p>
          <a:p>
            <a:endParaRPr lang="en-US" sz="2000" dirty="0"/>
          </a:p>
          <a:p>
            <a:endParaRPr lang="en-US" sz="2000" dirty="0">
              <a:solidFill>
                <a:schemeClr val="tx1"/>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18</a:t>
            </a:fld>
            <a:endParaRPr lang="en-US" dirty="0">
              <a:solidFill>
                <a:schemeClr val="bg1"/>
              </a:solidFill>
            </a:endParaRPr>
          </a:p>
        </p:txBody>
      </p:sp>
    </p:spTree>
    <p:extLst>
      <p:ext uri="{BB962C8B-B14F-4D97-AF65-F5344CB8AC3E}">
        <p14:creationId xmlns:p14="http://schemas.microsoft.com/office/powerpoint/2010/main" val="119119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82729" y="412048"/>
            <a:ext cx="3407012" cy="924896"/>
          </a:xfrm>
        </p:spPr>
        <p:txBody>
          <a:bodyPr>
            <a:noAutofit/>
          </a:bodyPr>
          <a:lstStyle/>
          <a:p>
            <a:pPr algn="l"/>
            <a:br>
              <a:rPr lang="en-US" sz="3200" i="1" dirty="0"/>
            </a:br>
            <a:r>
              <a:rPr lang="en-US" sz="3200" i="1" dirty="0"/>
              <a:t>Java</a:t>
            </a:r>
            <a:br>
              <a:rPr lang="en-US" sz="3200" i="1" dirty="0"/>
            </a:br>
            <a:r>
              <a:rPr lang="en-US" sz="3200" i="1" dirty="0"/>
              <a:t>Implementation</a:t>
            </a:r>
          </a:p>
        </p:txBody>
      </p:sp>
      <p:sp>
        <p:nvSpPr>
          <p:cNvPr id="9" name="Rectangle 3"/>
          <p:cNvSpPr>
            <a:spLocks noChangeArrowheads="1"/>
          </p:cNvSpPr>
          <p:nvPr/>
        </p:nvSpPr>
        <p:spPr bwMode="auto">
          <a:xfrm>
            <a:off x="0" y="-28532"/>
            <a:ext cx="6231118" cy="694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dijkstra</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graph[][], </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src</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1" i="0" u="none" strike="noStrike" cap="none" normalizeH="0" baseline="0" dirty="0">
                <a:ln>
                  <a:noFill/>
                </a:ln>
                <a:solidFill>
                  <a:srgbClr val="006699"/>
                </a:solidFill>
                <a:effectLst/>
                <a:latin typeface="Consolas" panose="020B0609020204030204" pitchFamily="49" charset="0"/>
              </a:rPr>
              <a:t>new</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rgbClr val="000000"/>
                </a:solidFill>
                <a:effectLst/>
                <a:latin typeface="Consolas" panose="020B0609020204030204" pitchFamily="49" charset="0"/>
              </a:rPr>
              <a:t>[V]; </a:t>
            </a:r>
            <a:r>
              <a:rPr kumimoji="0" lang="en-US" altLang="en-US" sz="1050" b="0" i="0" u="none" strike="noStrike" cap="none" normalizeH="0" baseline="0" dirty="0">
                <a:ln>
                  <a:noFill/>
                </a:ln>
                <a:solidFill>
                  <a:srgbClr val="008200"/>
                </a:solidFill>
                <a:effectLst/>
                <a:latin typeface="Consolas" panose="020B0609020204030204" pitchFamily="49" charset="0"/>
              </a:rPr>
              <a:t>// The output array. </a:t>
            </a:r>
            <a:r>
              <a:rPr kumimoji="0" lang="en-US" altLang="en-US" sz="1050" b="0" i="0" u="none" strike="noStrike" cap="none" normalizeH="0" baseline="0" dirty="0" err="1">
                <a:ln>
                  <a:noFill/>
                </a:ln>
                <a:solidFill>
                  <a:srgbClr val="008200"/>
                </a:solidFill>
                <a:effectLst/>
                <a:latin typeface="Consolas" panose="020B0609020204030204" pitchFamily="49" charset="0"/>
              </a:rPr>
              <a:t>dist</a:t>
            </a:r>
            <a:r>
              <a:rPr kumimoji="0" lang="en-US" altLang="en-US" sz="1050" b="0" i="0" u="none" strike="noStrike" cap="none" normalizeH="0" baseline="0" dirty="0">
                <a:ln>
                  <a:noFill/>
                </a:ln>
                <a:solidFill>
                  <a:srgbClr val="008200"/>
                </a:solidFill>
                <a:effectLst/>
                <a:latin typeface="Consolas" panose="020B0609020204030204" pitchFamily="49" charset="0"/>
              </a:rPr>
              <a:t>[</a:t>
            </a:r>
            <a:r>
              <a:rPr kumimoji="0" lang="en-US" altLang="en-US" sz="1050" b="0" i="0" u="none" strike="noStrike" cap="none" normalizeH="0" baseline="0" dirty="0" err="1">
                <a:ln>
                  <a:noFill/>
                </a:ln>
                <a:solidFill>
                  <a:srgbClr val="008200"/>
                </a:solidFill>
                <a:effectLst/>
                <a:latin typeface="Consolas" panose="020B0609020204030204" pitchFamily="49" charset="0"/>
              </a:rPr>
              <a:t>i</a:t>
            </a:r>
            <a:r>
              <a:rPr kumimoji="0" lang="en-US" altLang="en-US" sz="1050" b="0" i="0" u="none" strike="noStrike" cap="none" normalizeH="0" baseline="0" dirty="0">
                <a:ln>
                  <a:noFill/>
                </a:ln>
                <a:solidFill>
                  <a:srgbClr val="008200"/>
                </a:solidFill>
                <a:effectLst/>
                <a:latin typeface="Consolas" panose="020B0609020204030204" pitchFamily="49" charset="0"/>
              </a:rPr>
              <a:t>] will hold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the shortest distance from </a:t>
            </a:r>
            <a:r>
              <a:rPr kumimoji="0" lang="en-US" altLang="en-US" sz="1050" b="0" i="0" u="none" strike="noStrike" cap="none" normalizeH="0" baseline="0" dirty="0" err="1">
                <a:ln>
                  <a:noFill/>
                </a:ln>
                <a:solidFill>
                  <a:srgbClr val="008200"/>
                </a:solidFill>
                <a:effectLst/>
                <a:latin typeface="Consolas" panose="020B0609020204030204" pitchFamily="49" charset="0"/>
              </a:rPr>
              <a:t>src</a:t>
            </a:r>
            <a:r>
              <a:rPr kumimoji="0" lang="en-US" altLang="en-US" sz="1050" b="0" i="0" u="none" strike="noStrike" cap="none" normalizeH="0" baseline="0" dirty="0">
                <a:ln>
                  <a:noFill/>
                </a:ln>
                <a:solidFill>
                  <a:srgbClr val="008200"/>
                </a:solidFill>
                <a:effectLst/>
                <a:latin typeface="Consolas" panose="020B0609020204030204" pitchFamily="49" charset="0"/>
              </a:rPr>
              <a:t> to </a:t>
            </a:r>
            <a:r>
              <a:rPr kumimoji="0" lang="en-US" altLang="en-US" sz="1050" b="0" i="0" u="none" strike="noStrike" cap="none" normalizeH="0" baseline="0" dirty="0" err="1">
                <a:ln>
                  <a:noFill/>
                </a:ln>
                <a:solidFill>
                  <a:srgbClr val="008200"/>
                </a:solidFill>
                <a:effectLst/>
                <a:latin typeface="Consolas" panose="020B0609020204030204" pitchFamily="49" charset="0"/>
              </a:rPr>
              <a:t>i</a:t>
            </a:r>
            <a:r>
              <a:rPr kumimoji="0" lang="en-US" altLang="en-US" sz="1050" b="0" i="0" u="none" strike="noStrike" cap="none" normalizeH="0" baseline="0" dirty="0">
                <a:ln>
                  <a:noFill/>
                </a:ln>
                <a:solidFill>
                  <a:srgbClr val="0082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a:t>
            </a:r>
            <a:r>
              <a:rPr kumimoji="0" lang="en-US" altLang="en-US" sz="1050" b="0" i="0" u="none" strike="noStrike" cap="none" normalizeH="0" baseline="0" dirty="0" err="1">
                <a:ln>
                  <a:noFill/>
                </a:ln>
                <a:solidFill>
                  <a:srgbClr val="008200"/>
                </a:solidFill>
                <a:effectLst/>
                <a:latin typeface="Consolas" panose="020B0609020204030204" pitchFamily="49" charset="0"/>
              </a:rPr>
              <a:t>sptSet</a:t>
            </a:r>
            <a:r>
              <a:rPr kumimoji="0" lang="en-US" altLang="en-US" sz="1050" b="0" i="0" u="none" strike="noStrike" cap="none" normalizeH="0" baseline="0" dirty="0">
                <a:ln>
                  <a:noFill/>
                </a:ln>
                <a:solidFill>
                  <a:srgbClr val="008200"/>
                </a:solidFill>
                <a:effectLst/>
                <a:latin typeface="Consolas" panose="020B0609020204030204" pitchFamily="49" charset="0"/>
              </a:rPr>
              <a:t>[</a:t>
            </a:r>
            <a:r>
              <a:rPr kumimoji="0" lang="en-US" altLang="en-US" sz="1050" b="0" i="0" u="none" strike="noStrike" cap="none" normalizeH="0" baseline="0" dirty="0" err="1">
                <a:ln>
                  <a:noFill/>
                </a:ln>
                <a:solidFill>
                  <a:srgbClr val="008200"/>
                </a:solidFill>
                <a:effectLst/>
                <a:latin typeface="Consolas" panose="020B0609020204030204" pitchFamily="49" charset="0"/>
              </a:rPr>
              <a:t>i</a:t>
            </a:r>
            <a:r>
              <a:rPr kumimoji="0" lang="en-US" altLang="en-US" sz="1050" b="0" i="0" u="none" strike="noStrike" cap="none" normalizeH="0" baseline="0" dirty="0">
                <a:ln>
                  <a:noFill/>
                </a:ln>
                <a:solidFill>
                  <a:srgbClr val="008200"/>
                </a:solidFill>
                <a:effectLst/>
                <a:latin typeface="Consolas" panose="020B0609020204030204" pitchFamily="49" charset="0"/>
              </a:rPr>
              <a:t>] will true if vertex </a:t>
            </a:r>
            <a:r>
              <a:rPr kumimoji="0" lang="en-US" altLang="en-US" sz="1050" b="0" i="0" u="none" strike="noStrike" cap="none" normalizeH="0" baseline="0" dirty="0" err="1">
                <a:ln>
                  <a:noFill/>
                </a:ln>
                <a:solidFill>
                  <a:srgbClr val="008200"/>
                </a:solidFill>
                <a:effectLst/>
                <a:latin typeface="Consolas" panose="020B0609020204030204" pitchFamily="49" charset="0"/>
              </a:rPr>
              <a:t>i</a:t>
            </a:r>
            <a:r>
              <a:rPr kumimoji="0" lang="en-US" altLang="en-US" sz="1050" b="0" i="0" u="none" strike="noStrike" cap="none" normalizeH="0" baseline="0" dirty="0">
                <a:ln>
                  <a:noFill/>
                </a:ln>
                <a:solidFill>
                  <a:srgbClr val="008200"/>
                </a:solidFill>
                <a:effectLst/>
                <a:latin typeface="Consolas" panose="020B0609020204030204" pitchFamily="49" charset="0"/>
              </a:rPr>
              <a:t> is included in shortest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path tree or shortest distance from </a:t>
            </a:r>
            <a:r>
              <a:rPr kumimoji="0" lang="en-US" altLang="en-US" sz="1050" b="0" i="0" u="none" strike="noStrike" cap="none" normalizeH="0" baseline="0" dirty="0" err="1">
                <a:ln>
                  <a:noFill/>
                </a:ln>
                <a:solidFill>
                  <a:srgbClr val="008200"/>
                </a:solidFill>
                <a:effectLst/>
                <a:latin typeface="Consolas" panose="020B0609020204030204" pitchFamily="49" charset="0"/>
              </a:rPr>
              <a:t>src</a:t>
            </a:r>
            <a:r>
              <a:rPr kumimoji="0" lang="en-US" altLang="en-US" sz="1050" b="0" i="0" u="none" strike="noStrike" cap="none" normalizeH="0" baseline="0" dirty="0">
                <a:ln>
                  <a:noFill/>
                </a:ln>
                <a:solidFill>
                  <a:srgbClr val="008200"/>
                </a:solidFill>
                <a:effectLst/>
                <a:latin typeface="Consolas" panose="020B0609020204030204" pitchFamily="49" charset="0"/>
              </a:rPr>
              <a:t> to </a:t>
            </a:r>
            <a:r>
              <a:rPr kumimoji="0" lang="en-US" altLang="en-US" sz="1050" b="0" i="0" u="none" strike="noStrike" cap="none" normalizeH="0" baseline="0" dirty="0" err="1">
                <a:ln>
                  <a:noFill/>
                </a:ln>
                <a:solidFill>
                  <a:srgbClr val="008200"/>
                </a:solidFill>
                <a:effectLst/>
                <a:latin typeface="Consolas" panose="020B0609020204030204" pitchFamily="49" charset="0"/>
              </a:rPr>
              <a:t>i</a:t>
            </a:r>
            <a:r>
              <a:rPr kumimoji="0" lang="en-US" altLang="en-US" sz="1050" b="0" i="0" u="none" strike="noStrike" cap="none" normalizeH="0" baseline="0" dirty="0">
                <a:ln>
                  <a:noFill/>
                </a:ln>
                <a:solidFill>
                  <a:srgbClr val="008200"/>
                </a:solidFill>
                <a:effectLst/>
                <a:latin typeface="Consolas" panose="020B0609020204030204" pitchFamily="49" charset="0"/>
              </a:rPr>
              <a:t> is finalized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Boolean </a:t>
            </a:r>
            <a:r>
              <a:rPr kumimoji="0" lang="en-US" altLang="en-US" sz="1050" b="0" i="0" u="none" strike="noStrike" cap="none" normalizeH="0" baseline="0" dirty="0" err="1">
                <a:ln>
                  <a:noFill/>
                </a:ln>
                <a:solidFill>
                  <a:srgbClr val="000000"/>
                </a:solidFill>
                <a:effectLst/>
                <a:latin typeface="Consolas" panose="020B0609020204030204" pitchFamily="49" charset="0"/>
              </a:rPr>
              <a:t>sptSet</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1" i="0" u="none" strike="noStrike" cap="none" normalizeH="0" baseline="0" dirty="0">
                <a:ln>
                  <a:noFill/>
                </a:ln>
                <a:solidFill>
                  <a:srgbClr val="006699"/>
                </a:solidFill>
                <a:effectLst/>
                <a:latin typeface="Consolas" panose="020B0609020204030204" pitchFamily="49" charset="0"/>
              </a:rPr>
              <a:t>new</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Boolean[V];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Initialize all distances as INFINITE and </a:t>
            </a:r>
            <a:r>
              <a:rPr kumimoji="0" lang="en-US" altLang="en-US" sz="1050" b="0" i="0" u="none" strike="noStrike" cap="none" normalizeH="0" baseline="0" dirty="0" err="1">
                <a:ln>
                  <a:noFill/>
                </a:ln>
                <a:solidFill>
                  <a:srgbClr val="008200"/>
                </a:solidFill>
                <a:effectLst/>
                <a:latin typeface="Consolas" panose="020B0609020204030204" pitchFamily="49" charset="0"/>
              </a:rPr>
              <a:t>stpSet</a:t>
            </a:r>
            <a:r>
              <a:rPr kumimoji="0" lang="en-US" altLang="en-US" sz="1050" b="0" i="0" u="none" strike="noStrike" cap="none" normalizeH="0" baseline="0" dirty="0">
                <a:ln>
                  <a:noFill/>
                </a:ln>
                <a:solidFill>
                  <a:srgbClr val="008200"/>
                </a:solidFill>
                <a:effectLst/>
                <a:latin typeface="Consolas" panose="020B0609020204030204" pitchFamily="49" charset="0"/>
              </a:rPr>
              <a:t>[] as false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i</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rgbClr val="000000"/>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i</a:t>
            </a:r>
            <a:r>
              <a:rPr kumimoji="0" lang="en-US" altLang="en-US" sz="1050" b="0" i="0" u="none" strike="noStrike" cap="none" normalizeH="0" baseline="0" dirty="0">
                <a:ln>
                  <a:noFill/>
                </a:ln>
                <a:solidFill>
                  <a:srgbClr val="000000"/>
                </a:solidFill>
                <a:effectLst/>
                <a:latin typeface="Consolas" panose="020B0609020204030204" pitchFamily="49" charset="0"/>
              </a:rPr>
              <a:t> &lt; V; </a:t>
            </a:r>
            <a:r>
              <a:rPr kumimoji="0" lang="en-US" altLang="en-US" sz="1050" b="0" i="0" u="none" strike="noStrike" cap="none" normalizeH="0" baseline="0" dirty="0" err="1">
                <a:ln>
                  <a:noFill/>
                </a:ln>
                <a:solidFill>
                  <a:srgbClr val="000000"/>
                </a:solidFill>
                <a:effectLst/>
                <a:latin typeface="Consolas" panose="020B0609020204030204" pitchFamily="49" charset="0"/>
              </a:rPr>
              <a:t>i</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i</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0" i="0" u="none" strike="noStrike" cap="none" normalizeH="0" baseline="0" dirty="0" err="1">
                <a:ln>
                  <a:noFill/>
                </a:ln>
                <a:solidFill>
                  <a:srgbClr val="000000"/>
                </a:solidFill>
                <a:effectLst/>
                <a:latin typeface="Consolas" panose="020B0609020204030204" pitchFamily="49" charset="0"/>
              </a:rPr>
              <a:t>Integer.MAX_VALUE</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sptSet</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i</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1" i="0" u="none" strike="noStrike" cap="none" normalizeH="0" baseline="0" dirty="0">
                <a:ln>
                  <a:noFill/>
                </a:ln>
                <a:solidFill>
                  <a:srgbClr val="006699"/>
                </a:solidFill>
                <a:effectLst/>
                <a:latin typeface="Consolas" panose="020B0609020204030204" pitchFamily="49" charset="0"/>
              </a:rPr>
              <a:t>false</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Distance of source vertex from itself is always 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src</a:t>
            </a:r>
            <a:r>
              <a:rPr kumimoji="0" lang="en-US" altLang="en-US" sz="1050" b="0" i="0" u="none" strike="noStrike" cap="none" normalizeH="0" baseline="0" dirty="0">
                <a:ln>
                  <a:noFill/>
                </a:ln>
                <a:solidFill>
                  <a:srgbClr val="000000"/>
                </a:solidFill>
                <a:effectLst/>
                <a:latin typeface="Consolas" panose="020B0609020204030204" pitchFamily="49" charset="0"/>
              </a:rPr>
              <a:t>] = </a:t>
            </a:r>
            <a:r>
              <a:rPr kumimoji="0" lang="en-US" altLang="en-US" sz="105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Find shortest path for all vertices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count = </a:t>
            </a:r>
            <a:r>
              <a:rPr kumimoji="0" lang="en-US" altLang="en-US" sz="105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rgbClr val="000000"/>
                </a:solidFill>
                <a:effectLst/>
                <a:latin typeface="Consolas" panose="020B0609020204030204" pitchFamily="49" charset="0"/>
              </a:rPr>
              <a:t>; count &lt; V-</a:t>
            </a:r>
            <a:r>
              <a:rPr kumimoji="0" lang="en-US" altLang="en-US" sz="1050" b="0" i="0" u="none" strike="noStrike" cap="none" normalizeH="0" baseline="0" dirty="0">
                <a:ln>
                  <a:noFill/>
                </a:ln>
                <a:solidFill>
                  <a:srgbClr val="009900"/>
                </a:solidFill>
                <a:effectLst/>
                <a:latin typeface="Consolas" panose="020B0609020204030204" pitchFamily="49" charset="0"/>
              </a:rPr>
              <a:t>1</a:t>
            </a:r>
            <a:r>
              <a:rPr kumimoji="0" lang="en-US" altLang="en-US" sz="1050" b="0" i="0" u="none" strike="noStrike" cap="none" normalizeH="0" baseline="0" dirty="0">
                <a:ln>
                  <a:noFill/>
                </a:ln>
                <a:solidFill>
                  <a:srgbClr val="000000"/>
                </a:solidFill>
                <a:effectLst/>
                <a:latin typeface="Consolas" panose="020B0609020204030204" pitchFamily="49" charset="0"/>
              </a:rPr>
              <a:t>; count++)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Pick the minimum distance vertex from the set of vertices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not yet processed. u is always equal to </a:t>
            </a:r>
            <a:r>
              <a:rPr kumimoji="0" lang="en-US" altLang="en-US" sz="1050" b="0" i="0" u="none" strike="noStrike" cap="none" normalizeH="0" baseline="0" dirty="0" err="1">
                <a:ln>
                  <a:noFill/>
                </a:ln>
                <a:solidFill>
                  <a:srgbClr val="008200"/>
                </a:solidFill>
                <a:effectLst/>
                <a:latin typeface="Consolas" panose="020B0609020204030204" pitchFamily="49" charset="0"/>
              </a:rPr>
              <a:t>src</a:t>
            </a:r>
            <a:r>
              <a:rPr kumimoji="0" lang="en-US" altLang="en-US" sz="1050" b="0" i="0" u="none" strike="noStrike" cap="none" normalizeH="0" baseline="0" dirty="0">
                <a:ln>
                  <a:noFill/>
                </a:ln>
                <a:solidFill>
                  <a:srgbClr val="008200"/>
                </a:solidFill>
                <a:effectLst/>
                <a:latin typeface="Consolas" panose="020B0609020204030204" pitchFamily="49" charset="0"/>
              </a:rPr>
              <a:t> in first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iteration.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u = </a:t>
            </a:r>
            <a:r>
              <a:rPr kumimoji="0" lang="en-US" altLang="en-US" sz="1050" b="0" i="0" u="none" strike="noStrike" cap="none" normalizeH="0" baseline="0" dirty="0" err="1">
                <a:ln>
                  <a:noFill/>
                </a:ln>
                <a:solidFill>
                  <a:srgbClr val="000000"/>
                </a:solidFill>
                <a:effectLst/>
                <a:latin typeface="Consolas" panose="020B0609020204030204" pitchFamily="49" charset="0"/>
              </a:rPr>
              <a:t>minDistance</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sptSet</a:t>
            </a:r>
            <a:r>
              <a:rPr kumimoji="0" lang="en-US" altLang="en-US" sz="1050" b="0" i="0" u="none" strike="noStrike" cap="none" normalizeH="0" baseline="0" dirty="0">
                <a:ln>
                  <a:noFill/>
                </a:ln>
                <a:solidFill>
                  <a:srgbClr val="000000"/>
                </a:solidFill>
                <a:effectLst/>
                <a:latin typeface="Consolas" panose="020B0609020204030204" pitchFamily="49" charset="0"/>
              </a:rPr>
              <a:t>); </a:t>
            </a:r>
            <a:r>
              <a:rPr kumimoji="0" lang="en-US" altLang="en-US" sz="1050" b="0" i="0" u="none" strike="noStrike" cap="none" normalizeH="0" baseline="0" dirty="0">
                <a:ln>
                  <a:noFill/>
                </a:ln>
                <a:solidFill>
                  <a:srgbClr val="00B050"/>
                </a:solidFill>
                <a:effectLst/>
                <a:latin typeface="Consolas" panose="020B0609020204030204" pitchFamily="49" charset="0"/>
              </a:rPr>
              <a:t>//O(n)</a:t>
            </a:r>
            <a:r>
              <a:rPr kumimoji="0" lang="en-US" altLang="en-US" sz="1050" b="0" i="0" u="none" strike="noStrike" cap="none" normalizeH="0" dirty="0">
                <a:ln>
                  <a:noFill/>
                </a:ln>
                <a:solidFill>
                  <a:srgbClr val="00B050"/>
                </a:solidFill>
                <a:effectLst/>
                <a:latin typeface="Consolas" panose="020B0609020204030204" pitchFamily="49" charset="0"/>
              </a:rPr>
              <a:t> </a:t>
            </a:r>
            <a:r>
              <a:rPr kumimoji="0" lang="en-US" altLang="en-US" sz="1050" b="0" i="0" u="none" strike="noStrike" cap="none" normalizeH="0" dirty="0" err="1">
                <a:ln>
                  <a:noFill/>
                </a:ln>
                <a:solidFill>
                  <a:srgbClr val="00B050"/>
                </a:solidFill>
                <a:effectLst/>
                <a:latin typeface="Consolas" panose="020B0609020204030204" pitchFamily="49" charset="0"/>
              </a:rPr>
              <a:t>compexity</a:t>
            </a:r>
            <a:endParaRPr kumimoji="0" lang="en-US" altLang="en-US" sz="105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Mark the picked vertex as processed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sptSet</a:t>
            </a:r>
            <a:r>
              <a:rPr kumimoji="0" lang="en-US" altLang="en-US" sz="1050" b="0" i="0" u="none" strike="noStrike" cap="none" normalizeH="0" baseline="0" dirty="0">
                <a:ln>
                  <a:noFill/>
                </a:ln>
                <a:solidFill>
                  <a:srgbClr val="000000"/>
                </a:solidFill>
                <a:effectLst/>
                <a:latin typeface="Consolas" panose="020B0609020204030204" pitchFamily="49" charset="0"/>
              </a:rPr>
              <a:t>[u] = </a:t>
            </a:r>
            <a:r>
              <a:rPr kumimoji="0" lang="en-US" altLang="en-US" sz="1050" b="1" i="0" u="none" strike="noStrike" cap="none" normalizeH="0" baseline="0" dirty="0">
                <a:ln>
                  <a:noFill/>
                </a:ln>
                <a:solidFill>
                  <a:srgbClr val="006699"/>
                </a:solidFill>
                <a:effectLst/>
                <a:latin typeface="Consolas" panose="020B0609020204030204" pitchFamily="49" charset="0"/>
              </a:rPr>
              <a:t>true</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Update </a:t>
            </a:r>
            <a:r>
              <a:rPr kumimoji="0" lang="en-US" altLang="en-US" sz="1050" b="0" i="0" u="none" strike="noStrike" cap="none" normalizeH="0" baseline="0" dirty="0" err="1">
                <a:ln>
                  <a:noFill/>
                </a:ln>
                <a:solidFill>
                  <a:srgbClr val="008200"/>
                </a:solidFill>
                <a:effectLst/>
                <a:latin typeface="Consolas" panose="020B0609020204030204" pitchFamily="49" charset="0"/>
              </a:rPr>
              <a:t>dist</a:t>
            </a:r>
            <a:r>
              <a:rPr kumimoji="0" lang="en-US" altLang="en-US" sz="1050" b="0" i="0" u="none" strike="noStrike" cap="none" normalizeH="0" baseline="0" dirty="0">
                <a:ln>
                  <a:noFill/>
                </a:ln>
                <a:solidFill>
                  <a:srgbClr val="008200"/>
                </a:solidFill>
                <a:effectLst/>
                <a:latin typeface="Consolas" panose="020B0609020204030204" pitchFamily="49" charset="0"/>
              </a:rPr>
              <a:t> value of the adjacent vertices of the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picked vertex.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1" i="0" u="none" strike="noStrike" cap="none" normalizeH="0" baseline="0" dirty="0" err="1">
                <a:ln>
                  <a:noFill/>
                </a:ln>
                <a:solidFill>
                  <a:srgbClr val="006699"/>
                </a:solidFill>
                <a:effectLst/>
                <a:latin typeface="Consolas" panose="020B0609020204030204" pitchFamily="49" charset="0"/>
              </a:rPr>
              <a:t>int</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v = </a:t>
            </a:r>
            <a:r>
              <a:rPr kumimoji="0" lang="en-US" altLang="en-US" sz="105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rgbClr val="000000"/>
                </a:solidFill>
                <a:effectLst/>
                <a:latin typeface="Consolas" panose="020B0609020204030204" pitchFamily="49" charset="0"/>
              </a:rPr>
              <a:t>; v &lt; V; v++)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Update </a:t>
            </a:r>
            <a:r>
              <a:rPr kumimoji="0" lang="en-US" altLang="en-US" sz="1050" b="0" i="0" u="none" strike="noStrike" cap="none" normalizeH="0" baseline="0" dirty="0" err="1">
                <a:ln>
                  <a:noFill/>
                </a:ln>
                <a:solidFill>
                  <a:srgbClr val="008200"/>
                </a:solidFill>
                <a:effectLst/>
                <a:latin typeface="Consolas" panose="020B0609020204030204" pitchFamily="49" charset="0"/>
              </a:rPr>
              <a:t>dist</a:t>
            </a:r>
            <a:r>
              <a:rPr kumimoji="0" lang="en-US" altLang="en-US" sz="1050" b="0" i="0" u="none" strike="noStrike" cap="none" normalizeH="0" baseline="0" dirty="0">
                <a:ln>
                  <a:noFill/>
                </a:ln>
                <a:solidFill>
                  <a:srgbClr val="008200"/>
                </a:solidFill>
                <a:effectLst/>
                <a:latin typeface="Consolas" panose="020B0609020204030204" pitchFamily="49" charset="0"/>
              </a:rPr>
              <a:t>[v] only if is not in </a:t>
            </a:r>
            <a:r>
              <a:rPr kumimoji="0" lang="en-US" altLang="en-US" sz="1050" b="0" i="0" u="none" strike="noStrike" cap="none" normalizeH="0" baseline="0" dirty="0" err="1">
                <a:ln>
                  <a:noFill/>
                </a:ln>
                <a:solidFill>
                  <a:srgbClr val="008200"/>
                </a:solidFill>
                <a:effectLst/>
                <a:latin typeface="Consolas" panose="020B0609020204030204" pitchFamily="49" charset="0"/>
              </a:rPr>
              <a:t>sptSet</a:t>
            </a:r>
            <a:r>
              <a:rPr kumimoji="0" lang="en-US" altLang="en-US" sz="1050" b="0" i="0" u="none" strike="noStrike" cap="none" normalizeH="0" baseline="0" dirty="0">
                <a:ln>
                  <a:noFill/>
                </a:ln>
                <a:solidFill>
                  <a:srgbClr val="008200"/>
                </a:solidFill>
                <a:effectLst/>
                <a:latin typeface="Consolas" panose="020B0609020204030204" pitchFamily="49" charset="0"/>
              </a:rPr>
              <a:t>, there is an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edge from u to v, and total weight of path from </a:t>
            </a:r>
            <a:r>
              <a:rPr kumimoji="0" lang="en-US" altLang="en-US" sz="1050" b="0" i="0" u="none" strike="noStrike" cap="none" normalizeH="0" baseline="0" dirty="0" err="1">
                <a:ln>
                  <a:noFill/>
                </a:ln>
                <a:solidFill>
                  <a:srgbClr val="008200"/>
                </a:solidFill>
                <a:effectLst/>
                <a:latin typeface="Consolas" panose="020B0609020204030204" pitchFamily="49" charset="0"/>
              </a:rPr>
              <a:t>src</a:t>
            </a:r>
            <a:r>
              <a:rPr kumimoji="0" lang="en-US" altLang="en-US" sz="1050" b="0" i="0" u="none" strike="noStrike" cap="none" normalizeH="0" baseline="0" dirty="0">
                <a:ln>
                  <a:noFill/>
                </a:ln>
                <a:solidFill>
                  <a:srgbClr val="008200"/>
                </a:solidFill>
                <a:effectLst/>
                <a:latin typeface="Consolas" panose="020B0609020204030204" pitchFamily="49" charset="0"/>
              </a:rPr>
              <a:t> to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8200"/>
                </a:solidFill>
                <a:effectLst/>
                <a:latin typeface="Consolas" panose="020B0609020204030204" pitchFamily="49" charset="0"/>
              </a:rPr>
              <a:t>// v through u is smaller than current value of </a:t>
            </a:r>
            <a:r>
              <a:rPr kumimoji="0" lang="en-US" altLang="en-US" sz="1050" b="0" i="0" u="none" strike="noStrike" cap="none" normalizeH="0" baseline="0" dirty="0" err="1">
                <a:ln>
                  <a:noFill/>
                </a:ln>
                <a:solidFill>
                  <a:srgbClr val="008200"/>
                </a:solidFill>
                <a:effectLst/>
                <a:latin typeface="Consolas" panose="020B0609020204030204" pitchFamily="49" charset="0"/>
              </a:rPr>
              <a:t>dist</a:t>
            </a:r>
            <a:r>
              <a:rPr kumimoji="0" lang="en-US" altLang="en-US" sz="1050" b="0" i="0" u="none" strike="noStrike" cap="none" normalizeH="0" baseline="0" dirty="0">
                <a:ln>
                  <a:noFill/>
                </a:ln>
                <a:solidFill>
                  <a:srgbClr val="008200"/>
                </a:solidFill>
                <a:effectLst/>
                <a:latin typeface="Consolas" panose="020B0609020204030204" pitchFamily="49" charset="0"/>
              </a:rPr>
              <a:t>[v]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1" i="0" u="none" strike="noStrike" cap="none" normalizeH="0" baseline="0" dirty="0">
                <a:ln>
                  <a:noFill/>
                </a:ln>
                <a:solidFill>
                  <a:srgbClr val="006699"/>
                </a:solidFill>
                <a:effectLst/>
                <a:latin typeface="Consolas" panose="020B0609020204030204" pitchFamily="49" charset="0"/>
              </a:rPr>
              <a:t>if</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err="1">
                <a:ln>
                  <a:noFill/>
                </a:ln>
                <a:solidFill>
                  <a:srgbClr val="000000"/>
                </a:solidFill>
                <a:effectLst/>
                <a:latin typeface="Consolas" panose="020B0609020204030204" pitchFamily="49" charset="0"/>
              </a:rPr>
              <a:t>sptSet</a:t>
            </a:r>
            <a:r>
              <a:rPr kumimoji="0" lang="en-US" altLang="en-US" sz="1050" b="0" i="0" u="none" strike="noStrike" cap="none" normalizeH="0" baseline="0" dirty="0">
                <a:ln>
                  <a:noFill/>
                </a:ln>
                <a:solidFill>
                  <a:srgbClr val="000000"/>
                </a:solidFill>
                <a:effectLst/>
                <a:latin typeface="Consolas" panose="020B0609020204030204" pitchFamily="49" charset="0"/>
              </a:rPr>
              <a:t>[v] &amp;&amp; graph[u][v]!=</a:t>
            </a:r>
            <a:r>
              <a:rPr kumimoji="0" lang="en-US" altLang="en-US" sz="1050" b="0" i="0" u="none" strike="noStrike" cap="none" normalizeH="0" baseline="0" dirty="0">
                <a:ln>
                  <a:noFill/>
                </a:ln>
                <a:solidFill>
                  <a:srgbClr val="009900"/>
                </a:solidFill>
                <a:effectLst/>
                <a:latin typeface="Consolas" panose="020B0609020204030204" pitchFamily="49" charset="0"/>
              </a:rPr>
              <a:t>0</a:t>
            </a: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&amp;&amp;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[u] != </a:t>
            </a:r>
            <a:r>
              <a:rPr kumimoji="0" lang="en-US" altLang="en-US" sz="1050" b="0" i="0" u="none" strike="noStrike" cap="none" normalizeH="0" baseline="0" dirty="0" err="1">
                <a:ln>
                  <a:noFill/>
                </a:ln>
                <a:solidFill>
                  <a:srgbClr val="000000"/>
                </a:solidFill>
                <a:effectLst/>
                <a:latin typeface="Consolas" panose="020B0609020204030204" pitchFamily="49" charset="0"/>
              </a:rPr>
              <a:t>Integer.MAX_VALUE</a:t>
            </a:r>
            <a:r>
              <a:rPr kumimoji="0" lang="en-US" altLang="en-US" sz="1050" b="0" i="0" u="none" strike="noStrike" cap="none" normalizeH="0" baseline="0" dirty="0">
                <a:ln>
                  <a:noFill/>
                </a:ln>
                <a:solidFill>
                  <a:srgbClr val="000000"/>
                </a:solidFill>
                <a:effectLst/>
                <a:latin typeface="Consolas" panose="020B0609020204030204" pitchFamily="49" charset="0"/>
              </a:rPr>
              <a:t> &amp;&amp;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[u]+graph[u][v] &lt;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[v])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[v] = </a:t>
            </a:r>
            <a:r>
              <a:rPr kumimoji="0" lang="en-US" altLang="en-US" sz="1050" b="0" i="0" u="none" strike="noStrike" cap="none" normalizeH="0" baseline="0" dirty="0" err="1">
                <a:ln>
                  <a:noFill/>
                </a:ln>
                <a:solidFill>
                  <a:srgbClr val="000000"/>
                </a:solidFill>
                <a:effectLst/>
                <a:latin typeface="Consolas" panose="020B0609020204030204" pitchFamily="49" charset="0"/>
              </a:rPr>
              <a:t>dist</a:t>
            </a:r>
            <a:r>
              <a:rPr kumimoji="0" lang="en-US" altLang="en-US" sz="1050" b="0" i="0" u="none" strike="noStrike" cap="none" normalizeH="0" baseline="0" dirty="0">
                <a:ln>
                  <a:noFill/>
                </a:ln>
                <a:solidFill>
                  <a:srgbClr val="000000"/>
                </a:solidFill>
                <a:effectLst/>
                <a:latin typeface="Consolas" panose="020B0609020204030204" pitchFamily="49" charset="0"/>
              </a:rPr>
              <a:t>[u] + graph[u][v];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r>
              <a:rPr kumimoji="0" lang="en-US" altLang="en-US" sz="105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p:txBody>
      </p:sp>
      <p:sp>
        <p:nvSpPr>
          <p:cNvPr id="10" name="Rectangle 4"/>
          <p:cNvSpPr>
            <a:spLocks noChangeArrowheads="1"/>
          </p:cNvSpPr>
          <p:nvPr/>
        </p:nvSpPr>
        <p:spPr bwMode="auto">
          <a:xfrm>
            <a:off x="2772675" y="1550500"/>
            <a:ext cx="646010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dirty="0">
                <a:ln>
                  <a:noFill/>
                </a:ln>
                <a:solidFill>
                  <a:schemeClr val="tx1"/>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graph[][] = </a:t>
            </a:r>
            <a:r>
              <a:rPr kumimoji="0" lang="en-US" altLang="en-US" sz="1400" b="1" i="0" u="none" strike="noStrike" cap="none" normalizeH="0" baseline="0" dirty="0">
                <a:ln>
                  <a:noFill/>
                </a:ln>
                <a:solidFill>
                  <a:srgbClr val="006699"/>
                </a:solidFill>
                <a:effectLst/>
                <a:latin typeface="Consolas" panose="020B0609020204030204" pitchFamily="49" charset="0"/>
              </a:rPr>
              <a:t>new</a:t>
            </a: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1" i="0" u="none" strike="noStrike" cap="none" normalizeH="0" baseline="0" dirty="0" err="1">
                <a:ln>
                  <a:noFill/>
                </a:ln>
                <a:solidFill>
                  <a:srgbClr val="006699"/>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11" name="Rectangle 10"/>
          <p:cNvSpPr/>
          <p:nvPr/>
        </p:nvSpPr>
        <p:spPr>
          <a:xfrm>
            <a:off x="5882729" y="4247448"/>
            <a:ext cx="2938625" cy="646331"/>
          </a:xfrm>
          <a:prstGeom prst="rect">
            <a:avLst/>
          </a:prstGeom>
        </p:spPr>
        <p:txBody>
          <a:bodyPr wrap="none">
            <a:spAutoFit/>
          </a:bodyPr>
          <a:lstStyle/>
          <a:p>
            <a:r>
              <a:rPr lang="en-US" dirty="0"/>
              <a:t>Call the method by calling:</a:t>
            </a:r>
          </a:p>
          <a:p>
            <a:r>
              <a:rPr lang="en-US" dirty="0" err="1"/>
              <a:t>dijkstra</a:t>
            </a:r>
            <a:r>
              <a:rPr lang="en-US" dirty="0"/>
              <a:t>(graph, 0);</a:t>
            </a:r>
          </a:p>
        </p:txBody>
      </p:sp>
      <p:sp>
        <p:nvSpPr>
          <p:cNvPr id="2" name="Rectangle 1"/>
          <p:cNvSpPr/>
          <p:nvPr/>
        </p:nvSpPr>
        <p:spPr>
          <a:xfrm>
            <a:off x="6002726" y="5499412"/>
            <a:ext cx="2414329" cy="923330"/>
          </a:xfrm>
          <a:prstGeom prst="rect">
            <a:avLst/>
          </a:prstGeom>
        </p:spPr>
        <p:txBody>
          <a:bodyPr wrap="square">
            <a:spAutoFit/>
          </a:bodyPr>
          <a:lstStyle/>
          <a:p>
            <a:r>
              <a:rPr lang="en-US" dirty="0">
                <a:latin typeface="Roboto"/>
              </a:rPr>
              <a:t> Time Complexity of the implementation is O(V</a:t>
            </a:r>
            <a:r>
              <a:rPr lang="en-US" baseline="30000" dirty="0">
                <a:latin typeface="Roboto"/>
              </a:rPr>
              <a:t>2</a:t>
            </a:r>
            <a:r>
              <a:rPr lang="en-US" dirty="0">
                <a:latin typeface="Roboto"/>
              </a:rPr>
              <a:t>)</a:t>
            </a:r>
            <a:endParaRPr lang="en-US" dirty="0"/>
          </a:p>
        </p:txBody>
      </p:sp>
    </p:spTree>
    <p:extLst>
      <p:ext uri="{BB962C8B-B14F-4D97-AF65-F5344CB8AC3E}">
        <p14:creationId xmlns:p14="http://schemas.microsoft.com/office/powerpoint/2010/main" val="280505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7315200" cy="846274"/>
          </a:xfrm>
        </p:spPr>
        <p:txBody>
          <a:bodyPr/>
          <a:lstStyle/>
          <a:p>
            <a:r>
              <a:rPr lang="en-US" dirty="0"/>
              <a:t>Greedy Approach</a:t>
            </a:r>
          </a:p>
        </p:txBody>
      </p:sp>
      <p:sp>
        <p:nvSpPr>
          <p:cNvPr id="3" name="Content Placeholder 2"/>
          <p:cNvSpPr>
            <a:spLocks noGrp="1"/>
          </p:cNvSpPr>
          <p:nvPr>
            <p:ph idx="1"/>
          </p:nvPr>
        </p:nvSpPr>
        <p:spPr>
          <a:xfrm>
            <a:off x="168676" y="846274"/>
            <a:ext cx="8771138" cy="5899067"/>
          </a:xfrm>
        </p:spPr>
        <p:txBody>
          <a:bodyPr>
            <a:noAutofit/>
          </a:bodyPr>
          <a:lstStyle/>
          <a:p>
            <a:r>
              <a:rPr lang="en-US" dirty="0">
                <a:solidFill>
                  <a:schemeClr val="tx1"/>
                </a:solidFill>
                <a:latin typeface="+mn-lt"/>
              </a:rPr>
              <a:t>Initially the solution is an empty set</a:t>
            </a:r>
          </a:p>
          <a:p>
            <a:r>
              <a:rPr lang="en-US" dirty="0">
                <a:solidFill>
                  <a:schemeClr val="tx1"/>
                </a:solidFill>
                <a:latin typeface="+mn-lt"/>
              </a:rPr>
              <a:t>At each iteration, items added to the solution set until the set represents a solution to that instance of the problem</a:t>
            </a:r>
          </a:p>
          <a:p>
            <a:pPr marL="0" indent="0">
              <a:buNone/>
            </a:pPr>
            <a:r>
              <a:rPr lang="en-US" b="1" dirty="0">
                <a:solidFill>
                  <a:schemeClr val="tx1"/>
                </a:solidFill>
                <a:latin typeface="+mn-lt"/>
              </a:rPr>
              <a:t>Steps:</a:t>
            </a:r>
          </a:p>
          <a:p>
            <a:r>
              <a:rPr lang="en-US" b="1" i="1" dirty="0">
                <a:solidFill>
                  <a:schemeClr val="tx1"/>
                </a:solidFill>
                <a:latin typeface="+mn-lt"/>
              </a:rPr>
              <a:t>Selection procedure</a:t>
            </a:r>
            <a:r>
              <a:rPr lang="en-US" dirty="0">
                <a:solidFill>
                  <a:schemeClr val="tx1"/>
                </a:solidFill>
                <a:latin typeface="+mn-lt"/>
              </a:rPr>
              <a:t>: Choose the next item to add to the solution set according to the greedy criterion satisfying the locally optimal consideration. </a:t>
            </a:r>
          </a:p>
          <a:p>
            <a:pPr lvl="1"/>
            <a:r>
              <a:rPr lang="en-US" sz="2400" dirty="0">
                <a:solidFill>
                  <a:schemeClr val="tx1"/>
                </a:solidFill>
                <a:latin typeface="+mn-lt"/>
              </a:rPr>
              <a:t>The selection procedure simply consists of </a:t>
            </a:r>
            <a:r>
              <a:rPr lang="en-US" sz="2400" b="1" i="1" dirty="0">
                <a:solidFill>
                  <a:schemeClr val="tx1"/>
                </a:solidFill>
                <a:latin typeface="+mn-lt"/>
              </a:rPr>
              <a:t>greedily grabbing the next-item without considering the potential drawbacks </a:t>
            </a:r>
            <a:r>
              <a:rPr lang="en-US" sz="2400" dirty="0">
                <a:solidFill>
                  <a:schemeClr val="tx1"/>
                </a:solidFill>
                <a:latin typeface="+mn-lt"/>
              </a:rPr>
              <a:t>of making such a choice</a:t>
            </a:r>
          </a:p>
          <a:p>
            <a:r>
              <a:rPr lang="en-US" b="1" i="1" dirty="0">
                <a:solidFill>
                  <a:schemeClr val="tx1"/>
                </a:solidFill>
                <a:latin typeface="+mn-lt"/>
              </a:rPr>
              <a:t>Feasibility Check</a:t>
            </a:r>
            <a:r>
              <a:rPr lang="en-US" dirty="0">
                <a:solidFill>
                  <a:schemeClr val="tx1"/>
                </a:solidFill>
                <a:latin typeface="+mn-lt"/>
              </a:rPr>
              <a:t>: Determine if the new set is feasible by determining if it is possible to complete this set to provide a solution to the problem instance</a:t>
            </a:r>
          </a:p>
          <a:p>
            <a:r>
              <a:rPr lang="en-US" b="1" i="1" dirty="0">
                <a:solidFill>
                  <a:schemeClr val="tx1"/>
                </a:solidFill>
                <a:latin typeface="+mn-lt"/>
              </a:rPr>
              <a:t>Solution Check: </a:t>
            </a:r>
            <a:r>
              <a:rPr lang="en-US" dirty="0">
                <a:solidFill>
                  <a:schemeClr val="tx1"/>
                </a:solidFill>
                <a:latin typeface="+mn-lt"/>
              </a:rPr>
              <a:t>Determine whether the new set produced is a solution to the problem instance.</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85964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74470"/>
            <a:ext cx="9059158" cy="5262979"/>
          </a:xfrm>
          <a:prstGeom prst="rect">
            <a:avLst/>
          </a:prstGeom>
        </p:spPr>
        <p:txBody>
          <a:bodyPr wrap="square">
            <a:spAutoFit/>
          </a:bodyPr>
          <a:lstStyle/>
          <a:p>
            <a:r>
              <a:rPr lang="en-US" sz="2000" b="1" dirty="0"/>
              <a:t>1)</a:t>
            </a:r>
            <a:r>
              <a:rPr lang="en-US" sz="2000" dirty="0"/>
              <a:t> Create a set </a:t>
            </a:r>
            <a:r>
              <a:rPr lang="en-US" sz="2000" i="1" dirty="0" err="1"/>
              <a:t>sptSet</a:t>
            </a:r>
            <a:r>
              <a:rPr lang="en-US" sz="2000" dirty="0"/>
              <a:t> (shortest path tree set) that keeps track of vertices included in shortest path tree, i.e., whose minimum distance from source is calculated and finalized. Initially, this set is empty.</a:t>
            </a:r>
          </a:p>
          <a:p>
            <a:br>
              <a:rPr lang="en-US" sz="2800" dirty="0"/>
            </a:br>
            <a:r>
              <a:rPr lang="en-US" sz="2000" b="1" dirty="0"/>
              <a:t>2)</a:t>
            </a:r>
            <a:r>
              <a:rPr lang="en-US" sz="2000" dirty="0"/>
              <a:t> Assign a distance value to all vertices in the input graph. Initialize all distance values as INFINITE. Assign distance value as 0 for the source vertex so that it is picked first.</a:t>
            </a:r>
          </a:p>
          <a:p>
            <a:br>
              <a:rPr lang="en-US" sz="2800" dirty="0"/>
            </a:br>
            <a:r>
              <a:rPr lang="en-US" sz="2000" b="1" dirty="0"/>
              <a:t>3)</a:t>
            </a:r>
            <a:r>
              <a:rPr lang="en-US" sz="2000" dirty="0"/>
              <a:t> While </a:t>
            </a:r>
            <a:r>
              <a:rPr lang="en-US" sz="2000" i="1" dirty="0" err="1"/>
              <a:t>sptSet</a:t>
            </a:r>
            <a:r>
              <a:rPr lang="en-US" sz="2000" dirty="0"/>
              <a:t> doesn’t include all vertices</a:t>
            </a:r>
            <a:br>
              <a:rPr lang="en-US" sz="2800" dirty="0"/>
            </a:br>
            <a:r>
              <a:rPr lang="en-US" sz="2000" dirty="0"/>
              <a:t>….</a:t>
            </a:r>
            <a:r>
              <a:rPr lang="en-US" sz="2000" b="1" dirty="0"/>
              <a:t>a)</a:t>
            </a:r>
            <a:r>
              <a:rPr lang="en-US" sz="2000" dirty="0"/>
              <a:t> Pick a vertex u which is not there in </a:t>
            </a:r>
            <a:r>
              <a:rPr lang="en-US" sz="2000" i="1" dirty="0" err="1"/>
              <a:t>sptSet</a:t>
            </a:r>
            <a:r>
              <a:rPr lang="en-US" sz="2000" dirty="0"/>
              <a:t> and has minimum distance value.</a:t>
            </a:r>
            <a:br>
              <a:rPr lang="en-US" sz="2800" dirty="0"/>
            </a:br>
            <a:r>
              <a:rPr lang="en-US" sz="2000" dirty="0"/>
              <a:t>….</a:t>
            </a:r>
            <a:r>
              <a:rPr lang="en-US" sz="2000" b="1" dirty="0"/>
              <a:t>b)</a:t>
            </a:r>
            <a:r>
              <a:rPr lang="en-US" sz="2000" dirty="0"/>
              <a:t> Include u to </a:t>
            </a:r>
            <a:r>
              <a:rPr lang="en-US" sz="2000" i="1" dirty="0" err="1"/>
              <a:t>sptSet</a:t>
            </a:r>
            <a:r>
              <a:rPr lang="en-US" sz="2000" dirty="0"/>
              <a:t>.</a:t>
            </a:r>
            <a:br>
              <a:rPr lang="en-US" sz="2800" dirty="0"/>
            </a:br>
            <a:r>
              <a:rPr lang="en-US" sz="2000" dirty="0"/>
              <a:t>….</a:t>
            </a:r>
            <a:r>
              <a:rPr lang="en-US" sz="2000" b="1" dirty="0"/>
              <a:t>c)</a:t>
            </a:r>
            <a:r>
              <a:rPr lang="en-US" sz="2000" dirty="0"/>
              <a:t> Update distance value of all adjacent vertices of u. To update the distance values, iterate through all adjacent vertices. For every adjacent vertex v, if sum of distance value of u (from source) and weight of edge u-v, is less than the distance value of v, then update the distance value of v.</a:t>
            </a:r>
            <a:endParaRPr lang="en-US" sz="2800" dirty="0"/>
          </a:p>
        </p:txBody>
      </p:sp>
      <p:sp>
        <p:nvSpPr>
          <p:cNvPr id="4" name="Title 1"/>
          <p:cNvSpPr>
            <a:spLocks noGrp="1"/>
          </p:cNvSpPr>
          <p:nvPr>
            <p:ph type="title"/>
          </p:nvPr>
        </p:nvSpPr>
        <p:spPr>
          <a:xfrm>
            <a:off x="-6824" y="63176"/>
            <a:ext cx="9232777" cy="680627"/>
          </a:xfrm>
        </p:spPr>
        <p:txBody>
          <a:bodyPr>
            <a:noAutofit/>
          </a:bodyPr>
          <a:lstStyle/>
          <a:p>
            <a:r>
              <a:rPr lang="en-US" sz="2400" dirty="0" err="1"/>
              <a:t>Dijkstra’s</a:t>
            </a:r>
            <a:r>
              <a:rPr lang="en-US" sz="2400" dirty="0"/>
              <a:t> Algorithm – Explanation of the code in the previous slide</a:t>
            </a:r>
          </a:p>
        </p:txBody>
      </p:sp>
    </p:spTree>
    <p:extLst>
      <p:ext uri="{BB962C8B-B14F-4D97-AF65-F5344CB8AC3E}">
        <p14:creationId xmlns:p14="http://schemas.microsoft.com/office/powerpoint/2010/main" val="223902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568" y="1354558"/>
            <a:ext cx="6052952" cy="4832092"/>
          </a:xfrm>
          <a:prstGeom prst="rect">
            <a:avLst/>
          </a:prstGeom>
        </p:spPr>
        <p:txBody>
          <a:bodyPr wrap="square">
            <a:spAutoFit/>
          </a:bodyPr>
          <a:lstStyle/>
          <a:p>
            <a:pPr marL="285750" indent="-285750">
              <a:buClr>
                <a:schemeClr val="accent2"/>
              </a:buClr>
              <a:buFont typeface="Arial"/>
              <a:buChar char="•"/>
            </a:pPr>
            <a:r>
              <a:rPr lang="en-US" sz="2800" dirty="0"/>
              <a:t>Foundations of Algorithms</a:t>
            </a:r>
          </a:p>
          <a:p>
            <a:pPr>
              <a:buClr>
                <a:schemeClr val="accent2"/>
              </a:buClr>
            </a:pPr>
            <a:r>
              <a:rPr lang="en-US" sz="2800" dirty="0"/>
              <a:t>by Richard Neapolitan</a:t>
            </a:r>
          </a:p>
          <a:p>
            <a:pPr>
              <a:buClr>
                <a:schemeClr val="accent2"/>
              </a:buClr>
            </a:pPr>
            <a:endParaRPr lang="en-US" sz="2800" dirty="0"/>
          </a:p>
          <a:p>
            <a:pPr>
              <a:buClr>
                <a:schemeClr val="accent2"/>
              </a:buClr>
            </a:pPr>
            <a:endParaRPr lang="en-US" sz="2800" dirty="0"/>
          </a:p>
          <a:p>
            <a:pPr>
              <a:buClr>
                <a:schemeClr val="accent2"/>
              </a:buClr>
            </a:pPr>
            <a:endParaRPr lang="en-US" sz="2800" dirty="0"/>
          </a:p>
          <a:p>
            <a:pPr marL="457200" indent="-457200">
              <a:buClr>
                <a:schemeClr val="accent2"/>
              </a:buClr>
              <a:buFont typeface="Arial" panose="020B0604020202020204" pitchFamily="34" charset="0"/>
              <a:buChar char="•"/>
            </a:pPr>
            <a:r>
              <a:rPr lang="en-US" sz="2800" dirty="0"/>
              <a:t>Algorithm Design Techniques: Recursion, Backtracking, Greedy, Divide and Conquer, and Dynamic Programming</a:t>
            </a:r>
          </a:p>
          <a:p>
            <a:pPr>
              <a:buClr>
                <a:schemeClr val="accent2"/>
              </a:buClr>
            </a:pPr>
            <a:r>
              <a:rPr lang="en-US" sz="2800" dirty="0"/>
              <a:t>by </a:t>
            </a:r>
            <a:r>
              <a:rPr lang="en-US" sz="2800" dirty="0" err="1"/>
              <a:t>Narasimha</a:t>
            </a:r>
            <a:r>
              <a:rPr lang="en-US" sz="2800" dirty="0"/>
              <a:t> </a:t>
            </a:r>
            <a:r>
              <a:rPr lang="en-US" sz="2800" dirty="0" err="1"/>
              <a:t>Karumanchi</a:t>
            </a:r>
            <a:endParaRPr lang="en-US" sz="2800" dirty="0"/>
          </a:p>
          <a:p>
            <a:pPr marL="457200" indent="-457200">
              <a:buClr>
                <a:schemeClr val="accent2"/>
              </a:buClr>
              <a:buFont typeface="Arial" panose="020B0604020202020204" pitchFamily="34" charset="0"/>
              <a:buChar char="•"/>
            </a:pPr>
            <a:endParaRPr lang="en-US" sz="2800" dirty="0"/>
          </a:p>
        </p:txBody>
      </p:sp>
      <p:sp>
        <p:nvSpPr>
          <p:cNvPr id="3" name="Rectangle 2"/>
          <p:cNvSpPr/>
          <p:nvPr/>
        </p:nvSpPr>
        <p:spPr>
          <a:xfrm>
            <a:off x="1784587" y="202565"/>
            <a:ext cx="5739618" cy="646331"/>
          </a:xfrm>
          <a:prstGeom prst="rect">
            <a:avLst/>
          </a:prstGeom>
        </p:spPr>
        <p:txBody>
          <a:bodyPr wrap="square">
            <a:spAutoFit/>
          </a:bodyPr>
          <a:lstStyle/>
          <a:p>
            <a:pPr algn="ctr">
              <a:buClr>
                <a:schemeClr val="accent2"/>
              </a:buClr>
            </a:pPr>
            <a:r>
              <a:rPr lang="en-US" sz="3600" dirty="0">
                <a:solidFill>
                  <a:schemeClr val="bg1"/>
                </a:solidFill>
              </a:rPr>
              <a:t>Outline</a:t>
            </a:r>
          </a:p>
        </p:txBody>
      </p:sp>
      <p:sp>
        <p:nvSpPr>
          <p:cNvPr id="4" name="Title 1"/>
          <p:cNvSpPr txBox="1">
            <a:spLocks/>
          </p:cNvSpPr>
          <p:nvPr/>
        </p:nvSpPr>
        <p:spPr>
          <a:xfrm>
            <a:off x="273315" y="128474"/>
            <a:ext cx="8413485" cy="83137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marL="285750" indent="-285750"/>
            <a:r>
              <a:rPr lang="en-US" sz="4800" dirty="0"/>
              <a:t>References</a:t>
            </a:r>
          </a:p>
        </p:txBody>
      </p:sp>
      <p:pic>
        <p:nvPicPr>
          <p:cNvPr id="6" name="Picture 5"/>
          <p:cNvPicPr>
            <a:picLocks noChangeAspect="1"/>
          </p:cNvPicPr>
          <p:nvPr/>
        </p:nvPicPr>
        <p:blipFill>
          <a:blip r:embed="rId2"/>
          <a:stretch>
            <a:fillRect/>
          </a:stretch>
        </p:blipFill>
        <p:spPr>
          <a:xfrm>
            <a:off x="6545580" y="838114"/>
            <a:ext cx="2141220" cy="2647098"/>
          </a:xfrm>
          <a:prstGeom prst="rect">
            <a:avLst/>
          </a:prstGeom>
        </p:spPr>
      </p:pic>
      <p:pic>
        <p:nvPicPr>
          <p:cNvPr id="7" name="Picture 2" descr="https://images-na.ssl-images-amazon.com/images/I/51G%2BnbRQJfL._SX348_BO1,204,203,200_.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18641" y="3682565"/>
            <a:ext cx="1995098" cy="284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2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92" y="19096"/>
            <a:ext cx="8780016" cy="1024613"/>
          </a:xfrm>
        </p:spPr>
        <p:txBody>
          <a:bodyPr/>
          <a:lstStyle/>
          <a:p>
            <a:r>
              <a:rPr lang="en-US" dirty="0"/>
              <a:t>Minimum Spanning Tree</a:t>
            </a:r>
          </a:p>
        </p:txBody>
      </p:sp>
      <p:sp>
        <p:nvSpPr>
          <p:cNvPr id="3" name="Content Placeholder 2"/>
          <p:cNvSpPr>
            <a:spLocks noGrp="1"/>
          </p:cNvSpPr>
          <p:nvPr>
            <p:ph idx="1"/>
          </p:nvPr>
        </p:nvSpPr>
        <p:spPr>
          <a:xfrm>
            <a:off x="0" y="1133393"/>
            <a:ext cx="9041907" cy="5320674"/>
          </a:xfrm>
        </p:spPr>
        <p:txBody>
          <a:bodyPr>
            <a:normAutofit/>
          </a:bodyPr>
          <a:lstStyle/>
          <a:p>
            <a:r>
              <a:rPr lang="en-US" sz="2800" dirty="0">
                <a:solidFill>
                  <a:schemeClr val="tx1"/>
                </a:solidFill>
              </a:rPr>
              <a:t>It is a spanning tree whose sum of edge weights is as small as possible.</a:t>
            </a:r>
          </a:p>
          <a:p>
            <a:r>
              <a:rPr lang="en-US" sz="2800" dirty="0">
                <a:solidFill>
                  <a:schemeClr val="tx1"/>
                </a:solidFill>
              </a:rPr>
              <a:t>It is a subset of the edges of a connected, edge-weighted undirected graph that connects all the vertices together, without any cycles and with the minimum possible total edge weight.</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3</a:t>
            </a:fld>
            <a:endParaRPr lang="en-US" dirty="0">
              <a:solidFill>
                <a:schemeClr val="bg1"/>
              </a:solidFill>
            </a:endParaRPr>
          </a:p>
        </p:txBody>
      </p:sp>
      <p:pic>
        <p:nvPicPr>
          <p:cNvPr id="3074" name="Picture 2" descr="minimum spanning tree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350" y="3702927"/>
            <a:ext cx="5903649" cy="309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85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713"/>
            <a:ext cx="9105253" cy="1154097"/>
          </a:xfrm>
        </p:spPr>
        <p:txBody>
          <a:bodyPr/>
          <a:lstStyle/>
          <a:p>
            <a:r>
              <a:rPr lang="en-US" sz="4800" dirty="0"/>
              <a:t>Minimum Spanning Tree for G</a:t>
            </a:r>
          </a:p>
        </p:txBody>
      </p:sp>
      <p:sp>
        <p:nvSpPr>
          <p:cNvPr id="3" name="Content Placeholder 2"/>
          <p:cNvSpPr>
            <a:spLocks noGrp="1"/>
          </p:cNvSpPr>
          <p:nvPr>
            <p:ph idx="1"/>
          </p:nvPr>
        </p:nvSpPr>
        <p:spPr>
          <a:xfrm>
            <a:off x="240145" y="1389913"/>
            <a:ext cx="8737599" cy="3539527"/>
          </a:xfrm>
        </p:spPr>
        <p:txBody>
          <a:bodyPr>
            <a:noAutofit/>
          </a:bodyPr>
          <a:lstStyle/>
          <a:p>
            <a:r>
              <a:rPr lang="en-US" sz="2800" dirty="0">
                <a:solidFill>
                  <a:schemeClr val="tx1"/>
                </a:solidFill>
              </a:rPr>
              <a:t>Let G = (V , E)</a:t>
            </a:r>
          </a:p>
          <a:p>
            <a:r>
              <a:rPr lang="en-US" sz="2800" dirty="0">
                <a:solidFill>
                  <a:schemeClr val="tx1"/>
                </a:solidFill>
              </a:rPr>
              <a:t>Let T be a spanning tree for G: </a:t>
            </a:r>
          </a:p>
          <a:p>
            <a:pPr lvl="1"/>
            <a:r>
              <a:rPr lang="en-US" sz="2800" dirty="0">
                <a:solidFill>
                  <a:schemeClr val="tx1"/>
                </a:solidFill>
              </a:rPr>
              <a:t>T = (V, F) where F </a:t>
            </a:r>
            <a:r>
              <a:rPr lang="en-US" sz="2800" dirty="0">
                <a:solidFill>
                  <a:schemeClr val="tx1"/>
                </a:solidFill>
                <a:sym typeface="Symbol"/>
              </a:rPr>
              <a:t> E</a:t>
            </a:r>
          </a:p>
          <a:p>
            <a:r>
              <a:rPr lang="en-US" sz="2800" dirty="0">
                <a:solidFill>
                  <a:schemeClr val="tx1"/>
                </a:solidFill>
                <a:sym typeface="Symbol"/>
              </a:rPr>
              <a:t>Find T such that the sum of the weights of the edges in F is minimal</a:t>
            </a:r>
            <a:endParaRPr lang="en-US" sz="2800" dirty="0">
              <a:solidFill>
                <a:schemeClr val="tx1"/>
              </a:solidFill>
            </a:endParaRP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310242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3" y="326068"/>
            <a:ext cx="9068307" cy="1154097"/>
          </a:xfrm>
        </p:spPr>
        <p:txBody>
          <a:bodyPr>
            <a:noAutofit/>
          </a:bodyPr>
          <a:lstStyle/>
          <a:p>
            <a:r>
              <a:rPr lang="en-US" sz="4000" dirty="0"/>
              <a:t>Greedy Algorithms for finding a Minimum Spanning Tree</a:t>
            </a:r>
          </a:p>
        </p:txBody>
      </p:sp>
      <p:sp>
        <p:nvSpPr>
          <p:cNvPr id="3" name="Content Placeholder 2"/>
          <p:cNvSpPr>
            <a:spLocks noGrp="1"/>
          </p:cNvSpPr>
          <p:nvPr>
            <p:ph idx="1"/>
          </p:nvPr>
        </p:nvSpPr>
        <p:spPr>
          <a:xfrm>
            <a:off x="282610" y="5105739"/>
            <a:ext cx="8654472" cy="1615736"/>
          </a:xfrm>
        </p:spPr>
        <p:txBody>
          <a:bodyPr>
            <a:normAutofit/>
          </a:bodyPr>
          <a:lstStyle/>
          <a:p>
            <a:r>
              <a:rPr lang="en-US" sz="3600" dirty="0">
                <a:solidFill>
                  <a:schemeClr val="tx1"/>
                </a:solidFill>
              </a:rPr>
              <a:t>Prim’s Algorithm</a:t>
            </a:r>
          </a:p>
          <a:p>
            <a:r>
              <a:rPr lang="en-US" sz="3600" dirty="0" err="1">
                <a:solidFill>
                  <a:schemeClr val="tx1"/>
                </a:solidFill>
              </a:rPr>
              <a:t>Kruskal’s</a:t>
            </a:r>
            <a:r>
              <a:rPr lang="en-US" sz="3600" dirty="0">
                <a:solidFill>
                  <a:schemeClr val="tx1"/>
                </a:solidFill>
              </a:rPr>
              <a:t> Algorithm</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5</a:t>
            </a:fld>
            <a:endParaRPr lang="en-US" dirty="0">
              <a:solidFill>
                <a:schemeClr val="bg1"/>
              </a:solidFill>
            </a:endParaRPr>
          </a:p>
        </p:txBody>
      </p:sp>
      <p:pic>
        <p:nvPicPr>
          <p:cNvPr id="5" name="Picture 4"/>
          <p:cNvPicPr>
            <a:picLocks noChangeAspect="1"/>
          </p:cNvPicPr>
          <p:nvPr/>
        </p:nvPicPr>
        <p:blipFill>
          <a:blip r:embed="rId2"/>
          <a:stretch>
            <a:fillRect/>
          </a:stretch>
        </p:blipFill>
        <p:spPr>
          <a:xfrm>
            <a:off x="90143" y="1699035"/>
            <a:ext cx="8910981" cy="3282318"/>
          </a:xfrm>
          <a:prstGeom prst="rect">
            <a:avLst/>
          </a:prstGeom>
        </p:spPr>
      </p:pic>
    </p:spTree>
    <p:extLst>
      <p:ext uri="{BB962C8B-B14F-4D97-AF65-F5344CB8AC3E}">
        <p14:creationId xmlns:p14="http://schemas.microsoft.com/office/powerpoint/2010/main" val="307673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861786" cy="1615737"/>
          </a:xfrm>
        </p:spPr>
        <p:txBody>
          <a:bodyPr/>
          <a:lstStyle/>
          <a:p>
            <a:pPr algn="l"/>
            <a:r>
              <a:rPr lang="en-US" dirty="0"/>
              <a:t>Prim’s Algorithm</a:t>
            </a:r>
          </a:p>
        </p:txBody>
      </p:sp>
      <p:sp>
        <p:nvSpPr>
          <p:cNvPr id="3" name="Slide Number Placeholder 2"/>
          <p:cNvSpPr>
            <a:spLocks noGrp="1"/>
          </p:cNvSpPr>
          <p:nvPr>
            <p:ph type="sldNum" sz="quarter" idx="12"/>
          </p:nvPr>
        </p:nvSpPr>
        <p:spPr/>
        <p:txBody>
          <a:bodyPr/>
          <a:lstStyle/>
          <a:p>
            <a:fld id="{CE8079A4-7AA8-4A4F-87E2-7781EC5097DD}" type="slidenum">
              <a:rPr lang="en-US" smtClean="0">
                <a:solidFill>
                  <a:schemeClr val="bg1"/>
                </a:solidFill>
              </a:rPr>
              <a:pPr/>
              <a:t>6</a:t>
            </a:fld>
            <a:endParaRPr lang="en-US" dirty="0">
              <a:solidFill>
                <a:schemeClr val="bg1"/>
              </a:solidFill>
            </a:endParaRPr>
          </a:p>
        </p:txBody>
      </p:sp>
      <p:pic>
        <p:nvPicPr>
          <p:cNvPr id="4" name="Picture 3"/>
          <p:cNvPicPr>
            <a:picLocks noChangeAspect="1"/>
          </p:cNvPicPr>
          <p:nvPr/>
        </p:nvPicPr>
        <p:blipFill>
          <a:blip r:embed="rId2"/>
          <a:stretch>
            <a:fillRect/>
          </a:stretch>
        </p:blipFill>
        <p:spPr>
          <a:xfrm>
            <a:off x="4199138" y="-1"/>
            <a:ext cx="4344139" cy="6818694"/>
          </a:xfrm>
          <a:prstGeom prst="rect">
            <a:avLst/>
          </a:prstGeom>
        </p:spPr>
      </p:pic>
      <p:sp>
        <p:nvSpPr>
          <p:cNvPr id="6" name="Rectangle 5"/>
          <p:cNvSpPr/>
          <p:nvPr/>
        </p:nvSpPr>
        <p:spPr>
          <a:xfrm>
            <a:off x="132730" y="2148835"/>
            <a:ext cx="3407790" cy="3416320"/>
          </a:xfrm>
          <a:prstGeom prst="rect">
            <a:avLst/>
          </a:prstGeom>
        </p:spPr>
        <p:txBody>
          <a:bodyPr wrap="square">
            <a:spAutoFit/>
          </a:bodyPr>
          <a:lstStyle/>
          <a:p>
            <a:r>
              <a:rPr lang="en-US" sz="2400" dirty="0"/>
              <a:t>A weighted graph (in upper-left corner) and the steps in Prim's algorithm for that graph. </a:t>
            </a:r>
          </a:p>
          <a:p>
            <a:endParaRPr lang="en-US" sz="2400" dirty="0"/>
          </a:p>
          <a:p>
            <a:r>
              <a:rPr lang="en-US" sz="2400" dirty="0"/>
              <a:t>The vertices in Y and the edges in F are shaded at each step.</a:t>
            </a:r>
          </a:p>
        </p:txBody>
      </p:sp>
    </p:spTree>
    <p:extLst>
      <p:ext uri="{BB962C8B-B14F-4D97-AF65-F5344CB8AC3E}">
        <p14:creationId xmlns:p14="http://schemas.microsoft.com/office/powerpoint/2010/main" val="289673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299" y="-7536"/>
            <a:ext cx="7315200" cy="842038"/>
          </a:xfrm>
        </p:spPr>
        <p:txBody>
          <a:bodyPr/>
          <a:lstStyle/>
          <a:p>
            <a:r>
              <a:rPr lang="en-US" dirty="0"/>
              <a:t>Prim’s Algorithm</a:t>
            </a:r>
          </a:p>
        </p:txBody>
      </p:sp>
      <p:sp>
        <p:nvSpPr>
          <p:cNvPr id="3" name="Content Placeholder 2"/>
          <p:cNvSpPr>
            <a:spLocks noGrp="1"/>
          </p:cNvSpPr>
          <p:nvPr>
            <p:ph idx="1"/>
          </p:nvPr>
        </p:nvSpPr>
        <p:spPr>
          <a:xfrm>
            <a:off x="248436" y="961187"/>
            <a:ext cx="8773016" cy="5896813"/>
          </a:xfrm>
        </p:spPr>
        <p:txBody>
          <a:bodyPr>
            <a:noAutofit/>
          </a:bodyPr>
          <a:lstStyle/>
          <a:p>
            <a:r>
              <a:rPr lang="en-US" sz="2800" dirty="0">
                <a:solidFill>
                  <a:schemeClr val="tx1"/>
                </a:solidFill>
              </a:rPr>
              <a:t>Empty subset of edges F</a:t>
            </a:r>
          </a:p>
          <a:p>
            <a:r>
              <a:rPr lang="en-US" sz="2800" dirty="0">
                <a:solidFill>
                  <a:schemeClr val="tx1"/>
                </a:solidFill>
              </a:rPr>
              <a:t>Subset of vertices Y initialized to an arbitrary vertex</a:t>
            </a:r>
          </a:p>
          <a:p>
            <a:r>
              <a:rPr lang="en-US" sz="2800" dirty="0">
                <a:solidFill>
                  <a:schemeClr val="tx1"/>
                </a:solidFill>
              </a:rPr>
              <a:t>Y = {v </a:t>
            </a:r>
            <a:r>
              <a:rPr lang="en-US" sz="2800" baseline="-25000" dirty="0">
                <a:solidFill>
                  <a:schemeClr val="tx1"/>
                </a:solidFill>
              </a:rPr>
              <a:t>1</a:t>
            </a:r>
            <a:r>
              <a:rPr lang="en-US" sz="2800" dirty="0">
                <a:solidFill>
                  <a:schemeClr val="tx1"/>
                </a:solidFill>
              </a:rPr>
              <a:t>}</a:t>
            </a:r>
          </a:p>
          <a:p>
            <a:r>
              <a:rPr lang="en-US" sz="2800" dirty="0">
                <a:solidFill>
                  <a:schemeClr val="tx1"/>
                </a:solidFill>
              </a:rPr>
              <a:t>Select a vertex nearest to Y from V-Y connected to a vertex in Y by a minimum weight edge</a:t>
            </a:r>
          </a:p>
          <a:p>
            <a:pPr lvl="1"/>
            <a:r>
              <a:rPr lang="en-US" sz="2800" dirty="0">
                <a:solidFill>
                  <a:schemeClr val="tx1"/>
                </a:solidFill>
              </a:rPr>
              <a:t>Add the selected vertex to Y</a:t>
            </a:r>
          </a:p>
          <a:p>
            <a:pPr lvl="1"/>
            <a:r>
              <a:rPr lang="en-US" sz="2800" dirty="0">
                <a:solidFill>
                  <a:schemeClr val="tx1"/>
                </a:solidFill>
              </a:rPr>
              <a:t>Add the edge connecting the selected vertex to F</a:t>
            </a:r>
          </a:p>
          <a:p>
            <a:r>
              <a:rPr lang="en-US" sz="2800" dirty="0">
                <a:solidFill>
                  <a:schemeClr val="tx1"/>
                </a:solidFill>
              </a:rPr>
              <a:t>Ties broken arbitrarily</a:t>
            </a:r>
          </a:p>
          <a:p>
            <a:r>
              <a:rPr lang="en-US" sz="2800" dirty="0">
                <a:solidFill>
                  <a:schemeClr val="tx1"/>
                </a:solidFill>
              </a:rPr>
              <a:t>Repeat the process until Y = V</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7</a:t>
            </a:fld>
            <a:endParaRPr lang="en-US" dirty="0">
              <a:solidFill>
                <a:schemeClr val="bg1"/>
              </a:solidFill>
            </a:endParaRPr>
          </a:p>
        </p:txBody>
      </p:sp>
    </p:spTree>
    <p:extLst>
      <p:ext uri="{BB962C8B-B14F-4D97-AF65-F5344CB8AC3E}">
        <p14:creationId xmlns:p14="http://schemas.microsoft.com/office/powerpoint/2010/main" val="33371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334827" cy="1615737"/>
          </a:xfrm>
        </p:spPr>
        <p:txBody>
          <a:bodyPr/>
          <a:lstStyle/>
          <a:p>
            <a:pPr algn="l"/>
            <a:r>
              <a:rPr lang="en-US" sz="3600" dirty="0"/>
              <a:t>Prim’s Algorithm</a:t>
            </a:r>
          </a:p>
        </p:txBody>
      </p:sp>
      <p:sp>
        <p:nvSpPr>
          <p:cNvPr id="3" name="Slide Number Placeholder 2"/>
          <p:cNvSpPr>
            <a:spLocks noGrp="1"/>
          </p:cNvSpPr>
          <p:nvPr>
            <p:ph type="sldNum" sz="quarter" idx="12"/>
          </p:nvPr>
        </p:nvSpPr>
        <p:spPr/>
        <p:txBody>
          <a:bodyPr/>
          <a:lstStyle/>
          <a:p>
            <a:fld id="{CE8079A4-7AA8-4A4F-87E2-7781EC5097DD}" type="slidenum">
              <a:rPr lang="en-US" smtClean="0">
                <a:solidFill>
                  <a:schemeClr val="bg1"/>
                </a:solidFill>
              </a:rPr>
              <a:pPr/>
              <a:t>8</a:t>
            </a:fld>
            <a:endParaRPr lang="en-US" dirty="0">
              <a:solidFill>
                <a:schemeClr val="bg1"/>
              </a:solidFill>
            </a:endParaRPr>
          </a:p>
        </p:txBody>
      </p:sp>
      <p:pic>
        <p:nvPicPr>
          <p:cNvPr id="7" name="Picture 6"/>
          <p:cNvPicPr>
            <a:picLocks noChangeAspect="1"/>
          </p:cNvPicPr>
          <p:nvPr/>
        </p:nvPicPr>
        <p:blipFill>
          <a:blip r:embed="rId3"/>
          <a:stretch>
            <a:fillRect/>
          </a:stretch>
        </p:blipFill>
        <p:spPr>
          <a:xfrm>
            <a:off x="2293675" y="-17580"/>
            <a:ext cx="6850325" cy="6875580"/>
          </a:xfrm>
          <a:prstGeom prst="rect">
            <a:avLst/>
          </a:prstGeom>
        </p:spPr>
      </p:pic>
      <p:sp>
        <p:nvSpPr>
          <p:cNvPr id="4" name="Rectangle 3"/>
          <p:cNvSpPr/>
          <p:nvPr/>
        </p:nvSpPr>
        <p:spPr>
          <a:xfrm>
            <a:off x="5595290" y="947349"/>
            <a:ext cx="3228975" cy="923330"/>
          </a:xfrm>
          <a:prstGeom prst="rect">
            <a:avLst/>
          </a:prstGeom>
        </p:spPr>
        <p:txBody>
          <a:bodyPr wrap="square">
            <a:spAutoFit/>
          </a:bodyPr>
          <a:lstStyle/>
          <a:p>
            <a:r>
              <a:rPr lang="en-US" b="1" i="1" dirty="0"/>
              <a:t>Nearest</a:t>
            </a:r>
            <a:r>
              <a:rPr lang="en-US" i="1" dirty="0"/>
              <a:t> is a one dimensional array that keeps the vertices added to the solution set</a:t>
            </a:r>
          </a:p>
        </p:txBody>
      </p:sp>
      <p:sp>
        <p:nvSpPr>
          <p:cNvPr id="5" name="Rectangle 4"/>
          <p:cNvSpPr/>
          <p:nvPr/>
        </p:nvSpPr>
        <p:spPr>
          <a:xfrm>
            <a:off x="83350" y="1872412"/>
            <a:ext cx="2327152" cy="2308324"/>
          </a:xfrm>
          <a:prstGeom prst="rect">
            <a:avLst/>
          </a:prstGeom>
        </p:spPr>
        <p:txBody>
          <a:bodyPr wrap="square">
            <a:spAutoFit/>
          </a:bodyPr>
          <a:lstStyle/>
          <a:p>
            <a:r>
              <a:rPr lang="en-US" b="1" i="1" dirty="0"/>
              <a:t>Distance</a:t>
            </a:r>
            <a:r>
              <a:rPr lang="en-US" i="1" dirty="0"/>
              <a:t> is a one dimensional array that keeps track of the current minimum distances of vertices from the vertices that has already been added to the solution set</a:t>
            </a:r>
          </a:p>
        </p:txBody>
      </p:sp>
    </p:spTree>
    <p:extLst>
      <p:ext uri="{BB962C8B-B14F-4D97-AF65-F5344CB8AC3E}">
        <p14:creationId xmlns:p14="http://schemas.microsoft.com/office/powerpoint/2010/main" val="3189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06"/>
            <a:ext cx="9232777" cy="924896"/>
          </a:xfrm>
        </p:spPr>
        <p:txBody>
          <a:bodyPr>
            <a:noAutofit/>
          </a:bodyPr>
          <a:lstStyle/>
          <a:p>
            <a:r>
              <a:rPr lang="en-US" sz="2800" dirty="0" err="1"/>
              <a:t>Dijkstra’s</a:t>
            </a:r>
            <a:r>
              <a:rPr lang="en-US" sz="2800" dirty="0"/>
              <a:t> Algorithm for Single-Source Shortest Paths</a:t>
            </a:r>
          </a:p>
        </p:txBody>
      </p:sp>
      <p:sp>
        <p:nvSpPr>
          <p:cNvPr id="3" name="Content Placeholder 2"/>
          <p:cNvSpPr>
            <a:spLocks noGrp="1"/>
          </p:cNvSpPr>
          <p:nvPr>
            <p:ph idx="1"/>
          </p:nvPr>
        </p:nvSpPr>
        <p:spPr>
          <a:xfrm>
            <a:off x="-1" y="1165506"/>
            <a:ext cx="9105253" cy="5704857"/>
          </a:xfrm>
        </p:spPr>
        <p:txBody>
          <a:bodyPr>
            <a:normAutofit fontScale="85000" lnSpcReduction="20000"/>
          </a:bodyPr>
          <a:lstStyle/>
          <a:p>
            <a:r>
              <a:rPr lang="en-US" sz="3600" dirty="0">
                <a:solidFill>
                  <a:schemeClr val="tx1"/>
                </a:solidFill>
                <a:cs typeface="Arial" panose="020B0604020202020204" pitchFamily="34" charset="0"/>
              </a:rPr>
              <a:t>Given a graph and a source vertex in the graph, find shortest paths from source to all vertices in the given graph.</a:t>
            </a:r>
          </a:p>
          <a:p>
            <a:endParaRPr lang="en-US" sz="3600" dirty="0">
              <a:solidFill>
                <a:schemeClr val="tx1"/>
              </a:solidFill>
              <a:cs typeface="Arial" panose="020B0604020202020204" pitchFamily="34" charset="0"/>
            </a:endParaRPr>
          </a:p>
          <a:p>
            <a:r>
              <a:rPr lang="en-US" sz="3600" dirty="0">
                <a:solidFill>
                  <a:schemeClr val="tx1"/>
                </a:solidFill>
                <a:cs typeface="Arial" panose="020B0604020202020204" pitchFamily="34" charset="0"/>
              </a:rPr>
              <a:t>Similar to Prim’s algorithm for the Minimum Spanning Tree. </a:t>
            </a:r>
          </a:p>
          <a:p>
            <a:pPr lvl="1"/>
            <a:r>
              <a:rPr lang="en-US" sz="2800" dirty="0" err="1">
                <a:solidFill>
                  <a:schemeClr val="tx1"/>
                </a:solidFill>
                <a:cs typeface="Arial" panose="020B0604020202020204" pitchFamily="34" charset="0"/>
              </a:rPr>
              <a:t>Dijsktra's</a:t>
            </a:r>
            <a:r>
              <a:rPr lang="en-US" sz="2800" dirty="0">
                <a:solidFill>
                  <a:schemeClr val="tx1"/>
                </a:solidFill>
                <a:cs typeface="Arial" panose="020B0604020202020204" pitchFamily="34" charset="0"/>
              </a:rPr>
              <a:t> algorithm finds the minimum distance from node </a:t>
            </a:r>
            <a:r>
              <a:rPr lang="en-US" sz="2800" dirty="0" err="1">
                <a:solidFill>
                  <a:schemeClr val="tx1"/>
                </a:solidFill>
                <a:cs typeface="Arial" panose="020B0604020202020204" pitchFamily="34" charset="0"/>
              </a:rPr>
              <a:t>i</a:t>
            </a:r>
            <a:r>
              <a:rPr lang="en-US" sz="2800" dirty="0">
                <a:solidFill>
                  <a:schemeClr val="tx1"/>
                </a:solidFill>
                <a:cs typeface="Arial" panose="020B0604020202020204" pitchFamily="34" charset="0"/>
              </a:rPr>
              <a:t> to all nodes (you specify </a:t>
            </a:r>
            <a:r>
              <a:rPr lang="en-US" sz="2800" dirty="0" err="1">
                <a:solidFill>
                  <a:schemeClr val="tx1"/>
                </a:solidFill>
                <a:cs typeface="Arial" panose="020B0604020202020204" pitchFamily="34" charset="0"/>
              </a:rPr>
              <a:t>i</a:t>
            </a:r>
            <a:r>
              <a:rPr lang="en-US" sz="2800" dirty="0">
                <a:solidFill>
                  <a:schemeClr val="tx1"/>
                </a:solidFill>
                <a:cs typeface="Arial" panose="020B0604020202020204" pitchFamily="34" charset="0"/>
              </a:rPr>
              <a:t>). So, you get the minimum distance tree from node </a:t>
            </a:r>
            <a:r>
              <a:rPr lang="en-US" sz="2800" dirty="0" err="1">
                <a:solidFill>
                  <a:schemeClr val="tx1"/>
                </a:solidFill>
                <a:cs typeface="Arial" panose="020B0604020202020204" pitchFamily="34" charset="0"/>
              </a:rPr>
              <a:t>i</a:t>
            </a:r>
            <a:r>
              <a:rPr lang="en-US" sz="2800" dirty="0">
                <a:solidFill>
                  <a:schemeClr val="tx1"/>
                </a:solidFill>
                <a:cs typeface="Arial" panose="020B0604020202020204" pitchFamily="34" charset="0"/>
              </a:rPr>
              <a:t>.</a:t>
            </a:r>
          </a:p>
          <a:p>
            <a:pPr lvl="1"/>
            <a:r>
              <a:rPr lang="en-US" sz="2800" dirty="0">
                <a:solidFill>
                  <a:schemeClr val="tx1"/>
                </a:solidFill>
                <a:cs typeface="Arial" panose="020B0604020202020204" pitchFamily="34" charset="0"/>
              </a:rPr>
              <a:t>Prims algorithm gets you the minimum spanning tree for a given graph. A tree that connects all nodes while the sum of all costs is the minimum possible.</a:t>
            </a:r>
          </a:p>
          <a:p>
            <a:pPr lvl="1"/>
            <a:r>
              <a:rPr lang="en-US" sz="2800" dirty="0">
                <a:solidFill>
                  <a:schemeClr val="tx1"/>
                </a:solidFill>
                <a:cs typeface="Arial" panose="020B0604020202020204" pitchFamily="34" charset="0"/>
              </a:rPr>
              <a:t>With </a:t>
            </a:r>
            <a:r>
              <a:rPr lang="en-US" sz="2800" dirty="0" err="1">
                <a:solidFill>
                  <a:schemeClr val="tx1"/>
                </a:solidFill>
                <a:cs typeface="Arial" panose="020B0604020202020204" pitchFamily="34" charset="0"/>
              </a:rPr>
              <a:t>Dijkstra</a:t>
            </a:r>
            <a:r>
              <a:rPr lang="en-US" sz="2800" dirty="0">
                <a:solidFill>
                  <a:schemeClr val="tx1"/>
                </a:solidFill>
                <a:cs typeface="Arial" panose="020B0604020202020204" pitchFamily="34" charset="0"/>
              </a:rPr>
              <a:t>, you can go from the selected node to any other with the minimum cost, you don't get this with Prim's.</a:t>
            </a:r>
          </a:p>
        </p:txBody>
      </p:sp>
      <p:sp>
        <p:nvSpPr>
          <p:cNvPr id="4" name="Slide Number Placeholder 3"/>
          <p:cNvSpPr>
            <a:spLocks noGrp="1"/>
          </p:cNvSpPr>
          <p:nvPr>
            <p:ph type="sldNum" sz="quarter" idx="12"/>
          </p:nvPr>
        </p:nvSpPr>
        <p:spPr/>
        <p:txBody>
          <a:bodyPr/>
          <a:lstStyle/>
          <a:p>
            <a:fld id="{CE8079A4-7AA8-4A4F-87E2-7781EC5097DD}"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5859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26760</TotalTime>
  <Words>2407</Words>
  <Application>Microsoft Office PowerPoint</Application>
  <PresentationFormat>On-screen Show (4:3)</PresentationFormat>
  <Paragraphs>271</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Consolas</vt:lpstr>
      <vt:lpstr>Courier New</vt:lpstr>
      <vt:lpstr>Palatino Linotype</vt:lpstr>
      <vt:lpstr>Roboto</vt:lpstr>
      <vt:lpstr>Executive</vt:lpstr>
      <vt:lpstr> Greedy Approach   Dijkstra’s Algorithm  for Single-Source Shortest Paths</vt:lpstr>
      <vt:lpstr>Greedy Approach</vt:lpstr>
      <vt:lpstr>Minimum Spanning Tree</vt:lpstr>
      <vt:lpstr>Minimum Spanning Tree for G</vt:lpstr>
      <vt:lpstr>Greedy Algorithms for finding a Minimum Spanning Tree</vt:lpstr>
      <vt:lpstr>Prim’s Algorithm</vt:lpstr>
      <vt:lpstr>Prim’s Algorithm</vt:lpstr>
      <vt:lpstr>Prim’s Algorithm</vt:lpstr>
      <vt:lpstr>Dijkstra’s Algorithm for Single-Source Shortest Paths</vt:lpstr>
      <vt:lpstr>Dijkstra’s Algorithm for Single-Source Shortest Paths</vt:lpstr>
      <vt:lpstr>Dijkstra’s Algorithm for Single-Source Shortest Paths</vt:lpstr>
      <vt:lpstr>PowerPoint Presentation</vt:lpstr>
      <vt:lpstr>Dijkstra’s Algorithm for Single-Source Shortest Paths</vt:lpstr>
      <vt:lpstr>SP - Example</vt:lpstr>
      <vt:lpstr>PowerPoint Presentation</vt:lpstr>
      <vt:lpstr>PowerPoint Presentation</vt:lpstr>
      <vt:lpstr>PowerPoint Presentation</vt:lpstr>
      <vt:lpstr>Visualizations</vt:lpstr>
      <vt:lpstr> Java Implementation</vt:lpstr>
      <vt:lpstr>Dijkstra’s Algorithm – Explanation of the code in the previous slide</vt:lpstr>
      <vt:lpstr>PowerPoint Presentation</vt:lpstr>
    </vt:vector>
  </TitlesOfParts>
  <Company>Innovative Scheduling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Arttırılmış Gerçeklik  &amp; Google Glass</dc:title>
  <dc:creator>Oguzhan Topsakal</dc:creator>
  <cp:lastModifiedBy>Luis Jaimes</cp:lastModifiedBy>
  <cp:revision>1110</cp:revision>
  <cp:lastPrinted>2020-01-14T13:19:15Z</cp:lastPrinted>
  <dcterms:created xsi:type="dcterms:W3CDTF">2014-11-04T21:32:02Z</dcterms:created>
  <dcterms:modified xsi:type="dcterms:W3CDTF">2023-02-21T04:06:37Z</dcterms:modified>
</cp:coreProperties>
</file>